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300" r:id="rId3"/>
    <p:sldId id="314" r:id="rId4"/>
    <p:sldId id="301" r:id="rId5"/>
    <p:sldId id="302" r:id="rId6"/>
    <p:sldId id="303" r:id="rId7"/>
    <p:sldId id="304" r:id="rId8"/>
    <p:sldId id="307" r:id="rId9"/>
    <p:sldId id="312" r:id="rId10"/>
    <p:sldId id="308" r:id="rId11"/>
    <p:sldId id="315" r:id="rId12"/>
    <p:sldId id="313" r:id="rId13"/>
    <p:sldId id="305" r:id="rId14"/>
    <p:sldId id="306" r:id="rId15"/>
    <p:sldId id="310" r:id="rId16"/>
    <p:sldId id="309" r:id="rId17"/>
    <p:sldId id="311" r:id="rId18"/>
    <p:sldId id="316" r:id="rId19"/>
    <p:sldId id="317" r:id="rId20"/>
    <p:sldId id="299" r:id="rId2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1A9D33C-834D-460D-81EA-61871AA339A4}">
          <p14:sldIdLst>
            <p14:sldId id="256"/>
            <p14:sldId id="300"/>
            <p14:sldId id="314"/>
          </p14:sldIdLst>
        </p14:section>
        <p14:section name="EUHT’s working modes" id="{868AC4DC-AC6A-40CD-B53C-78D1012CD872}">
          <p14:sldIdLst>
            <p14:sldId id="301"/>
            <p14:sldId id="302"/>
            <p14:sldId id="303"/>
            <p14:sldId id="304"/>
            <p14:sldId id="307"/>
            <p14:sldId id="312"/>
            <p14:sldId id="308"/>
            <p14:sldId id="315"/>
          </p14:sldIdLst>
        </p14:section>
        <p14:section name="further analysis on EUHT’s specs" id="{085A1AED-9D87-4959-9ADA-EC9D69704D7B}">
          <p14:sldIdLst>
            <p14:sldId id="313"/>
            <p14:sldId id="305"/>
            <p14:sldId id="306"/>
            <p14:sldId id="310"/>
            <p14:sldId id="309"/>
            <p14:sldId id="311"/>
            <p14:sldId id="316"/>
            <p14:sldId id="317"/>
            <p14:sldId id="29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ojiafeng" initials="S" lastIdx="2" clrIdx="0">
    <p:extLst>
      <p:ext uri="{19B8F6BF-5375-455C-9EA6-DF929625EA0E}">
        <p15:presenceInfo xmlns:p15="http://schemas.microsoft.com/office/powerpoint/2012/main" userId="S-1-5-21-147214757-305610072-1517763936-913889" providerId="AD"/>
      </p:ext>
    </p:extLst>
  </p:cmAuthor>
  <p:cmAuthor id="2" name="Shaojiafeng" initials="HW" lastIdx="1" clrIdx="1">
    <p:extLst>
      <p:ext uri="{19B8F6BF-5375-455C-9EA6-DF929625EA0E}">
        <p15:presenceInfo xmlns:p15="http://schemas.microsoft.com/office/powerpoint/2012/main" userId="Shaojiafen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2DEEF"/>
    <a:srgbClr val="EAEFF7"/>
    <a:srgbClr val="FCEC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3816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D9D915-54CB-4551-A5B9-EBB8C1741F33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en-US" dirty="0" smtClean="0"/>
              <a:t>Page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574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Page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639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Page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6152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Page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1221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326F3-4732-B74B-9C70-D0992466E49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13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326F3-4732-B74B-9C70-D0992466E49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349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altLang="zh-CN" dirty="0" smtClean="0"/>
          </a:p>
          <a:p>
            <a:pPr marL="228600" indent="-228600">
              <a:buAutoNum type="arabicPeriod"/>
            </a:pP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Page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969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1240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0830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14858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hinese tex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2A38214-5857-FC4E-B923-056100E16B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8890" y="456134"/>
            <a:ext cx="10736446" cy="9934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ts val="3429"/>
              </a:lnSpc>
              <a:spcBef>
                <a:spcPts val="0"/>
              </a:spcBef>
              <a:buNone/>
              <a:defRPr sz="3199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  <a:lvl2pPr marL="593662" indent="0" algn="ctr">
              <a:buNone/>
              <a:defRPr sz="2597"/>
            </a:lvl2pPr>
            <a:lvl3pPr marL="1187323" indent="0" algn="ctr">
              <a:buNone/>
              <a:defRPr sz="2337"/>
            </a:lvl3pPr>
            <a:lvl4pPr marL="1780986" indent="0" algn="ctr">
              <a:buNone/>
              <a:defRPr sz="2078"/>
            </a:lvl4pPr>
            <a:lvl5pPr marL="2374648" indent="0" algn="ctr">
              <a:buNone/>
              <a:defRPr sz="2078"/>
            </a:lvl5pPr>
            <a:lvl6pPr marL="2968309" indent="0" algn="ctr">
              <a:buNone/>
              <a:defRPr sz="2078"/>
            </a:lvl6pPr>
            <a:lvl7pPr marL="3561971" indent="0" algn="ctr">
              <a:buNone/>
              <a:defRPr sz="2078"/>
            </a:lvl7pPr>
            <a:lvl8pPr marL="4155634" indent="0" algn="ctr">
              <a:buNone/>
              <a:defRPr sz="2078"/>
            </a:lvl8pPr>
            <a:lvl9pPr marL="4749295" indent="0" algn="ctr">
              <a:buNone/>
              <a:defRPr sz="2078"/>
            </a:lvl9pPr>
          </a:lstStyle>
          <a:p>
            <a:r>
              <a:rPr lang="zh-CN" altLang="en-US" dirty="0"/>
              <a:t>单击此处添加标题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="" xmlns:a16="http://schemas.microsoft.com/office/drawing/2014/main" id="{8A4EAA63-3827-DA40-B921-C01084B9DA87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36621" y="1501989"/>
            <a:ext cx="10729365" cy="4690459"/>
          </a:xfrm>
          <a:prstGeom prst="rect">
            <a:avLst/>
          </a:prstGeom>
        </p:spPr>
        <p:txBody>
          <a:bodyPr lIns="0" tIns="0" rIns="0" bIns="0"/>
          <a:lstStyle>
            <a:lvl1pPr marL="12368" indent="0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1207937" algn="ctr"/>
              </a:tabLst>
              <a:defRPr sz="1799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defRPr>
            </a:lvl1pPr>
            <a:lvl2pPr marL="525640" indent="-171091">
              <a:buFont typeface="Arial" panose="020B0604020202020204" pitchFamily="34" charset="0"/>
              <a:buChar char="•"/>
              <a:tabLst>
                <a:tab pos="1207937" algn="ctr"/>
              </a:tabLst>
              <a:defRPr sz="1298" baseline="0"/>
            </a:lvl2pPr>
            <a:lvl3pPr marL="525640" indent="-171091">
              <a:buFont typeface="Arial" panose="020B0604020202020204" pitchFamily="34" charset="0"/>
              <a:buChar char="•"/>
              <a:tabLst>
                <a:tab pos="1207937" algn="ctr"/>
              </a:tabLst>
              <a:defRPr sz="1298" baseline="0"/>
            </a:lvl3pPr>
            <a:lvl4pPr marL="525640" indent="-171091">
              <a:buFont typeface="Arial" panose="020B0604020202020204" pitchFamily="34" charset="0"/>
              <a:buChar char="•"/>
              <a:tabLst>
                <a:tab pos="1207937" algn="ctr"/>
              </a:tabLst>
              <a:defRPr sz="1298" baseline="0"/>
            </a:lvl4pPr>
            <a:lvl5pPr marL="525640" indent="-171091">
              <a:buFont typeface="Arial" panose="020B0604020202020204" pitchFamily="34" charset="0"/>
              <a:buChar char="•"/>
              <a:tabLst>
                <a:tab pos="1207937" algn="ctr"/>
              </a:tabLst>
              <a:defRPr sz="1298" baseline="0"/>
            </a:lvl5pPr>
          </a:lstStyle>
          <a:p>
            <a:pPr lvl="0"/>
            <a:r>
              <a:rPr lang="zh-CN" altLang="en-US" dirty="0"/>
              <a:t>单击此处添加文本</a:t>
            </a:r>
            <a:endParaRPr lang="en-US" dirty="0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38E86B6-FDBC-4801-B115-EB11BBB60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174527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84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探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="" xmlns:a16="http://schemas.microsoft.com/office/drawing/2014/main" id="{8227DEE9-8BE9-0D49-BF96-9E83C5312E0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98646" y="907093"/>
            <a:ext cx="6557247" cy="690255"/>
          </a:xfrm>
          <a:prstGeom prst="rect">
            <a:avLst/>
          </a:prstGeom>
          <a:ln>
            <a:noFill/>
            <a:prstDash val="dash"/>
          </a:ln>
        </p:spPr>
        <p:txBody>
          <a:bodyPr lIns="0" tIns="0" rIns="0" bIns="0" anchor="t">
            <a:normAutofit/>
          </a:bodyPr>
          <a:lstStyle>
            <a:lvl1pPr algn="l">
              <a:defRPr sz="3199" b="0" i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r>
              <a:rPr lang="zh-CN" altLang="en-US" dirty="0"/>
              <a:t>单击此处添加标题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2F43DA98-D48D-6947-95EF-BA3B05E6882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8897" y="1949372"/>
            <a:ext cx="6533290" cy="643926"/>
          </a:xfrm>
          <a:prstGeom prst="rect">
            <a:avLst/>
          </a:prstGeom>
        </p:spPr>
        <p:txBody>
          <a:bodyPr/>
          <a:lstStyle>
            <a:lvl1pPr>
              <a:defRPr sz="1399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dirty="0"/>
              <a:t>单击此处添加文本</a:t>
            </a:r>
            <a:endParaRPr lang="en-US" dirty="0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38E86B6-FDBC-4801-B115-EB11BBB60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528380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341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</a:t>
            </a:r>
            <a:fld id="{638E86B6-FDBC-4801-B115-EB11BBB60A1C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0677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44800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3924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8924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2687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2001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3160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2430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E86B6-FDBC-4801-B115-EB11BBB60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713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1.xlsx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4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EUHT technology </a:t>
            </a:r>
            <a:r>
              <a:rPr lang="en-US" altLang="zh-CN" dirty="0" smtClean="0"/>
              <a:t>analysis version 2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2021/01</a:t>
            </a: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1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8712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3"/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2892885081"/>
              </p:ext>
            </p:extLst>
          </p:nvPr>
        </p:nvGraphicFramePr>
        <p:xfrm>
          <a:off x="464515" y="662191"/>
          <a:ext cx="6105618" cy="576072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979634"/>
                <a:gridCol w="2961330"/>
                <a:gridCol w="2164654"/>
              </a:tblGrid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2"/>
                          </a:solidFill>
                        </a:rPr>
                        <a:t>bit</a:t>
                      </a:r>
                      <a:endParaRPr lang="zh-CN" altLang="en-US" sz="1400" dirty="0">
                        <a:solidFill>
                          <a:schemeClr val="tx2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2"/>
                          </a:solidFill>
                        </a:rPr>
                        <a:t>definition</a:t>
                      </a:r>
                      <a:endParaRPr lang="zh-CN" altLang="en-US" sz="1400" dirty="0">
                        <a:solidFill>
                          <a:schemeClr val="tx2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b0-7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The lowest 8 bits of CAP’s MAC ID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b8-10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CAP working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bandwidth set</a:t>
                      </a:r>
                      <a:endParaRPr lang="zh-CN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e.g. 011 for 20/40/80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b11-12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SCS</a:t>
                      </a:r>
                      <a:endParaRPr lang="zh-CN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10 for 78.125KHz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b13-19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Reserved</a:t>
                      </a:r>
                      <a:endParaRPr lang="zh-CN" alt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b20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CP for CCH and TCH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Normal/short</a:t>
                      </a:r>
                      <a:endParaRPr lang="zh-CN" alt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b21-23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CP antenna number 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1-8</a:t>
                      </a:r>
                      <a:endParaRPr lang="zh-CN" alt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b24-b29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CCH </a:t>
                      </a:r>
                      <a:r>
                        <a:rPr lang="en-US" altLang="zh-CN" sz="1400" baseline="0" dirty="0" smtClean="0">
                          <a:solidFill>
                            <a:schemeClr val="tx1"/>
                          </a:solidFill>
                        </a:rPr>
                        <a:t>length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- 63</a:t>
                      </a:r>
                      <a:endParaRPr lang="zh-CN" alt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2655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b30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DRS model in MU-MIMO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DRS for STAs in same/diff</a:t>
                      </a:r>
                      <a:r>
                        <a:rPr lang="en-US" altLang="zh-CN" sz="1400" baseline="0" dirty="0" smtClean="0">
                          <a:solidFill>
                            <a:schemeClr val="tx1"/>
                          </a:solidFill>
                        </a:rPr>
                        <a:t> symbol</a:t>
                      </a:r>
                      <a:endParaRPr lang="zh-CN" alt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b31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Interleaving in LDPC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Bit interleaving or</a:t>
                      </a:r>
                      <a:r>
                        <a:rPr lang="en-US" altLang="zh-CN" sz="1400" baseline="0" dirty="0" smtClean="0">
                          <a:solidFill>
                            <a:schemeClr val="tx1"/>
                          </a:solidFill>
                        </a:rPr>
                        <a:t> not</a:t>
                      </a:r>
                      <a:endParaRPr lang="zh-CN" alt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b32-42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DL TCH length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b43-45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Reserved</a:t>
                      </a:r>
                      <a:endParaRPr lang="zh-CN" alt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b46-56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UL TCH length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b57-b63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DGI/UGI configuration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b64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W</a:t>
                      </a:r>
                      <a:r>
                        <a:rPr lang="en-US" altLang="zh-CN" sz="1400" baseline="0" dirty="0" smtClean="0">
                          <a:solidFill>
                            <a:schemeClr val="tx1"/>
                          </a:solidFill>
                        </a:rPr>
                        <a:t>  or </a:t>
                      </a: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w/o DL sounding</a:t>
                      </a:r>
                      <a:r>
                        <a:rPr lang="en-US" altLang="zh-CN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b65-66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u="none" dirty="0" smtClean="0">
                          <a:solidFill>
                            <a:schemeClr val="tx1"/>
                          </a:solidFill>
                        </a:rPr>
                        <a:t>DIS: b65 DRS pattern (w or w/o offset)</a:t>
                      </a:r>
                      <a:endParaRPr lang="zh-CN" altLang="en-US" sz="1400" u="none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Reserved</a:t>
                      </a:r>
                      <a:endParaRPr lang="zh-CN" alt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b67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u="none" dirty="0" smtClean="0">
                          <a:solidFill>
                            <a:schemeClr val="tx1"/>
                          </a:solidFill>
                        </a:rPr>
                        <a:t>W</a:t>
                      </a:r>
                      <a:r>
                        <a:rPr lang="en-US" altLang="zh-CN" sz="1400" u="none" baseline="0" dirty="0" smtClean="0">
                          <a:solidFill>
                            <a:schemeClr val="tx1"/>
                          </a:solidFill>
                        </a:rPr>
                        <a:t>  or </a:t>
                      </a:r>
                      <a:r>
                        <a:rPr lang="en-US" altLang="zh-CN" sz="1400" u="none" dirty="0" smtClean="0">
                          <a:solidFill>
                            <a:schemeClr val="tx1"/>
                          </a:solidFill>
                        </a:rPr>
                        <a:t>w/o UL sounding</a:t>
                      </a:r>
                      <a:r>
                        <a:rPr lang="en-US" altLang="zh-CN" sz="1400" u="none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zh-CN" altLang="en-US" sz="1400" u="none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2655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b68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u="none" dirty="0" smtClean="0">
                          <a:solidFill>
                            <a:schemeClr val="tx1"/>
                          </a:solidFill>
                        </a:rPr>
                        <a:t>DIS: indication of full-bandwidth</a:t>
                      </a:r>
                      <a:r>
                        <a:rPr lang="en-US" altLang="zh-CN" sz="1400" u="none" baseline="0" dirty="0" smtClean="0">
                          <a:solidFill>
                            <a:schemeClr val="tx1"/>
                          </a:solidFill>
                        </a:rPr>
                        <a:t> or OFDMA scheme</a:t>
                      </a:r>
                      <a:endParaRPr lang="zh-CN" altLang="en-US" sz="1400" u="none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Reserved</a:t>
                      </a:r>
                      <a:endParaRPr lang="zh-CN" alt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b69-70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Length of</a:t>
                      </a:r>
                      <a:r>
                        <a:rPr lang="en-US" altLang="zh-CN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UL scheduling request</a:t>
                      </a:r>
                      <a:r>
                        <a:rPr lang="en-US" altLang="zh-CN" sz="1400" baseline="0" dirty="0" smtClean="0">
                          <a:solidFill>
                            <a:schemeClr val="tx1"/>
                          </a:solidFill>
                        </a:rPr>
                        <a:t> channel </a:t>
                      </a: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0,1,2,4 symbols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b71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w or w/o UL random access</a:t>
                      </a:r>
                      <a:r>
                        <a:rPr lang="en-US" altLang="zh-CN" sz="1400" baseline="0" dirty="0" smtClean="0">
                          <a:solidFill>
                            <a:schemeClr val="tx1"/>
                          </a:solidFill>
                        </a:rPr>
                        <a:t> channel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b72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RACH</a:t>
                      </a:r>
                      <a:r>
                        <a:rPr lang="en-US" altLang="zh-CN" sz="1400" baseline="0" dirty="0" smtClean="0">
                          <a:solidFill>
                            <a:schemeClr val="tx1"/>
                          </a:solidFill>
                        </a:rPr>
                        <a:t> or ranging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b73-75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reserved</a:t>
                      </a:r>
                      <a:endParaRPr lang="zh-CN" alt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b76-87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Frame number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b88-103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CRC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32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b104-b111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Return convolutional code state to zero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7" name="矩形 6"/>
          <p:cNvSpPr/>
          <p:nvPr/>
        </p:nvSpPr>
        <p:spPr>
          <a:xfrm>
            <a:off x="1843025" y="265759"/>
            <a:ext cx="37734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799" dirty="0"/>
              <a:t>SICH: 112 bits </a:t>
            </a:r>
            <a:r>
              <a:rPr lang="en-US" altLang="zh-CN" sz="1799" dirty="0" smtClean="0"/>
              <a:t>(</a:t>
            </a:r>
            <a:r>
              <a:rPr lang="en-US" dirty="0"/>
              <a:t>Table </a:t>
            </a:r>
            <a:r>
              <a:rPr lang="en-US" dirty="0" smtClean="0"/>
              <a:t>55 </a:t>
            </a:r>
            <a:r>
              <a:rPr lang="en-US" altLang="zh-CN" sz="1799" dirty="0" smtClean="0"/>
              <a:t>normal </a:t>
            </a:r>
            <a:r>
              <a:rPr lang="en-US" altLang="zh-CN" sz="1799" dirty="0"/>
              <a:t>mode)</a:t>
            </a:r>
            <a:endParaRPr lang="zh-CN" altLang="en-US" sz="1799" dirty="0"/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5312055"/>
              </p:ext>
            </p:extLst>
          </p:nvPr>
        </p:nvGraphicFramePr>
        <p:xfrm>
          <a:off x="6993385" y="662191"/>
          <a:ext cx="4720057" cy="5155076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668586"/>
                <a:gridCol w="4051471"/>
              </a:tblGrid>
              <a:tr h="28524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i="0" dirty="0" smtClean="0">
                          <a:solidFill>
                            <a:schemeClr val="tx2"/>
                          </a:solidFill>
                        </a:rPr>
                        <a:t>Bit</a:t>
                      </a:r>
                      <a:endParaRPr lang="zh-CN" altLang="en-US" sz="1400" i="0" dirty="0">
                        <a:solidFill>
                          <a:schemeClr val="tx2"/>
                        </a:solidFill>
                      </a:endParaRP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i="0" dirty="0" smtClean="0">
                          <a:solidFill>
                            <a:schemeClr val="tx2"/>
                          </a:solidFill>
                        </a:rPr>
                        <a:t>definition</a:t>
                      </a:r>
                      <a:endParaRPr lang="zh-CN" altLang="en-US" sz="1400" i="0" dirty="0">
                        <a:solidFill>
                          <a:schemeClr val="tx2"/>
                        </a:solidFill>
                      </a:endParaRP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24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b0-3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The lowest 4 bits of this CAP MAC address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24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b4-5</a:t>
                      </a: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Frame length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24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b6-8</a:t>
                      </a: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DL ratio  :  UL ratio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24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b9</a:t>
                      </a: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DL MCS 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24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b10</a:t>
                      </a: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UL MCS 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24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b11</a:t>
                      </a: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DL Coding type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2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b12</a:t>
                      </a: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UL Coding type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24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b13-14</a:t>
                      </a: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DL Repetition number in frequency domain(N)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24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b15-16</a:t>
                      </a: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DL Repetition number in time domain(M) 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24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b17-18</a:t>
                      </a: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UL Repetition number in frequency domain(N)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4432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b19-20</a:t>
                      </a: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UL Repetition number in time domain(M) 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24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b21-26</a:t>
                      </a: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Frame number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24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b27-28</a:t>
                      </a: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Uplink scheduling request channel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24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b29</a:t>
                      </a: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Uplink random access channel configuration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24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b30</a:t>
                      </a: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Indication of RACH and ranging</a:t>
                      </a:r>
                      <a:endParaRPr lang="zh-CN" alt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24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b31</a:t>
                      </a: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Indication of OFDMA scheme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24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b32-55</a:t>
                      </a: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24-bit CRC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5986" marR="35986" marT="35986" marB="359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0" name="矩形 4"/>
          <p:cNvSpPr/>
          <p:nvPr/>
        </p:nvSpPr>
        <p:spPr>
          <a:xfrm>
            <a:off x="7573779" y="292859"/>
            <a:ext cx="38809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799" dirty="0"/>
              <a:t>CCH: 56 bits </a:t>
            </a:r>
            <a:r>
              <a:rPr lang="en-US" altLang="zh-CN" sz="1799" dirty="0" smtClean="0"/>
              <a:t>(</a:t>
            </a:r>
            <a:r>
              <a:rPr lang="en-US" dirty="0"/>
              <a:t>Table </a:t>
            </a:r>
            <a:r>
              <a:rPr lang="en-US" dirty="0" smtClean="0"/>
              <a:t>57 </a:t>
            </a:r>
            <a:r>
              <a:rPr lang="en-US" altLang="zh-CN" sz="1799" dirty="0" smtClean="0"/>
              <a:t>low-error mode) </a:t>
            </a:r>
            <a:endParaRPr lang="zh-CN" altLang="en-US" sz="1799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238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>
          <a:xfrm>
            <a:off x="728891" y="457295"/>
            <a:ext cx="11242976" cy="103851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Switching between normal and low-error mode</a:t>
            </a:r>
            <a:endParaRPr lang="zh-CN" altLang="en-US" dirty="0"/>
          </a:p>
        </p:txBody>
      </p:sp>
      <p:sp>
        <p:nvSpPr>
          <p:cNvPr id="91" name="内容占位符 2"/>
          <p:cNvSpPr>
            <a:spLocks noGrp="1"/>
          </p:cNvSpPr>
          <p:nvPr>
            <p:ph idx="10"/>
          </p:nvPr>
        </p:nvSpPr>
        <p:spPr>
          <a:xfrm>
            <a:off x="728891" y="1264326"/>
            <a:ext cx="7619979" cy="2310137"/>
          </a:xfrm>
        </p:spPr>
        <p:txBody>
          <a:bodyPr>
            <a:noAutofit/>
          </a:bodyPr>
          <a:lstStyle/>
          <a:p>
            <a:pPr marL="298004" indent="-285636"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en-GB" altLang="zh-CN" sz="1600" dirty="0" smtClean="0">
                <a:latin typeface="Arial" panose="020B0604020202020204" pitchFamily="34" charset="0"/>
              </a:rPr>
              <a:t>(from Doc 5D-222 Att. 5.4) </a:t>
            </a:r>
            <a:r>
              <a:rPr lang="en-GB" altLang="zh-CN" sz="1600" i="1" dirty="0" smtClean="0">
                <a:latin typeface="Arial" panose="020B0604020202020204" pitchFamily="34" charset="0"/>
              </a:rPr>
              <a:t>“Frame structure is </a:t>
            </a:r>
            <a:r>
              <a:rPr lang="en-GB" altLang="zh-CN" sz="1600" i="1" dirty="0">
                <a:latin typeface="Arial" panose="020B0604020202020204" pitchFamily="34" charset="0"/>
              </a:rPr>
              <a:t>described in </a:t>
            </a:r>
            <a:r>
              <a:rPr lang="en-GB" altLang="zh-CN" sz="1600" i="1" dirty="0" smtClean="0">
                <a:latin typeface="Arial" panose="020B0604020202020204" pitchFamily="34" charset="0"/>
              </a:rPr>
              <a:t>8.1.1, </a:t>
            </a:r>
            <a:r>
              <a:rPr lang="en-US" altLang="zh-CN" sz="1600" i="1" dirty="0" smtClean="0">
                <a:latin typeface="Arial" panose="020B0604020202020204" pitchFamily="34" charset="0"/>
              </a:rPr>
              <a:t>t</a:t>
            </a:r>
            <a:r>
              <a:rPr lang="en-US" sz="1600" i="1" dirty="0" smtClean="0">
                <a:latin typeface="Arial" panose="020B0604020202020204" pitchFamily="34" charset="0"/>
              </a:rPr>
              <a:t>he </a:t>
            </a:r>
            <a:r>
              <a:rPr lang="en-US" sz="1600" i="1" dirty="0">
                <a:solidFill>
                  <a:srgbClr val="FF0000"/>
                </a:solidFill>
                <a:latin typeface="Arial" panose="020B0604020202020204" pitchFamily="34" charset="0"/>
              </a:rPr>
              <a:t>normal mode </a:t>
            </a:r>
            <a:r>
              <a:rPr lang="en-US" sz="1600" i="1" dirty="0">
                <a:latin typeface="Arial" panose="020B0604020202020204" pitchFamily="34" charset="0"/>
              </a:rPr>
              <a:t>and </a:t>
            </a:r>
            <a:r>
              <a:rPr lang="en-US" sz="1600" i="1" dirty="0">
                <a:solidFill>
                  <a:srgbClr val="FF0000"/>
                </a:solidFill>
                <a:latin typeface="Arial" panose="020B0604020202020204" pitchFamily="34" charset="0"/>
              </a:rPr>
              <a:t>low-error mode </a:t>
            </a:r>
            <a:r>
              <a:rPr lang="en-US" sz="1600" i="1" dirty="0">
                <a:latin typeface="Arial" panose="020B0604020202020204" pitchFamily="34" charset="0"/>
              </a:rPr>
              <a:t>can be distinguished by </a:t>
            </a:r>
            <a:r>
              <a:rPr lang="en-US" sz="1600" i="1" dirty="0">
                <a:solidFill>
                  <a:srgbClr val="FF0000"/>
                </a:solidFill>
                <a:latin typeface="Arial" panose="020B0604020202020204" pitchFamily="34" charset="0"/>
              </a:rPr>
              <a:t>preamble sequence </a:t>
            </a:r>
            <a:r>
              <a:rPr lang="en-US" sz="1600" i="1" dirty="0" smtClean="0">
                <a:solidFill>
                  <a:srgbClr val="FF0000"/>
                </a:solidFill>
                <a:latin typeface="Arial" panose="020B0604020202020204" pitchFamily="34" charset="0"/>
              </a:rPr>
              <a:t>detection</a:t>
            </a:r>
            <a:r>
              <a:rPr lang="en-GB" altLang="zh-CN" sz="1600" i="1" dirty="0" smtClean="0">
                <a:latin typeface="Arial" panose="020B0604020202020204" pitchFamily="34" charset="0"/>
              </a:rPr>
              <a:t>.”</a:t>
            </a:r>
            <a:r>
              <a:rPr lang="en-GB" altLang="zh-CN" sz="1600" dirty="0" smtClean="0">
                <a:latin typeface="Arial" panose="020B0604020202020204" pitchFamily="34" charset="0"/>
              </a:rPr>
              <a:t> </a:t>
            </a:r>
          </a:p>
          <a:p>
            <a:pPr marL="811276" lvl="1" indent="-285636">
              <a:lnSpc>
                <a:spcPct val="140000"/>
              </a:lnSpc>
              <a:spcBef>
                <a:spcPts val="0"/>
              </a:spcBef>
              <a:tabLst/>
            </a:pPr>
            <a:r>
              <a:rPr lang="en-US" altLang="zh-CN" sz="1400" dirty="0" smtClean="0">
                <a:solidFill>
                  <a:prstClr val="black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Assumed that when dynamic switching, </a:t>
            </a:r>
            <a:r>
              <a:rPr lang="en-US" altLang="zh-CN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US" altLang="zh-CN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users have </a:t>
            </a:r>
            <a:r>
              <a:rPr lang="en-US" altLang="zh-CN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detect preamble in each </a:t>
            </a:r>
            <a:r>
              <a:rPr lang="en-US" altLang="zh-CN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frame. It is harmful to URLLC, since </a:t>
            </a:r>
            <a:r>
              <a:rPr lang="en-US" altLang="zh-CN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zh-CN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reliability is decreased </a:t>
            </a:r>
            <a:r>
              <a:rPr lang="en-US" altLang="zh-CN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US" altLang="zh-CN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 preamble </a:t>
            </a:r>
            <a:r>
              <a:rPr lang="en-US" altLang="zh-CN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detection </a:t>
            </a:r>
            <a:r>
              <a:rPr lang="en-US" altLang="zh-CN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probability.</a:t>
            </a:r>
          </a:p>
          <a:p>
            <a:pPr marL="811276" lvl="1" indent="-285636">
              <a:lnSpc>
                <a:spcPct val="140000"/>
              </a:lnSpc>
              <a:spcBef>
                <a:spcPts val="0"/>
              </a:spcBef>
              <a:tabLst/>
            </a:pPr>
            <a:r>
              <a:rPr lang="en-US" altLang="zh-CN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Whether </a:t>
            </a:r>
            <a:r>
              <a:rPr lang="en-US" altLang="zh-CN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dynamic switching or not, </a:t>
            </a:r>
            <a:r>
              <a:rPr lang="en-US" altLang="zh-CN" sz="1400" dirty="0" smtClean="0">
                <a:solidFill>
                  <a:prstClr val="black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neither normal or low-error mode is good to </a:t>
            </a:r>
            <a:r>
              <a:rPr lang="en-US" altLang="zh-CN" sz="1400" dirty="0" err="1" smtClean="0">
                <a:solidFill>
                  <a:prstClr val="black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eMBB</a:t>
            </a:r>
            <a:r>
              <a:rPr lang="en-US" altLang="zh-CN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Page 6 </a:t>
            </a:r>
            <a:r>
              <a:rPr lang="en-US" altLang="zh-CN" sz="1400" dirty="0" smtClean="0">
                <a:solidFill>
                  <a:prstClr val="black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.</a:t>
            </a:r>
            <a:endParaRPr lang="en-US" altLang="zh-CN" sz="1400" dirty="0">
              <a:solidFill>
                <a:prstClr val="black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11</a:t>
            </a:fld>
            <a:endParaRPr lang="zh-CN" altLang="en-US"/>
          </a:p>
        </p:txBody>
      </p:sp>
      <p:grpSp>
        <p:nvGrpSpPr>
          <p:cNvPr id="21" name="Group 20"/>
          <p:cNvGrpSpPr/>
          <p:nvPr/>
        </p:nvGrpSpPr>
        <p:grpSpPr>
          <a:xfrm>
            <a:off x="513757" y="4709409"/>
            <a:ext cx="4997122" cy="1831603"/>
            <a:chOff x="272674" y="3178070"/>
            <a:chExt cx="5521595" cy="2251273"/>
          </a:xfrm>
        </p:grpSpPr>
        <p:pic>
          <p:nvPicPr>
            <p:cNvPr id="22" name="Pictur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72674" y="3588811"/>
              <a:ext cx="5521595" cy="1840532"/>
            </a:xfrm>
            <a:prstGeom prst="rect">
              <a:avLst/>
            </a:prstGeom>
          </p:spPr>
        </p:pic>
        <p:sp>
          <p:nvSpPr>
            <p:cNvPr id="23" name="Rectangle 181"/>
            <p:cNvSpPr/>
            <p:nvPr/>
          </p:nvSpPr>
          <p:spPr>
            <a:xfrm>
              <a:off x="2256959" y="3178070"/>
              <a:ext cx="1525397" cy="3782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Normal mode </a:t>
              </a:r>
            </a:p>
          </p:txBody>
        </p:sp>
        <p:sp>
          <p:nvSpPr>
            <p:cNvPr id="24" name="Right Arrow 196"/>
            <p:cNvSpPr/>
            <p:nvPr/>
          </p:nvSpPr>
          <p:spPr>
            <a:xfrm rot="5400000">
              <a:off x="579567" y="4047485"/>
              <a:ext cx="401028" cy="217459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5" name="TextBox 197"/>
            <p:cNvSpPr txBox="1"/>
            <p:nvPr/>
          </p:nvSpPr>
          <p:spPr>
            <a:xfrm>
              <a:off x="581003" y="3575498"/>
              <a:ext cx="1447462" cy="3782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400" dirty="0">
                  <a:solidFill>
                    <a:srgbClr val="FF0000"/>
                  </a:solidFill>
                  <a:latin typeface="Arial" panose="020B0604020202020204" pitchFamily="34" charset="0"/>
                  <a:ea typeface="Microsoft YaHei" panose="020B0503020204020204" pitchFamily="34" charset="-122"/>
                  <a:cs typeface="Arial" panose="020B0604020202020204" pitchFamily="34" charset="0"/>
                </a:rPr>
                <a:t>Low reliability 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105891" y="4832524"/>
            <a:ext cx="4820167" cy="1838823"/>
            <a:chOff x="6266071" y="3198010"/>
            <a:chExt cx="5432007" cy="2279606"/>
          </a:xfrm>
        </p:grpSpPr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266071" y="3575499"/>
              <a:ext cx="5432007" cy="1902117"/>
            </a:xfrm>
            <a:prstGeom prst="rect">
              <a:avLst/>
            </a:prstGeom>
          </p:spPr>
        </p:pic>
        <p:sp>
          <p:nvSpPr>
            <p:cNvPr id="28" name="Rectangle 182"/>
            <p:cNvSpPr/>
            <p:nvPr/>
          </p:nvSpPr>
          <p:spPr>
            <a:xfrm>
              <a:off x="8049859" y="3198010"/>
              <a:ext cx="1801420" cy="381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Low-error mode </a:t>
              </a:r>
            </a:p>
          </p:txBody>
        </p:sp>
        <p:sp>
          <p:nvSpPr>
            <p:cNvPr id="29" name="TextBox 195"/>
            <p:cNvSpPr txBox="1"/>
            <p:nvPr/>
          </p:nvSpPr>
          <p:spPr>
            <a:xfrm>
              <a:off x="6293437" y="3536432"/>
              <a:ext cx="2234903" cy="381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400" dirty="0">
                  <a:solidFill>
                    <a:srgbClr val="FF0000"/>
                  </a:solidFill>
                  <a:latin typeface="Arial" panose="020B0604020202020204" pitchFamily="34" charset="0"/>
                  <a:ea typeface="Microsoft YaHei" panose="020B0503020204020204" pitchFamily="34" charset="-122"/>
                  <a:cs typeface="Arial" panose="020B0604020202020204" pitchFamily="34" charset="0"/>
                </a:rPr>
                <a:t>Low spectral efficiency</a:t>
              </a:r>
            </a:p>
          </p:txBody>
        </p:sp>
        <p:sp>
          <p:nvSpPr>
            <p:cNvPr id="30" name="Right Arrow 196"/>
            <p:cNvSpPr/>
            <p:nvPr/>
          </p:nvSpPr>
          <p:spPr>
            <a:xfrm rot="5400000">
              <a:off x="6555194" y="4071983"/>
              <a:ext cx="401028" cy="217459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1" name="Right Arrow 196"/>
            <p:cNvSpPr/>
            <p:nvPr/>
          </p:nvSpPr>
          <p:spPr>
            <a:xfrm rot="5400000">
              <a:off x="7861624" y="4071984"/>
              <a:ext cx="401028" cy="217459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2" name="Right Arrow 196"/>
            <p:cNvSpPr/>
            <p:nvPr/>
          </p:nvSpPr>
          <p:spPr>
            <a:xfrm rot="5400000">
              <a:off x="9841652" y="3832221"/>
              <a:ext cx="401028" cy="217459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3" name="Right Arrow 196"/>
            <p:cNvSpPr/>
            <p:nvPr/>
          </p:nvSpPr>
          <p:spPr>
            <a:xfrm rot="5400000">
              <a:off x="9665299" y="4440959"/>
              <a:ext cx="401028" cy="217459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xmlns="" id="{1D7B0514-4060-0E4B-809B-B1B2E3258AB4}"/>
              </a:ext>
            </a:extLst>
          </p:cNvPr>
          <p:cNvSpPr txBox="1">
            <a:spLocks/>
          </p:cNvSpPr>
          <p:nvPr/>
        </p:nvSpPr>
        <p:spPr>
          <a:xfrm>
            <a:off x="8515975" y="1241983"/>
            <a:ext cx="3418210" cy="291587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lIns="71972" tIns="71972" rIns="0" bIns="0"/>
          <a:lstStyle>
            <a:lvl1pPr marL="12373" indent="0" algn="l" defTabSz="1187798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1208420" algn="ctr"/>
              </a:tabLst>
              <a:defRPr sz="18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defRPr>
            </a:lvl1pPr>
            <a:lvl2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66447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60346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54245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48144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Peak data rate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Peak spectrum efficiency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User experience data rate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solidFill>
                  <a:srgbClr val="FF0000"/>
                </a:solidFill>
                <a:latin typeface="Arial" panose="020B0604020202020204" pitchFamily="34" charset="0"/>
              </a:rPr>
              <a:t>5th percentile user spectral efficiency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solidFill>
                  <a:srgbClr val="FF0000"/>
                </a:solidFill>
                <a:latin typeface="Arial" panose="020B0604020202020204" pitchFamily="34" charset="0"/>
              </a:rPr>
              <a:t>Average spectral efficiency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Area traffic capacity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Latency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Connection density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Energy efficiency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solidFill>
                  <a:srgbClr val="FF0000"/>
                </a:solidFill>
                <a:latin typeface="Arial" panose="020B0604020202020204" pitchFamily="34" charset="0"/>
              </a:rPr>
              <a:t>Reliability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solidFill>
                  <a:srgbClr val="FF0000"/>
                </a:solidFill>
                <a:latin typeface="Arial" panose="020B0604020202020204" pitchFamily="34" charset="0"/>
              </a:rPr>
              <a:t>Mobility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Mobility interruption time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Bandwidth</a:t>
            </a:r>
          </a:p>
          <a:p>
            <a:endParaRPr lang="en-US" sz="1399" dirty="0">
              <a:latin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656596" y="903429"/>
            <a:ext cx="12779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</a:rPr>
              <a:t>Related KPI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95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 21"/>
          <p:cNvSpPr>
            <a:spLocks noGrp="1"/>
          </p:cNvSpPr>
          <p:nvPr>
            <p:ph type="ctrTitle"/>
          </p:nvPr>
        </p:nvSpPr>
        <p:spPr>
          <a:xfrm>
            <a:off x="965294" y="3269355"/>
            <a:ext cx="10355510" cy="689985"/>
          </a:xfrm>
        </p:spPr>
        <p:txBody>
          <a:bodyPr>
            <a:normAutofit/>
          </a:bodyPr>
          <a:lstStyle/>
          <a:p>
            <a:r>
              <a:rPr lang="en-US" altLang="zh-CN" sz="3600" dirty="0" smtClean="0">
                <a:latin typeface="+mj-lt"/>
              </a:rPr>
              <a:t>Further analysis</a:t>
            </a:r>
            <a:endParaRPr lang="zh-CN" altLang="en-US" sz="3600" dirty="0"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3553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Premature specs 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cannot 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justify key functions 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(CA) </a:t>
            </a:r>
            <a:endParaRPr lang="zh-CN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0"/>
          </p:nvPr>
        </p:nvSpPr>
        <p:spPr>
          <a:xfrm>
            <a:off x="736621" y="1502742"/>
            <a:ext cx="10729366" cy="679979"/>
          </a:xfrm>
          <a:solidFill>
            <a:schemeClr val="bg2"/>
          </a:solidFill>
        </p:spPr>
        <p:txBody>
          <a:bodyPr>
            <a:normAutofit fontScale="92500"/>
          </a:bodyPr>
          <a:lstStyle/>
          <a:p>
            <a:pPr marL="298004" indent="-285636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b="1" dirty="0" smtClean="0">
                <a:latin typeface="Arial" panose="020B0604020202020204" pitchFamily="34" charset="0"/>
              </a:rPr>
              <a:t>Lack of details to support carrier </a:t>
            </a:r>
            <a:r>
              <a:rPr lang="en-US" altLang="zh-CN" b="1" dirty="0">
                <a:latin typeface="Arial" panose="020B0604020202020204" pitchFamily="34" charset="0"/>
              </a:rPr>
              <a:t>aggregation: </a:t>
            </a:r>
            <a:r>
              <a:rPr lang="en-US" altLang="zh-CN" dirty="0" smtClean="0">
                <a:latin typeface="Arial" panose="020B0604020202020204" pitchFamily="34" charset="0"/>
              </a:rPr>
              <a:t>the below sentences and figure are almost all information which was provided in the specs. They are “stage2” description </a:t>
            </a:r>
            <a:r>
              <a:rPr lang="en-US" altLang="zh-CN" dirty="0">
                <a:latin typeface="Arial" panose="020B0604020202020204" pitchFamily="34" charset="0"/>
              </a:rPr>
              <a:t>on “what”, lack of “stage 3” details on “How</a:t>
            </a:r>
            <a:r>
              <a:rPr lang="en-US" altLang="zh-CN" dirty="0" smtClean="0">
                <a:latin typeface="Arial" panose="020B0604020202020204" pitchFamily="34" charset="0"/>
              </a:rPr>
              <a:t>”.  </a:t>
            </a:r>
            <a:endParaRPr lang="zh-CN" altLang="en-US" dirty="0">
              <a:latin typeface="Arial" panose="020B0604020202020204" pitchFamily="34" charset="0"/>
            </a:endParaRPr>
          </a:p>
          <a:p>
            <a:endParaRPr lang="zh-CN" altLang="en-US" dirty="0"/>
          </a:p>
        </p:txBody>
      </p:sp>
      <p:pic>
        <p:nvPicPr>
          <p:cNvPr id="9" name="Picture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559" y="2243648"/>
            <a:ext cx="4640539" cy="2168312"/>
          </a:xfrm>
          <a:prstGeom prst="rect">
            <a:avLst/>
          </a:prstGeom>
        </p:spPr>
      </p:pic>
      <p:pic>
        <p:nvPicPr>
          <p:cNvPr id="10" name="Picture 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9195" y="4539232"/>
            <a:ext cx="3067738" cy="1802969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="" xmlns:a16="http://schemas.microsoft.com/office/drawing/2014/main" id="{1D7B0514-4060-0E4B-809B-B1B2E3258AB4}"/>
              </a:ext>
            </a:extLst>
          </p:cNvPr>
          <p:cNvSpPr txBox="1">
            <a:spLocks/>
          </p:cNvSpPr>
          <p:nvPr/>
        </p:nvSpPr>
        <p:spPr>
          <a:xfrm>
            <a:off x="8047126" y="3081293"/>
            <a:ext cx="3418210" cy="291587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lIns="71972" tIns="71972" rIns="0" bIns="0"/>
          <a:lstStyle>
            <a:lvl1pPr marL="12373" indent="0" algn="l" defTabSz="1187798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1208420" algn="ctr"/>
              </a:tabLst>
              <a:defRPr sz="18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defRPr>
            </a:lvl1pPr>
            <a:lvl2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66447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60346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54245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48144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solidFill>
                  <a:srgbClr val="FF0000"/>
                </a:solidFill>
                <a:latin typeface="Arial" panose="020B0604020202020204" pitchFamily="34" charset="0"/>
              </a:rPr>
              <a:t>Peak data rate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Peak spectrum efficiency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solidFill>
                  <a:srgbClr val="FF0000"/>
                </a:solidFill>
                <a:latin typeface="Arial" panose="020B0604020202020204" pitchFamily="34" charset="0"/>
              </a:rPr>
              <a:t>User experience data rate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5th percentile user spectral efficiency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Average spectral efficiency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solidFill>
                  <a:srgbClr val="FF0000"/>
                </a:solidFill>
                <a:latin typeface="Arial" panose="020B0604020202020204" pitchFamily="34" charset="0"/>
              </a:rPr>
              <a:t>Area traffic capacity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Latency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Connection density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Energy efficiency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Reliability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Mobility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Mobility interruption time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solidFill>
                  <a:srgbClr val="FF0000"/>
                </a:solidFill>
                <a:latin typeface="Arial" panose="020B0604020202020204" pitchFamily="34" charset="0"/>
              </a:rPr>
              <a:t>Bandwidth</a:t>
            </a:r>
          </a:p>
          <a:p>
            <a:endParaRPr lang="en-US" sz="1399" dirty="0">
              <a:latin typeface="Arial" panose="020B0604020202020204" pitchFamily="34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863645" y="2299199"/>
            <a:ext cx="4032580" cy="609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1399" dirty="0">
                <a:latin typeface="Arial" panose="020B0604020202020204" pitchFamily="34" charset="0"/>
                <a:cs typeface="Arial" panose="020B0604020202020204" pitchFamily="34" charset="0"/>
              </a:rPr>
              <a:t>(From 5D/188, </a:t>
            </a:r>
            <a:r>
              <a:rPr lang="en-GB" sz="1400" dirty="0">
                <a:highlight>
                  <a:srgbClr val="FFFF00"/>
                </a:highlight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yellow </a:t>
            </a:r>
            <a:r>
              <a:rPr lang="en-GB" sz="1400" dirty="0" smtClean="0">
                <a:highlight>
                  <a:srgbClr val="FFFF00"/>
                </a:highlight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highlight parts </a:t>
            </a:r>
            <a:r>
              <a:rPr lang="en-US" altLang="zh-CN" sz="1399" dirty="0" smtClean="0">
                <a:latin typeface="Arial" panose="020B0604020202020204" pitchFamily="34" charset="0"/>
                <a:cs typeface="Arial" panose="020B0604020202020204" pitchFamily="34" charset="0"/>
              </a:rPr>
              <a:t>are </a:t>
            </a:r>
            <a:r>
              <a:rPr lang="en-US" altLang="zh-CN" sz="1399" dirty="0">
                <a:latin typeface="Arial" panose="020B0604020202020204" pitchFamily="34" charset="0"/>
                <a:cs typeface="Arial" panose="020B0604020202020204" pitchFamily="34" charset="0"/>
              </a:rPr>
              <a:t>modifications </a:t>
            </a:r>
            <a:r>
              <a:rPr lang="en-US" altLang="zh-CN" sz="1399" dirty="0" smtClean="0">
                <a:latin typeface="Arial" panose="020B0604020202020204" pitchFamily="34" charset="0"/>
                <a:cs typeface="Arial" panose="020B0604020202020204" pitchFamily="34" charset="0"/>
              </a:rPr>
              <a:t>compared with IMT-2020/18 rev1)</a:t>
            </a:r>
            <a:endParaRPr lang="en-US" altLang="zh-CN" sz="139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183161" y="2742739"/>
            <a:ext cx="12779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</a:rPr>
              <a:t>Related KPI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775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>
          <a:xfrm>
            <a:off x="728890" y="456134"/>
            <a:ext cx="11082110" cy="993400"/>
          </a:xfrm>
        </p:spPr>
        <p:txBody>
          <a:bodyPr>
            <a:normAutofit/>
          </a:bodyPr>
          <a:lstStyle/>
          <a:p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Premature specs 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cannot 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justify key 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functions (HO interruption)  </a:t>
            </a:r>
            <a:endParaRPr lang="zh-CN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0"/>
          </p:nvPr>
        </p:nvSpPr>
        <p:spPr>
          <a:xfrm>
            <a:off x="736621" y="1502742"/>
            <a:ext cx="10729366" cy="679979"/>
          </a:xfrm>
          <a:solidFill>
            <a:schemeClr val="bg2"/>
          </a:solidFill>
        </p:spPr>
        <p:txBody>
          <a:bodyPr/>
          <a:lstStyle/>
          <a:p>
            <a:pPr marL="298004" indent="-285636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b="1" dirty="0">
                <a:latin typeface="Arial" panose="020B0604020202020204" pitchFamily="34" charset="0"/>
              </a:rPr>
              <a:t>Lack of details to support </a:t>
            </a:r>
            <a:r>
              <a:rPr lang="en-US" altLang="zh-CN" b="1" dirty="0">
                <a:solidFill>
                  <a:prstClr val="black"/>
                </a:solidFill>
              </a:rPr>
              <a:t>0ms mobility interruption </a:t>
            </a:r>
            <a:r>
              <a:rPr lang="en-US" altLang="zh-CN" b="1" dirty="0" smtClean="0">
                <a:solidFill>
                  <a:prstClr val="black"/>
                </a:solidFill>
              </a:rPr>
              <a:t>time</a:t>
            </a:r>
            <a:r>
              <a:rPr lang="en-US" altLang="zh-CN" b="1" dirty="0" smtClean="0">
                <a:latin typeface="Arial" panose="020B0604020202020204" pitchFamily="34" charset="0"/>
              </a:rPr>
              <a:t>: </a:t>
            </a:r>
            <a:r>
              <a:rPr lang="en-US" altLang="zh-CN" dirty="0" smtClean="0">
                <a:latin typeface="Arial" panose="020B0604020202020204" pitchFamily="34" charset="0"/>
              </a:rPr>
              <a:t>the below flowchart is all information in the specs. There is not detailed definition about any involved signaling and CN entity</a:t>
            </a:r>
            <a:endParaRPr lang="zh-CN" altLang="en-US" dirty="0">
              <a:latin typeface="Arial" panose="020B0604020202020204" pitchFamily="34" charset="0"/>
            </a:endParaRPr>
          </a:p>
          <a:p>
            <a:endParaRPr lang="zh-CN" alt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="" xmlns:a16="http://schemas.microsoft.com/office/drawing/2014/main" id="{1D7B0514-4060-0E4B-809B-B1B2E3258AB4}"/>
              </a:ext>
            </a:extLst>
          </p:cNvPr>
          <p:cNvSpPr txBox="1">
            <a:spLocks/>
          </p:cNvSpPr>
          <p:nvPr/>
        </p:nvSpPr>
        <p:spPr>
          <a:xfrm>
            <a:off x="8047127" y="2637318"/>
            <a:ext cx="3418210" cy="291587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lIns="71972" tIns="71972" rIns="0" bIns="0"/>
          <a:lstStyle>
            <a:lvl1pPr marL="12373" indent="0" algn="l" defTabSz="1187798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1208420" algn="ctr"/>
              </a:tabLst>
              <a:defRPr sz="18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defRPr>
            </a:lvl1pPr>
            <a:lvl2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66447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60346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54245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48144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Peak data rate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Peak spectrum efficiency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User experience data rate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5th percentile user spectral efficiency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Average spectral efficiency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Area traffic capacity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Latency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Connection density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Energy efficiency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Reliability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Mobility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solidFill>
                  <a:srgbClr val="FF0000"/>
                </a:solidFill>
                <a:latin typeface="Arial" panose="020B0604020202020204" pitchFamily="34" charset="0"/>
              </a:rPr>
              <a:t>Mobility interruption time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Bandwidth</a:t>
            </a:r>
          </a:p>
          <a:p>
            <a:endParaRPr lang="en-US" sz="1399" dirty="0">
              <a:latin typeface="Arial" panose="020B0604020202020204" pitchFamily="34" charset="0"/>
            </a:endParaRPr>
          </a:p>
        </p:txBody>
      </p:sp>
      <p:sp>
        <p:nvSpPr>
          <p:cNvPr id="8" name="Rectangle 8"/>
          <p:cNvSpPr/>
          <p:nvPr/>
        </p:nvSpPr>
        <p:spPr>
          <a:xfrm>
            <a:off x="1001756" y="2279597"/>
            <a:ext cx="2105524" cy="3458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159956" lvl="3">
              <a:lnSpc>
                <a:spcPct val="157000"/>
              </a:lnSpc>
              <a:spcBef>
                <a:spcPts val="1399"/>
              </a:spcBef>
              <a:spcAft>
                <a:spcPts val="1449"/>
              </a:spcAft>
            </a:pPr>
            <a:r>
              <a:rPr lang="en-US" sz="1050" b="1" dirty="0">
                <a:solidFill>
                  <a:srgbClr val="000000"/>
                </a:solidFill>
                <a:latin typeface="Arial" panose="020B0604020202020204" pitchFamily="34" charset="0"/>
                <a:ea typeface="等线 Light" panose="02010600030101010101" pitchFamily="2" charset="-122"/>
              </a:rPr>
              <a:t>7.19.2.3 Lossless Handover</a:t>
            </a:r>
          </a:p>
        </p:txBody>
      </p:sp>
      <p:pic>
        <p:nvPicPr>
          <p:cNvPr id="13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0475" y="2799112"/>
            <a:ext cx="3390118" cy="3574046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2994556" y="2299199"/>
            <a:ext cx="2399797" cy="350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1399" dirty="0">
                <a:latin typeface="Arial" panose="020B0604020202020204" pitchFamily="34" charset="0"/>
                <a:cs typeface="Arial" panose="020B0604020202020204" pitchFamily="34" charset="0"/>
              </a:rPr>
              <a:t>(From EUHT specification)</a:t>
            </a:r>
          </a:p>
        </p:txBody>
      </p:sp>
      <p:sp>
        <p:nvSpPr>
          <p:cNvPr id="9" name="Rectangle 8"/>
          <p:cNvSpPr/>
          <p:nvPr/>
        </p:nvSpPr>
        <p:spPr>
          <a:xfrm>
            <a:off x="10187422" y="2311373"/>
            <a:ext cx="12779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</a:rPr>
              <a:t>Related KPI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432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>
          <a:xfrm>
            <a:off x="728890" y="456134"/>
            <a:ext cx="11183710" cy="993400"/>
          </a:xfrm>
        </p:spPr>
        <p:txBody>
          <a:bodyPr/>
          <a:lstStyle/>
          <a:p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Premature specs 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cannot 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justify key functions 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(Intersystem HO)  </a:t>
            </a:r>
            <a:endParaRPr lang="zh-CN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298004" indent="-285636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599" dirty="0">
                <a:latin typeface="Arial" panose="020B0604020202020204" pitchFamily="34" charset="0"/>
              </a:rPr>
              <a:t>According to “RIT/SRIT description template ” in M.2411, the technology shall support intersystem handover with at least one other IMT system.</a:t>
            </a:r>
          </a:p>
          <a:p>
            <a:pPr marL="298004" indent="-285636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599" dirty="0">
                <a:latin typeface="Arial" panose="020B0604020202020204" pitchFamily="34" charset="0"/>
              </a:rPr>
              <a:t>the only answer from EUHT </a:t>
            </a:r>
            <a:r>
              <a:rPr lang="en-US" altLang="zh-CN" sz="1599" dirty="0" smtClean="0">
                <a:latin typeface="Arial" panose="020B0604020202020204" pitchFamily="34" charset="0"/>
              </a:rPr>
              <a:t>specs is </a:t>
            </a:r>
            <a:r>
              <a:rPr lang="en-US" altLang="zh-CN" sz="1599" dirty="0">
                <a:latin typeface="Arial" panose="020B0604020202020204" pitchFamily="34" charset="0"/>
              </a:rPr>
              <a:t>“</a:t>
            </a:r>
            <a:r>
              <a:rPr lang="en-US" altLang="zh-CN" sz="1599" dirty="0">
                <a:solidFill>
                  <a:srgbClr val="FF0000"/>
                </a:solidFill>
                <a:latin typeface="Arial" panose="020B0604020202020204" pitchFamily="34" charset="0"/>
              </a:rPr>
              <a:t>by using dual-mode terminal</a:t>
            </a:r>
            <a:r>
              <a:rPr lang="en-US" altLang="zh-CN" sz="1599" dirty="0">
                <a:latin typeface="Arial" panose="020B0604020202020204" pitchFamily="34" charset="0"/>
              </a:rPr>
              <a:t>”, </a:t>
            </a:r>
            <a:r>
              <a:rPr lang="en-US" altLang="zh-CN" sz="1599" dirty="0" smtClean="0">
                <a:latin typeface="Arial" panose="020B0604020202020204" pitchFamily="34" charset="0"/>
              </a:rPr>
              <a:t>there is not </a:t>
            </a:r>
            <a:r>
              <a:rPr lang="en-US" altLang="zh-CN" sz="1599" dirty="0">
                <a:latin typeface="Arial" panose="020B0604020202020204" pitchFamily="34" charset="0"/>
              </a:rPr>
              <a:t>any clue about the signaling and mechanism of intersystem measurement, handover etc.   </a:t>
            </a:r>
          </a:p>
          <a:p>
            <a:pPr marL="298004" indent="-285636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altLang="zh-CN" sz="1599" dirty="0">
              <a:latin typeface="Arial" panose="020B0604020202020204" pitchFamily="34" charset="0"/>
            </a:endParaRPr>
          </a:p>
          <a:p>
            <a:pPr marL="298004" indent="-285636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altLang="zh-CN" sz="1599" dirty="0">
              <a:latin typeface="Arial" panose="020B0604020202020204" pitchFamily="34" charset="0"/>
            </a:endParaRPr>
          </a:p>
          <a:p>
            <a:pPr marL="298004" indent="-285636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altLang="zh-CN" sz="1599" dirty="0">
              <a:latin typeface="Arial" panose="020B0604020202020204" pitchFamily="34" charset="0"/>
            </a:endParaRPr>
          </a:p>
          <a:p>
            <a:pPr marL="298004" indent="-285636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altLang="zh-CN" sz="1599" dirty="0">
              <a:latin typeface="Arial" panose="020B0604020202020204" pitchFamily="34" charset="0"/>
            </a:endParaRPr>
          </a:p>
          <a:p>
            <a:pPr marL="298004" indent="-285636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zh-CN" altLang="en-US" sz="1599" dirty="0"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84" y="4121787"/>
            <a:ext cx="5510775" cy="1931938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04684" y="3577648"/>
            <a:ext cx="1390351" cy="5281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3439"/>
              </a:lnSpc>
            </a:pPr>
            <a:r>
              <a:rPr lang="en-US" altLang="zh-CN" sz="1599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From M.2411</a:t>
            </a:r>
            <a:endParaRPr lang="zh-CN" altLang="en-US" sz="1599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926778" y="3019067"/>
            <a:ext cx="2514322" cy="5281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3439"/>
              </a:lnSpc>
            </a:pPr>
            <a:r>
              <a:rPr lang="en-GB" altLang="zh-CN" sz="1599" dirty="0">
                <a:latin typeface="Arial" panose="020B0604020202020204" pitchFamily="34" charset="0"/>
              </a:rPr>
              <a:t>from Doc 5D-222 Att. 5.4</a:t>
            </a:r>
            <a:endParaRPr lang="zh-CN" altLang="en-US" sz="1599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6778" y="3577648"/>
            <a:ext cx="5420311" cy="290489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610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Premature specs cannot justify key functions 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(spectrum aspects)  </a:t>
            </a:r>
            <a:endParaRPr lang="zh-CN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0"/>
          </p:nvPr>
        </p:nvSpPr>
        <p:spPr>
          <a:xfrm>
            <a:off x="736621" y="1502742"/>
            <a:ext cx="10729366" cy="2001324"/>
          </a:xfrm>
        </p:spPr>
        <p:txBody>
          <a:bodyPr>
            <a:normAutofit/>
          </a:bodyPr>
          <a:lstStyle/>
          <a:p>
            <a:pPr marL="298004" indent="-285636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599" dirty="0"/>
              <a:t>Channel numbering is </a:t>
            </a:r>
            <a:r>
              <a:rPr lang="en-US" altLang="zh-CN" sz="1599" dirty="0" smtClean="0"/>
              <a:t>a key </a:t>
            </a:r>
            <a:r>
              <a:rPr lang="en-US" altLang="zh-CN" sz="1599" dirty="0"/>
              <a:t>feature </a:t>
            </a:r>
            <a:r>
              <a:rPr lang="en-US" altLang="zh-CN" sz="1599" dirty="0" smtClean="0"/>
              <a:t>for spectrum aspects and the capability of CA  </a:t>
            </a:r>
            <a:endParaRPr lang="en-US" altLang="zh-CN" sz="1599" dirty="0"/>
          </a:p>
          <a:p>
            <a:pPr marL="298004" indent="-285636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599" dirty="0" smtClean="0"/>
              <a:t>As </a:t>
            </a:r>
            <a:r>
              <a:rPr lang="en-US" altLang="zh-CN" sz="1599" dirty="0"/>
              <a:t>pointed out by CEG in WP5D#35, 2020.2 : </a:t>
            </a:r>
            <a:r>
              <a:rPr lang="en-US" altLang="zh-CN" sz="1599" i="1" dirty="0"/>
              <a:t>One important element that is missing is a channel numbering scheme and a frequency raster that would cover all the claimed frequency ranges. It is therefore difficult for the CEG to unequivocally conclude that the spectrum requirements are met</a:t>
            </a:r>
            <a:r>
              <a:rPr lang="en-US" altLang="zh-CN" sz="1599" dirty="0"/>
              <a:t>.</a:t>
            </a:r>
          </a:p>
          <a:p>
            <a:pPr marL="298004" indent="-285636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599" dirty="0"/>
              <a:t>In WP5D#36, 2020.6, </a:t>
            </a:r>
            <a:r>
              <a:rPr lang="en-US" altLang="zh-CN" sz="1599" dirty="0">
                <a:solidFill>
                  <a:srgbClr val="FF0000"/>
                </a:solidFill>
              </a:rPr>
              <a:t>new data fields, new table and new formulation </a:t>
            </a:r>
            <a:r>
              <a:rPr lang="en-US" altLang="zh-CN" sz="1599" dirty="0"/>
              <a:t>were added, the specification </a:t>
            </a:r>
            <a:r>
              <a:rPr lang="en-US" altLang="zh-CN" sz="1599" dirty="0" smtClean="0"/>
              <a:t>can be revised very flexibly</a:t>
            </a:r>
            <a:endParaRPr lang="en-US" altLang="zh-CN" sz="1599" dirty="0"/>
          </a:p>
          <a:p>
            <a:pPr marL="298004" indent="-285636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98004" indent="-285636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altLang="zh-CN" dirty="0" smtClean="0">
              <a:latin typeface="Arial" panose="020B0604020202020204" pitchFamily="34" charset="0"/>
            </a:endParaRPr>
          </a:p>
          <a:p>
            <a:pPr marL="298004" indent="-285636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altLang="zh-CN" dirty="0">
              <a:latin typeface="Arial" panose="020B0604020202020204" pitchFamily="34" charset="0"/>
            </a:endParaRPr>
          </a:p>
          <a:p>
            <a:pPr marL="298004" indent="-285636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altLang="zh-CN" dirty="0" smtClean="0">
              <a:latin typeface="Arial" panose="020B0604020202020204" pitchFamily="34" charset="0"/>
            </a:endParaRPr>
          </a:p>
          <a:p>
            <a:pPr marL="298004" indent="-285636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altLang="zh-CN" dirty="0">
              <a:latin typeface="Arial" panose="020B0604020202020204" pitchFamily="34" charset="0"/>
            </a:endParaRPr>
          </a:p>
          <a:p>
            <a:pPr marL="298004" indent="-285636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" name="TextBox 9"/>
          <p:cNvSpPr txBox="1"/>
          <p:nvPr/>
        </p:nvSpPr>
        <p:spPr>
          <a:xfrm>
            <a:off x="1342651" y="3859574"/>
            <a:ext cx="5211715" cy="369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99" dirty="0"/>
              <a:t>EUHT specification in IMT-2020/18 rev1 (Step 3)</a:t>
            </a:r>
          </a:p>
        </p:txBody>
      </p:sp>
      <p:pic>
        <p:nvPicPr>
          <p:cNvPr id="10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567" y="4376094"/>
            <a:ext cx="4421450" cy="1123863"/>
          </a:xfrm>
          <a:prstGeom prst="rect">
            <a:avLst/>
          </a:prstGeom>
        </p:spPr>
      </p:pic>
      <p:sp>
        <p:nvSpPr>
          <p:cNvPr id="12" name="TextBox 13"/>
          <p:cNvSpPr txBox="1"/>
          <p:nvPr/>
        </p:nvSpPr>
        <p:spPr>
          <a:xfrm>
            <a:off x="7102147" y="3328358"/>
            <a:ext cx="3815408" cy="646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99" dirty="0"/>
              <a:t>5D/188 @ 36#5D in June 2020 (DIS) </a:t>
            </a:r>
          </a:p>
          <a:p>
            <a:endParaRPr lang="en-US" sz="1799" dirty="0"/>
          </a:p>
        </p:txBody>
      </p:sp>
      <p:pic>
        <p:nvPicPr>
          <p:cNvPr id="13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9388" y="5168031"/>
            <a:ext cx="4586599" cy="1325405"/>
          </a:xfrm>
          <a:prstGeom prst="rect">
            <a:avLst/>
          </a:prstGeom>
        </p:spPr>
      </p:pic>
      <p:pic>
        <p:nvPicPr>
          <p:cNvPr id="14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2022" y="3651398"/>
            <a:ext cx="4375659" cy="1617441"/>
          </a:xfrm>
          <a:prstGeom prst="rect">
            <a:avLst/>
          </a:prstGeom>
        </p:spPr>
      </p:pic>
      <p:sp>
        <p:nvSpPr>
          <p:cNvPr id="17" name="右箭头 16"/>
          <p:cNvSpPr/>
          <p:nvPr/>
        </p:nvSpPr>
        <p:spPr>
          <a:xfrm>
            <a:off x="6097114" y="4044168"/>
            <a:ext cx="344713" cy="509421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799"/>
          </a:p>
        </p:txBody>
      </p:sp>
      <p:sp>
        <p:nvSpPr>
          <p:cNvPr id="18" name="圆角矩形 17"/>
          <p:cNvSpPr/>
          <p:nvPr/>
        </p:nvSpPr>
        <p:spPr>
          <a:xfrm>
            <a:off x="6879387" y="4297476"/>
            <a:ext cx="4585950" cy="2216559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799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098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thers issues(inconsistent 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simulation methodology with 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ITU-R M.2412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zh-CN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0"/>
          </p:nvPr>
        </p:nvSpPr>
        <p:spPr>
          <a:xfrm>
            <a:off x="736621" y="1829425"/>
            <a:ext cx="10729366" cy="2816716"/>
          </a:xfrm>
        </p:spPr>
        <p:txBody>
          <a:bodyPr/>
          <a:lstStyle/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bg1"/>
                </a:solidFill>
              </a:rPr>
              <a:t>E.g. using </a:t>
            </a:r>
            <a:r>
              <a:rPr lang="en-US" altLang="zh-CN" dirty="0">
                <a:solidFill>
                  <a:schemeClr val="bg1"/>
                </a:solidFill>
              </a:rPr>
              <a:t>different parameters in Mobility and Spectral efficiency as attached</a:t>
            </a:r>
            <a:endParaRPr lang="zh-CN" altLang="en-US" dirty="0"/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>
            <p:extLst/>
          </p:nvPr>
        </p:nvGraphicFramePr>
        <p:xfrm>
          <a:off x="4422295" y="3378902"/>
          <a:ext cx="1236067" cy="11201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1" name="工作表" showAsIcon="1" r:id="rId3" imgW="914400" imgH="828720" progId="Excel.Sheet.12">
                  <p:embed/>
                </p:oleObj>
              </mc:Choice>
              <mc:Fallback>
                <p:oleObj name="工作表" showAsIcon="1" r:id="rId3" imgW="914400" imgH="82872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22295" y="3378902"/>
                        <a:ext cx="1236067" cy="11201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020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Few use case can be supported by EUHT in low-error mode</a:t>
            </a:r>
            <a:endParaRPr lang="zh-CN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0"/>
          </p:nvPr>
        </p:nvSpPr>
        <p:spPr>
          <a:xfrm>
            <a:off x="736621" y="1502742"/>
            <a:ext cx="10729366" cy="2363580"/>
          </a:xfrm>
        </p:spPr>
        <p:txBody>
          <a:bodyPr>
            <a:normAutofit/>
          </a:bodyPr>
          <a:lstStyle/>
          <a:p>
            <a:pPr marL="298004" indent="-285636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altLang="zh-CN" sz="1599" dirty="0" smtClean="0">
                <a:latin typeface="Arial" panose="020B0604020202020204" pitchFamily="34" charset="0"/>
              </a:rPr>
              <a:t>(from Doc 5D-222 Att. 5.4) </a:t>
            </a:r>
            <a:r>
              <a:rPr lang="en-GB" altLang="zh-CN" sz="1599" i="1" dirty="0" smtClean="0">
                <a:latin typeface="Arial" panose="020B0604020202020204" pitchFamily="34" charset="0"/>
              </a:rPr>
              <a:t>“</a:t>
            </a:r>
            <a:r>
              <a:rPr lang="en-US" altLang="zh-CN" sz="1599" i="1" dirty="0" smtClean="0">
                <a:latin typeface="Arial" panose="020B0604020202020204" pitchFamily="34" charset="0"/>
              </a:rPr>
              <a:t>Control </a:t>
            </a:r>
            <a:r>
              <a:rPr lang="en-US" altLang="zh-CN" sz="1599" i="1" dirty="0">
                <a:latin typeface="Arial" panose="020B0604020202020204" pitchFamily="34" charset="0"/>
              </a:rPr>
              <a:t>channel </a:t>
            </a:r>
            <a:r>
              <a:rPr lang="en-US" altLang="zh-CN" sz="1599" i="1" dirty="0" smtClean="0">
                <a:latin typeface="Arial" panose="020B0604020202020204" pitchFamily="34" charset="0"/>
              </a:rPr>
              <a:t>field </a:t>
            </a:r>
            <a:r>
              <a:rPr lang="en-GB" altLang="zh-CN" sz="1599" i="1" dirty="0" smtClean="0">
                <a:latin typeface="Arial" panose="020B0604020202020204" pitchFamily="34" charset="0"/>
              </a:rPr>
              <a:t>is described in 8.4.2</a:t>
            </a:r>
            <a:r>
              <a:rPr lang="en-US" altLang="zh-CN" sz="1599" i="1" dirty="0" smtClean="0">
                <a:latin typeface="Arial" panose="020B0604020202020204" pitchFamily="34" charset="0"/>
              </a:rPr>
              <a:t> </a:t>
            </a:r>
            <a:r>
              <a:rPr lang="en-US" altLang="zh-CN" sz="1599" i="1" dirty="0">
                <a:latin typeface="Arial" panose="020B0604020202020204" pitchFamily="34" charset="0"/>
              </a:rPr>
              <a:t>and Low density parity </a:t>
            </a:r>
            <a:r>
              <a:rPr lang="en-US" altLang="zh-CN" sz="1599" i="1" dirty="0" smtClean="0">
                <a:latin typeface="Arial" panose="020B0604020202020204" pitchFamily="34" charset="0"/>
              </a:rPr>
              <a:t>encoding is described in 8.2.3.3.2</a:t>
            </a:r>
            <a:r>
              <a:rPr lang="en-GB" altLang="zh-CN" sz="1599" i="1" dirty="0" smtClean="0">
                <a:latin typeface="Arial" panose="020B0604020202020204" pitchFamily="34" charset="0"/>
              </a:rPr>
              <a:t>”</a:t>
            </a:r>
            <a:r>
              <a:rPr lang="en-GB" altLang="zh-CN" sz="1599" dirty="0" smtClean="0">
                <a:latin typeface="Arial" panose="020B0604020202020204" pitchFamily="34" charset="0"/>
              </a:rPr>
              <a:t> </a:t>
            </a:r>
          </a:p>
          <a:p>
            <a:pPr marL="811276" lvl="1" indent="-285636">
              <a:lnSpc>
                <a:spcPct val="120000"/>
              </a:lnSpc>
              <a:spcBef>
                <a:spcPts val="600"/>
              </a:spcBef>
            </a:pPr>
            <a:r>
              <a:rPr lang="en-US" sz="1600" dirty="0" smtClean="0">
                <a:latin typeface="Arial" panose="020B0604020202020204" pitchFamily="34" charset="0"/>
              </a:rPr>
              <a:t>“</a:t>
            </a:r>
            <a:r>
              <a:rPr lang="en-US" sz="1600" i="1" dirty="0">
                <a:latin typeface="Arial" panose="020B0604020202020204" pitchFamily="34" charset="0"/>
              </a:rPr>
              <a:t>LDPC with </a:t>
            </a:r>
            <a:r>
              <a:rPr lang="en-US" sz="1600" i="1" dirty="0" err="1">
                <a:latin typeface="Arial" panose="020B0604020202020204" pitchFamily="34" charset="0"/>
              </a:rPr>
              <a:t>codeword</a:t>
            </a:r>
            <a:r>
              <a:rPr lang="en-US" sz="1600" i="1" dirty="0">
                <a:latin typeface="Arial" panose="020B0604020202020204" pitchFamily="34" charset="0"/>
              </a:rPr>
              <a:t> size is </a:t>
            </a:r>
            <a:r>
              <a:rPr lang="en-US" sz="1600" i="1" dirty="0" smtClean="0">
                <a:solidFill>
                  <a:srgbClr val="FF0000"/>
                </a:solidFill>
                <a:latin typeface="Arial" panose="020B0604020202020204" pitchFamily="34" charset="0"/>
              </a:rPr>
              <a:t>448</a:t>
            </a:r>
            <a:r>
              <a:rPr lang="en-US" sz="1600" i="1" dirty="0" smtClean="0">
                <a:latin typeface="Arial" panose="020B0604020202020204" pitchFamily="34" charset="0"/>
              </a:rPr>
              <a:t>, </a:t>
            </a:r>
            <a:r>
              <a:rPr lang="en-US" sz="1600" i="1" dirty="0" smtClean="0">
                <a:solidFill>
                  <a:srgbClr val="FF0000"/>
                </a:solidFill>
                <a:latin typeface="Arial" panose="020B0604020202020204" pitchFamily="34" charset="0"/>
              </a:rPr>
              <a:t>QPSK, 1/2 or 4/7 coding rate</a:t>
            </a:r>
            <a:r>
              <a:rPr lang="en-US" sz="1600" dirty="0" smtClean="0">
                <a:latin typeface="Arial" panose="020B0604020202020204" pitchFamily="34" charset="0"/>
              </a:rPr>
              <a:t>” </a:t>
            </a:r>
            <a:r>
              <a:rPr lang="en-US" sz="1600" dirty="0">
                <a:latin typeface="Arial" panose="020B0604020202020204" pitchFamily="34" charset="0"/>
              </a:rPr>
              <a:t>in </a:t>
            </a:r>
            <a:r>
              <a:rPr lang="en-US" sz="1600" i="1" dirty="0">
                <a:latin typeface="Arial" panose="020B0604020202020204" pitchFamily="34" charset="0"/>
              </a:rPr>
              <a:t>Table 57 Control field definition in low-error mode in 8.4.2 </a:t>
            </a:r>
            <a:r>
              <a:rPr lang="en-GB" altLang="zh-CN" sz="1600" dirty="0" smtClean="0">
                <a:latin typeface="Arial" panose="020B0604020202020204" pitchFamily="34" charset="0"/>
              </a:rPr>
              <a:t>.</a:t>
            </a:r>
          </a:p>
          <a:p>
            <a:pPr marL="811276" lvl="1" indent="-285636">
              <a:lnSpc>
                <a:spcPct val="120000"/>
              </a:lnSpc>
              <a:spcBef>
                <a:spcPts val="600"/>
              </a:spcBef>
            </a:pPr>
            <a:r>
              <a:rPr lang="en-GB" altLang="zh-CN" sz="1600" dirty="0" smtClean="0">
                <a:latin typeface="Arial" panose="020B0604020202020204" pitchFamily="34" charset="0"/>
              </a:rPr>
              <a:t>The information bits in EUHT are limited to </a:t>
            </a:r>
            <a:r>
              <a:rPr lang="en-GB" altLang="zh-CN" sz="1600" dirty="0" smtClean="0">
                <a:solidFill>
                  <a:srgbClr val="FF0000"/>
                </a:solidFill>
                <a:latin typeface="Arial" panose="020B0604020202020204" pitchFamily="34" charset="0"/>
              </a:rPr>
              <a:t>224 </a:t>
            </a:r>
            <a:r>
              <a:rPr lang="en-GB" altLang="zh-CN" sz="1600" dirty="0">
                <a:solidFill>
                  <a:srgbClr val="FF0000"/>
                </a:solidFill>
                <a:latin typeface="Arial" panose="020B0604020202020204" pitchFamily="34" charset="0"/>
              </a:rPr>
              <a:t>or </a:t>
            </a:r>
            <a:r>
              <a:rPr lang="en-GB" altLang="zh-CN" sz="1600" dirty="0" smtClean="0">
                <a:solidFill>
                  <a:srgbClr val="FF0000"/>
                </a:solidFill>
                <a:latin typeface="Arial" panose="020B0604020202020204" pitchFamily="34" charset="0"/>
              </a:rPr>
              <a:t>256 bits</a:t>
            </a:r>
            <a:r>
              <a:rPr lang="en-GB" altLang="zh-CN" sz="1600" dirty="0" smtClean="0">
                <a:latin typeface="Arial" panose="020B0604020202020204" pitchFamily="34" charset="0"/>
              </a:rPr>
              <a:t>, when the </a:t>
            </a:r>
            <a:r>
              <a:rPr lang="en-GB" altLang="zh-CN" sz="1600" dirty="0">
                <a:latin typeface="Arial" panose="020B0604020202020204" pitchFamily="34" charset="0"/>
              </a:rPr>
              <a:t>repetition </a:t>
            </a:r>
            <a:r>
              <a:rPr lang="en-GB" altLang="zh-CN" sz="1600" dirty="0" smtClean="0">
                <a:latin typeface="Arial" panose="020B0604020202020204" pitchFamily="34" charset="0"/>
              </a:rPr>
              <a:t>is indicated to achieve high reliability. However, many URLLC use cases need more message size to transmit. On the opposite, 3GPP can transmit large payload while the </a:t>
            </a:r>
            <a:r>
              <a:rPr lang="en-GB" altLang="zh-CN" sz="1600" dirty="0">
                <a:latin typeface="Arial" panose="020B0604020202020204" pitchFamily="34" charset="0"/>
              </a:rPr>
              <a:t>high reliability </a:t>
            </a:r>
            <a:r>
              <a:rPr lang="en-GB" altLang="zh-CN" sz="1600" dirty="0" smtClean="0">
                <a:latin typeface="Arial" panose="020B0604020202020204" pitchFamily="34" charset="0"/>
              </a:rPr>
              <a:t>can be guaranteed.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18</a:t>
            </a:fld>
            <a:endParaRPr lang="zh-CN" alt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733659"/>
              </p:ext>
            </p:extLst>
          </p:nvPr>
        </p:nvGraphicFramePr>
        <p:xfrm>
          <a:off x="728890" y="4145074"/>
          <a:ext cx="6178995" cy="19325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35285"/>
                <a:gridCol w="871855"/>
                <a:gridCol w="871855"/>
              </a:tblGrid>
              <a:tr h="302745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Value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80921">
                <a:tc>
                  <a:txBody>
                    <a:bodyPr/>
                    <a:lstStyle/>
                    <a:p>
                      <a:r>
                        <a:rPr lang="en-GB" altLang="zh-CN" sz="1400" dirty="0" smtClean="0">
                          <a:latin typeface="Arial" panose="020B0604020202020204" pitchFamily="34" charset="0"/>
                        </a:rPr>
                        <a:t>LDPC variable </a:t>
                      </a:r>
                      <a:r>
                        <a:rPr lang="en-US" altLang="zh-CN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nformation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bit 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256 bits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224 bits</a:t>
                      </a:r>
                    </a:p>
                  </a:txBody>
                  <a:tcPr/>
                </a:tc>
              </a:tr>
              <a:tr h="30274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code word size,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Coding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rate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448, 4/7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448, 1/2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0274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Modulation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QPSK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08592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Required Subcarriers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224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04732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data subcarriers in 20M bandwidth (78.125kHz) 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224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018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3GPP TS 22.104 v17.4.0 (2020-09)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19</a:t>
            </a:fld>
            <a:endParaRPr lang="zh-CN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913" y="1409900"/>
            <a:ext cx="9972261" cy="531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21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IMT-2020 minimum technical performance requirements</a:t>
            </a:r>
          </a:p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0"/>
          </p:nvPr>
        </p:nvSpPr>
        <p:spPr>
          <a:xfrm>
            <a:off x="736621" y="1502743"/>
            <a:ext cx="10729366" cy="2720605"/>
          </a:xfrm>
        </p:spPr>
        <p:txBody>
          <a:bodyPr/>
          <a:lstStyle/>
          <a:p>
            <a:r>
              <a:rPr lang="en-US" altLang="zh-CN" b="1" dirty="0">
                <a:latin typeface="Arial" panose="020B0604020202020204" pitchFamily="34" charset="0"/>
              </a:rPr>
              <a:t>3 usage scenarios	   </a:t>
            </a:r>
            <a:r>
              <a:rPr lang="en-US" altLang="zh-CN" b="1" dirty="0" smtClean="0">
                <a:latin typeface="Arial" panose="020B0604020202020204" pitchFamily="34" charset="0"/>
              </a:rPr>
              <a:t>         5 </a:t>
            </a:r>
            <a:r>
              <a:rPr lang="en-US" altLang="zh-CN" b="1" dirty="0">
                <a:latin typeface="Arial" panose="020B0604020202020204" pitchFamily="34" charset="0"/>
              </a:rPr>
              <a:t>test </a:t>
            </a:r>
            <a:r>
              <a:rPr lang="en-US" altLang="zh-CN" b="1" dirty="0" smtClean="0">
                <a:latin typeface="Arial" panose="020B0604020202020204" pitchFamily="34" charset="0"/>
              </a:rPr>
              <a:t>environment                       min</a:t>
            </a:r>
            <a:r>
              <a:rPr lang="en-US" altLang="zh-CN" b="1" dirty="0">
                <a:latin typeface="Arial" panose="020B0604020202020204" pitchFamily="34" charset="0"/>
              </a:rPr>
              <a:t>. technical requirements</a:t>
            </a:r>
          </a:p>
          <a:p>
            <a:endParaRPr lang="zh-CN" alt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1D7B0514-4060-0E4B-809B-B1B2E3258AB4}"/>
              </a:ext>
            </a:extLst>
          </p:cNvPr>
          <p:cNvSpPr txBox="1">
            <a:spLocks/>
          </p:cNvSpPr>
          <p:nvPr/>
        </p:nvSpPr>
        <p:spPr>
          <a:xfrm>
            <a:off x="7386730" y="2071060"/>
            <a:ext cx="4319833" cy="4358548"/>
          </a:xfrm>
          <a:prstGeom prst="rect">
            <a:avLst/>
          </a:prstGeom>
        </p:spPr>
        <p:txBody>
          <a:bodyPr lIns="0" tIns="0" rIns="0" bIns="0"/>
          <a:lstStyle>
            <a:lvl1pPr marL="12373" indent="0" algn="l" defTabSz="1187798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1208420" algn="ctr"/>
              </a:tabLst>
              <a:defRPr sz="18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defRPr>
            </a:lvl1pPr>
            <a:lvl2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66447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60346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54245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48144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8004" indent="-285636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799" dirty="0">
                <a:latin typeface="Arial" panose="020B0604020202020204" pitchFamily="34" charset="0"/>
              </a:rPr>
              <a:t>Peak data rate</a:t>
            </a:r>
          </a:p>
          <a:p>
            <a:pPr marL="298004" indent="-285636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799" dirty="0">
                <a:latin typeface="Arial" panose="020B0604020202020204" pitchFamily="34" charset="0"/>
              </a:rPr>
              <a:t>Peak spectrum efficiency</a:t>
            </a:r>
          </a:p>
          <a:p>
            <a:pPr marL="298004" indent="-285636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799" dirty="0">
                <a:latin typeface="Arial" panose="020B0604020202020204" pitchFamily="34" charset="0"/>
              </a:rPr>
              <a:t>User experience data rate</a:t>
            </a:r>
          </a:p>
          <a:p>
            <a:pPr marL="298004" indent="-285636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799" dirty="0">
                <a:latin typeface="Arial" panose="020B0604020202020204" pitchFamily="34" charset="0"/>
              </a:rPr>
              <a:t>5th percentile user spectral efficiency</a:t>
            </a:r>
          </a:p>
          <a:p>
            <a:pPr marL="298004" indent="-285636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799" dirty="0">
                <a:latin typeface="Arial" panose="020B0604020202020204" pitchFamily="34" charset="0"/>
              </a:rPr>
              <a:t>Average spectral efficiency</a:t>
            </a:r>
          </a:p>
          <a:p>
            <a:pPr marL="298004" indent="-285636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799" dirty="0">
                <a:latin typeface="Arial" panose="020B0604020202020204" pitchFamily="34" charset="0"/>
              </a:rPr>
              <a:t>Area traffic capacity</a:t>
            </a:r>
          </a:p>
          <a:p>
            <a:pPr marL="298004" indent="-285636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799" dirty="0">
                <a:latin typeface="Arial" panose="020B0604020202020204" pitchFamily="34" charset="0"/>
              </a:rPr>
              <a:t>Latency</a:t>
            </a:r>
          </a:p>
          <a:p>
            <a:pPr marL="298004" indent="-285636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799" dirty="0">
                <a:latin typeface="Arial" panose="020B0604020202020204" pitchFamily="34" charset="0"/>
              </a:rPr>
              <a:t>Connection density</a:t>
            </a:r>
          </a:p>
          <a:p>
            <a:pPr marL="298004" indent="-285636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799" dirty="0">
                <a:latin typeface="Arial" panose="020B0604020202020204" pitchFamily="34" charset="0"/>
              </a:rPr>
              <a:t>Energy efficiency</a:t>
            </a:r>
          </a:p>
          <a:p>
            <a:pPr marL="298004" indent="-285636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799" dirty="0">
                <a:latin typeface="Arial" panose="020B0604020202020204" pitchFamily="34" charset="0"/>
              </a:rPr>
              <a:t>Reliability</a:t>
            </a:r>
          </a:p>
          <a:p>
            <a:pPr marL="298004" indent="-285636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799" dirty="0">
                <a:latin typeface="Arial" panose="020B0604020202020204" pitchFamily="34" charset="0"/>
              </a:rPr>
              <a:t>Mobility</a:t>
            </a:r>
          </a:p>
          <a:p>
            <a:pPr marL="298004" indent="-285636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799" dirty="0">
                <a:latin typeface="Arial" panose="020B0604020202020204" pitchFamily="34" charset="0"/>
              </a:rPr>
              <a:t>Mobility interruption time</a:t>
            </a:r>
          </a:p>
          <a:p>
            <a:pPr marL="298004" indent="-285636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799" dirty="0">
                <a:latin typeface="Arial" panose="020B0604020202020204" pitchFamily="34" charset="0"/>
              </a:rPr>
              <a:t>Bandwidth</a:t>
            </a:r>
          </a:p>
          <a:p>
            <a:endParaRPr lang="en-US" sz="1799" dirty="0">
              <a:latin typeface="Arial" panose="020B0604020202020204" pitchFamily="34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270168" y="1882449"/>
            <a:ext cx="1039868" cy="1753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1799" dirty="0" err="1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eMBB</a:t>
            </a:r>
            <a:endParaRPr lang="en-US" altLang="zh-CN" sz="1799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US" altLang="zh-CN" sz="1799" dirty="0" err="1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mMTC</a:t>
            </a:r>
            <a:endParaRPr lang="en-US" altLang="zh-CN" sz="1799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US" altLang="zh-CN" sz="1799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URLLC</a:t>
            </a:r>
            <a:endParaRPr lang="zh-CN" altLang="en-US" sz="1799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760625" y="1938628"/>
            <a:ext cx="2402284" cy="21680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99" dirty="0">
                <a:latin typeface="Arial" panose="020B0604020202020204" pitchFamily="34" charset="0"/>
                <a:cs typeface="Arial" panose="020B0604020202020204" pitchFamily="34" charset="0"/>
              </a:rPr>
              <a:t>Indoor Hotspot-eMBB</a:t>
            </a:r>
            <a:endParaRPr lang="en-US" altLang="zh-CN" sz="179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1799" dirty="0">
                <a:latin typeface="Arial" panose="020B0604020202020204" pitchFamily="34" charset="0"/>
                <a:cs typeface="Arial" panose="020B0604020202020204" pitchFamily="34" charset="0"/>
              </a:rPr>
              <a:t>Dense Urban-</a:t>
            </a:r>
            <a:r>
              <a:rPr lang="en-US" altLang="zh-CN" sz="1799" dirty="0" err="1">
                <a:latin typeface="Arial" panose="020B0604020202020204" pitchFamily="34" charset="0"/>
                <a:cs typeface="Arial" panose="020B0604020202020204" pitchFamily="34" charset="0"/>
              </a:rPr>
              <a:t>eMBB</a:t>
            </a:r>
            <a:endParaRPr lang="en-US" altLang="zh-CN" sz="179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1799" dirty="0">
                <a:latin typeface="Arial" panose="020B0604020202020204" pitchFamily="34" charset="0"/>
                <a:cs typeface="Arial" panose="020B0604020202020204" pitchFamily="34" charset="0"/>
              </a:rPr>
              <a:t>Rural-</a:t>
            </a:r>
            <a:r>
              <a:rPr lang="en-US" altLang="zh-CN" sz="1799" dirty="0" err="1">
                <a:latin typeface="Arial" panose="020B0604020202020204" pitchFamily="34" charset="0"/>
                <a:cs typeface="Arial" panose="020B0604020202020204" pitchFamily="34" charset="0"/>
              </a:rPr>
              <a:t>eMBB</a:t>
            </a:r>
            <a:endParaRPr lang="en-US" altLang="zh-CN" sz="179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1799" dirty="0">
                <a:latin typeface="Arial" panose="020B0604020202020204" pitchFamily="34" charset="0"/>
                <a:cs typeface="Arial" panose="020B0604020202020204" pitchFamily="34" charset="0"/>
              </a:rPr>
              <a:t>Urban Macro–</a:t>
            </a:r>
            <a:r>
              <a:rPr lang="en-US" altLang="zh-CN" sz="1799" dirty="0" err="1">
                <a:latin typeface="Arial" panose="020B0604020202020204" pitchFamily="34" charset="0"/>
                <a:cs typeface="Arial" panose="020B0604020202020204" pitchFamily="34" charset="0"/>
              </a:rPr>
              <a:t>mMTC</a:t>
            </a:r>
            <a:endParaRPr lang="en-US" altLang="zh-CN" sz="179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1799" dirty="0">
                <a:latin typeface="Arial" panose="020B0604020202020204" pitchFamily="34" charset="0"/>
                <a:cs typeface="Arial" panose="020B0604020202020204" pitchFamily="34" charset="0"/>
              </a:rPr>
              <a:t>Urban Macro–URLLC</a:t>
            </a:r>
            <a:endParaRPr lang="zh-CN" altLang="en-US" sz="179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39513" y="4308952"/>
            <a:ext cx="6282658" cy="20305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CH" altLang="zh-CN" sz="1799" dirty="0"/>
              <a:t>(Document IMT-2020/2)</a:t>
            </a:r>
            <a:endParaRPr lang="en-GB" altLang="zh-CN" sz="1799" i="1" dirty="0"/>
          </a:p>
          <a:p>
            <a:r>
              <a:rPr lang="en-GB" altLang="zh-CN" sz="1799" b="1" i="1" dirty="0"/>
              <a:t>Step 6 – Review to assess compliance with minimum requirements</a:t>
            </a:r>
            <a:endParaRPr lang="zh-CN" altLang="zh-CN" sz="1799" b="1" i="1" dirty="0"/>
          </a:p>
          <a:p>
            <a:r>
              <a:rPr lang="en-US" altLang="zh-CN" sz="1799" i="1" dirty="0">
                <a:latin typeface="Times New Roman" panose="02020603050405020304" pitchFamily="18" charset="0"/>
                <a:ea typeface="宋体" panose="02010600030101010101" pitchFamily="2" charset="-122"/>
              </a:rPr>
              <a:t>… In this step, the evaluated proposal for an RIT/SRIT is assessed as a qualifying RIT/SRIT, if an RIT/SRIT </a:t>
            </a:r>
            <a:r>
              <a:rPr lang="en-US" altLang="zh-CN" sz="1799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fulfils the minimum requirements for the five test environments comprising the three usage scenarios</a:t>
            </a:r>
            <a:r>
              <a:rPr lang="en-US" altLang="zh-CN" sz="1799" i="1" dirty="0">
                <a:latin typeface="Times New Roman" panose="02020603050405020304" pitchFamily="18" charset="0"/>
                <a:ea typeface="宋体" panose="02010600030101010101" pitchFamily="2" charset="-122"/>
              </a:rPr>
              <a:t>….</a:t>
            </a:r>
            <a:endParaRPr lang="zh-CN" altLang="en-US" sz="1799" i="1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795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0" y="2574925"/>
            <a:ext cx="10515600" cy="1325563"/>
          </a:xfrm>
        </p:spPr>
        <p:txBody>
          <a:bodyPr/>
          <a:lstStyle/>
          <a:p>
            <a:r>
              <a:rPr lang="en-US" dirty="0" smtClean="0"/>
              <a:t>Thank </a:t>
            </a:r>
            <a:r>
              <a:rPr lang="en-US" altLang="zh-CN" dirty="0" smtClean="0"/>
              <a:t>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60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Related </a:t>
            </a:r>
            <a:r>
              <a:rPr lang="en-US" altLang="zh-CN" dirty="0" smtClean="0"/>
              <a:t>documents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606882"/>
              </p:ext>
            </p:extLst>
          </p:nvPr>
        </p:nvGraphicFramePr>
        <p:xfrm>
          <a:off x="728890" y="1748366"/>
          <a:ext cx="10167709" cy="31167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0644"/>
                <a:gridCol w="2911787"/>
                <a:gridCol w="2911787"/>
                <a:gridCol w="2263491"/>
              </a:tblGrid>
              <a:tr h="3683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Document</a:t>
                      </a:r>
                      <a:r>
                        <a:rPr lang="en-US" b="1" baseline="0" dirty="0" smtClean="0"/>
                        <a:t> number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Meeting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Content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</a:t>
                      </a:r>
                      <a:r>
                        <a:rPr lang="en-US" altLang="zh-CN" b="1" dirty="0" smtClean="0"/>
                        <a:t>ource</a:t>
                      </a:r>
                      <a:endParaRPr lang="en-US" b="1" dirty="0"/>
                    </a:p>
                  </a:txBody>
                  <a:tcPr/>
                </a:tc>
              </a:tr>
              <a:tr h="6358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IMT-2020/18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altLang="zh-CN" baseline="0" dirty="0" smtClean="0"/>
                        <a:t>rev1 (5D/1300)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 smtClean="0"/>
                        <a:t>WP5D</a:t>
                      </a:r>
                      <a:r>
                        <a:rPr lang="en-US" baseline="0" dirty="0" smtClean="0"/>
                        <a:t> #32, June 2019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The submission from EUHT proponent in Step 3, including</a:t>
                      </a:r>
                      <a:endParaRPr lang="en-US" altLang="zh-CN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Description template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link budget</a:t>
                      </a:r>
                      <a:endParaRPr lang="en-US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self-evaluation report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technology spec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err="1" smtClean="0"/>
                        <a:t>Nufront</a:t>
                      </a:r>
                      <a:endParaRPr lang="en-US" dirty="0"/>
                    </a:p>
                  </a:txBody>
                  <a:tcPr/>
                </a:tc>
              </a:tr>
              <a:tr h="368363">
                <a:tc>
                  <a:txBody>
                    <a:bodyPr/>
                    <a:lstStyle/>
                    <a:p>
                      <a:r>
                        <a:rPr lang="en-US" dirty="0" smtClean="0"/>
                        <a:t>IMT-2020/35 </a:t>
                      </a:r>
                      <a:r>
                        <a:rPr lang="en-US" altLang="zh-CN" dirty="0" smtClean="0"/>
                        <a:t>rev1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WP5D #34, Feb 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Bnrist</a:t>
                      </a:r>
                      <a:r>
                        <a:rPr lang="en-US" baseline="0" dirty="0" smtClean="0"/>
                        <a:t> evaluation report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Bnrist</a:t>
                      </a:r>
                      <a:endParaRPr lang="en-US" dirty="0"/>
                    </a:p>
                  </a:txBody>
                  <a:tcPr/>
                </a:tc>
              </a:tr>
              <a:tr h="368363">
                <a:tc>
                  <a:txBody>
                    <a:bodyPr/>
                    <a:lstStyle/>
                    <a:p>
                      <a:r>
                        <a:rPr lang="en-US" dirty="0" smtClean="0"/>
                        <a:t>5D/188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WP5D</a:t>
                      </a:r>
                      <a:r>
                        <a:rPr lang="en-US" altLang="zh-CN" baseline="0" dirty="0" smtClean="0"/>
                        <a:t> #35, June 2020</a:t>
                      </a:r>
                      <a:endParaRPr lang="en-US" altLang="zh-CN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New technology spec </a:t>
                      </a:r>
                      <a:r>
                        <a:rPr lang="en-US" altLang="zh-CN" dirty="0" smtClean="0"/>
                        <a:t>DIS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 smtClean="0"/>
                        <a:t>Nufront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904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 21"/>
          <p:cNvSpPr>
            <a:spLocks noGrp="1"/>
          </p:cNvSpPr>
          <p:nvPr>
            <p:ph type="ctrTitle"/>
          </p:nvPr>
        </p:nvSpPr>
        <p:spPr>
          <a:xfrm>
            <a:off x="965294" y="3269355"/>
            <a:ext cx="10355510" cy="689985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latin typeface="+mj-lt"/>
              </a:rPr>
              <a:t>Analysis of </a:t>
            </a:r>
            <a:r>
              <a:rPr lang="en-US" altLang="zh-CN" sz="3600" dirty="0" smtClean="0">
                <a:latin typeface="+mj-lt"/>
              </a:rPr>
              <a:t>EUHT</a:t>
            </a:r>
            <a:r>
              <a:rPr lang="en-US" altLang="zh-CN" sz="3600" dirty="0" smtClean="0">
                <a:latin typeface="+mj-lt"/>
                <a:cs typeface="Arial" panose="020B0604020202020204" pitchFamily="34" charset="0"/>
              </a:rPr>
              <a:t>’s</a:t>
            </a:r>
            <a:r>
              <a:rPr lang="en-US" altLang="zh-CN" sz="3600" dirty="0" smtClean="0">
                <a:latin typeface="+mj-lt"/>
              </a:rPr>
              <a:t> </a:t>
            </a:r>
            <a:r>
              <a:rPr lang="en-US" altLang="zh-CN" sz="3600" dirty="0">
                <a:latin typeface="+mj-lt"/>
              </a:rPr>
              <a:t>working </a:t>
            </a:r>
            <a:r>
              <a:rPr lang="en-US" altLang="zh-CN" sz="3600" dirty="0" smtClean="0">
                <a:latin typeface="+mj-lt"/>
              </a:rPr>
              <a:t>modes</a:t>
            </a:r>
            <a:endParaRPr lang="zh-CN" altLang="en-US" sz="3600" dirty="0"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0957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EUHT’s working modes</a:t>
            </a:r>
            <a:endParaRPr lang="zh-CN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0"/>
          </p:nvPr>
        </p:nvSpPr>
        <p:spPr>
          <a:xfrm>
            <a:off x="736621" y="1502743"/>
            <a:ext cx="10729366" cy="1304488"/>
          </a:xfrm>
        </p:spPr>
        <p:txBody>
          <a:bodyPr/>
          <a:lstStyle/>
          <a:p>
            <a:pPr marL="298004" indent="-285636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altLang="zh-CN" sz="1599" dirty="0">
                <a:latin typeface="Arial" panose="020B0604020202020204" pitchFamily="34" charset="0"/>
              </a:rPr>
              <a:t>(from Doc 5D-222 Att. 5.4) </a:t>
            </a:r>
            <a:r>
              <a:rPr lang="en-GB" altLang="zh-CN" sz="1599" i="1" dirty="0">
                <a:latin typeface="Arial" panose="020B0604020202020204" pitchFamily="34" charset="0"/>
              </a:rPr>
              <a:t>“The generation procedure of each </a:t>
            </a:r>
            <a:r>
              <a:rPr lang="en-GB" altLang="zh-CN" sz="1599" i="1" dirty="0" err="1">
                <a:latin typeface="Arial" panose="020B0604020202020204" pitchFamily="34" charset="0"/>
              </a:rPr>
              <a:t>subchannel</a:t>
            </a:r>
            <a:r>
              <a:rPr lang="en-GB" altLang="zh-CN" sz="1599" i="1" dirty="0">
                <a:latin typeface="Arial" panose="020B0604020202020204" pitchFamily="34" charset="0"/>
              </a:rPr>
              <a:t> is described in 8.2 and can be classified into three working mode: </a:t>
            </a:r>
            <a:r>
              <a:rPr lang="en-GB" altLang="zh-CN" sz="1599" i="1" dirty="0">
                <a:solidFill>
                  <a:srgbClr val="FF0000"/>
                </a:solidFill>
                <a:latin typeface="Arial" panose="020B0604020202020204" pitchFamily="34" charset="0"/>
              </a:rPr>
              <a:t>normal mode</a:t>
            </a:r>
            <a:r>
              <a:rPr lang="en-GB" altLang="zh-CN" sz="1599" i="1" dirty="0">
                <a:latin typeface="Arial" panose="020B0604020202020204" pitchFamily="34" charset="0"/>
              </a:rPr>
              <a:t>, </a:t>
            </a:r>
            <a:r>
              <a:rPr lang="en-GB" altLang="zh-CN" sz="1599" i="1" dirty="0">
                <a:solidFill>
                  <a:srgbClr val="FF0000"/>
                </a:solidFill>
                <a:latin typeface="Arial" panose="020B0604020202020204" pitchFamily="34" charset="0"/>
              </a:rPr>
              <a:t>low-error mode </a:t>
            </a:r>
            <a:r>
              <a:rPr lang="en-GB" altLang="zh-CN" sz="1599" i="1" dirty="0">
                <a:latin typeface="Arial" panose="020B0604020202020204" pitchFamily="34" charset="0"/>
              </a:rPr>
              <a:t>and </a:t>
            </a:r>
            <a:r>
              <a:rPr lang="en-GB" altLang="zh-CN" sz="1599" i="1" dirty="0" err="1">
                <a:solidFill>
                  <a:srgbClr val="FF0000"/>
                </a:solidFill>
                <a:latin typeface="Arial" panose="020B0604020202020204" pitchFamily="34" charset="0"/>
              </a:rPr>
              <a:t>mmWave</a:t>
            </a:r>
            <a:r>
              <a:rPr lang="en-GB" altLang="zh-CN" sz="1599" i="1" dirty="0">
                <a:solidFill>
                  <a:srgbClr val="FF0000"/>
                </a:solidFill>
                <a:latin typeface="Arial" panose="020B0604020202020204" pitchFamily="34" charset="0"/>
              </a:rPr>
              <a:t> mode</a:t>
            </a:r>
            <a:r>
              <a:rPr lang="en-GB" altLang="zh-CN" sz="1599" i="1" dirty="0">
                <a:latin typeface="Arial" panose="020B0604020202020204" pitchFamily="34" charset="0"/>
              </a:rPr>
              <a:t>.”</a:t>
            </a:r>
            <a:r>
              <a:rPr lang="en-GB" altLang="zh-CN" sz="1599" dirty="0">
                <a:latin typeface="Arial" panose="020B0604020202020204" pitchFamily="34" charset="0"/>
              </a:rPr>
              <a:t> </a:t>
            </a:r>
          </a:p>
          <a:p>
            <a:pPr marL="298004" indent="-285636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altLang="zh-CN" sz="1599" dirty="0">
                <a:latin typeface="Arial" panose="020B0604020202020204" pitchFamily="34" charset="0"/>
              </a:rPr>
              <a:t>Low-error mode is dedicated to URLLC </a:t>
            </a:r>
            <a:r>
              <a:rPr lang="en-GB" altLang="zh-CN" sz="1599" dirty="0" smtClean="0">
                <a:latin typeface="Arial" panose="020B0604020202020204" pitchFamily="34" charset="0"/>
              </a:rPr>
              <a:t>scenario, </a:t>
            </a:r>
            <a:r>
              <a:rPr lang="en-GB" altLang="zh-CN" sz="1599" dirty="0">
                <a:latin typeface="Arial" panose="020B0604020202020204" pitchFamily="34" charset="0"/>
              </a:rPr>
              <a:t>while </a:t>
            </a:r>
            <a:r>
              <a:rPr lang="en-GB" altLang="zh-CN" sz="1599" dirty="0" err="1">
                <a:latin typeface="Arial" panose="020B0604020202020204" pitchFamily="34" charset="0"/>
              </a:rPr>
              <a:t>eMBB</a:t>
            </a:r>
            <a:r>
              <a:rPr lang="en-GB" altLang="zh-CN" sz="1599" dirty="0">
                <a:latin typeface="Arial" panose="020B0604020202020204" pitchFamily="34" charset="0"/>
              </a:rPr>
              <a:t> </a:t>
            </a:r>
            <a:r>
              <a:rPr lang="en-US" altLang="zh-CN" sz="1599" dirty="0" smtClean="0">
                <a:latin typeface="Arial" panose="020B0604020202020204" pitchFamily="34" charset="0"/>
              </a:rPr>
              <a:t>is </a:t>
            </a:r>
            <a:r>
              <a:rPr lang="en-GB" altLang="zh-CN" sz="1599" dirty="0" smtClean="0">
                <a:latin typeface="Arial" panose="020B0604020202020204" pitchFamily="34" charset="0"/>
              </a:rPr>
              <a:t>covered </a:t>
            </a:r>
            <a:r>
              <a:rPr lang="en-GB" altLang="zh-CN" sz="1599" dirty="0">
                <a:latin typeface="Arial" panose="020B0604020202020204" pitchFamily="34" charset="0"/>
              </a:rPr>
              <a:t>by normal mode (</a:t>
            </a:r>
            <a:r>
              <a:rPr lang="en-US" altLang="zh-CN" sz="1599" dirty="0">
                <a:latin typeface="Arial" panose="020B0604020202020204" pitchFamily="34" charset="0"/>
              </a:rPr>
              <a:t>configurations used</a:t>
            </a:r>
            <a:r>
              <a:rPr lang="en-GB" altLang="zh-CN" sz="1599" dirty="0">
                <a:latin typeface="Arial" panose="020B0604020202020204" pitchFamily="34" charset="0"/>
              </a:rPr>
              <a:t> in self evaluations 5D/1300)</a:t>
            </a:r>
            <a:endParaRPr lang="zh-CN" altLang="en-US" sz="1599" dirty="0">
              <a:latin typeface="Arial" panose="020B0604020202020204" pitchFamily="34" charset="0"/>
            </a:endParaRPr>
          </a:p>
        </p:txBody>
      </p:sp>
      <p:graphicFrame>
        <p:nvGraphicFramePr>
          <p:cNvPr id="5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477904"/>
              </p:ext>
            </p:extLst>
          </p:nvPr>
        </p:nvGraphicFramePr>
        <p:xfrm>
          <a:off x="1173913" y="2807231"/>
          <a:ext cx="9846401" cy="3849965"/>
        </p:xfrm>
        <a:graphic>
          <a:graphicData uri="http://schemas.openxmlformats.org/drawingml/2006/table">
            <a:tbl>
              <a:tblPr firstRow="1" bandRow="1"/>
              <a:tblGrid>
                <a:gridCol w="848635"/>
                <a:gridCol w="1956399"/>
                <a:gridCol w="2574815"/>
                <a:gridCol w="4466552"/>
              </a:tblGrid>
              <a:tr h="343489">
                <a:tc gridSpan="2">
                  <a:txBody>
                    <a:bodyPr/>
                    <a:lstStyle>
                      <a:lvl1pPr marL="0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sz="14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Normal</a:t>
                      </a:r>
                      <a:r>
                        <a:rPr lang="en-US" sz="1400" baseline="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mode</a:t>
                      </a:r>
                      <a:endParaRPr lang="en-US" sz="14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Low-error mode</a:t>
                      </a:r>
                      <a:endParaRPr lang="en-US" sz="14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</a:tr>
              <a:tr h="343489">
                <a:tc gridSpan="2"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</a:t>
                      </a:r>
                    </a:p>
                  </a:txBody>
                  <a:tcPr marL="91404" marR="91404" marT="45702" marB="45702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altLang="zh-CN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BPSK 1/2, No </a:t>
                      </a:r>
                      <a:r>
                        <a:rPr lang="en-US" altLang="zh-CN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US" altLang="zh-CN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epetition</a:t>
                      </a:r>
                    </a:p>
                  </a:txBody>
                  <a:tcPr marL="91404" marR="91404" marT="45702" marB="45702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integrated into CCH</a:t>
                      </a:r>
                    </a:p>
                  </a:txBody>
                  <a:tcPr marL="91404" marR="91404" marT="45702" marB="45702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</a:tr>
              <a:tr h="343489">
                <a:tc gridSpan="2"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CCH</a:t>
                      </a:r>
                    </a:p>
                  </a:txBody>
                  <a:tcPr marL="91404" marR="91404" marT="45702" marB="45702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altLang="zh-CN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QPSK 4/7, No </a:t>
                      </a:r>
                      <a:r>
                        <a:rPr lang="en-US" altLang="zh-CN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US" altLang="zh-CN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epetition</a:t>
                      </a:r>
                    </a:p>
                  </a:txBody>
                  <a:tcPr marL="91404" marR="91404" marT="45702" marB="45702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 frequency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time domain rep</a:t>
                      </a:r>
                      <a:endParaRPr lang="en-US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</a:tr>
              <a:tr h="583929">
                <a:tc rowSpan="4"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TCH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Modulation</a:t>
                      </a:r>
                    </a:p>
                  </a:txBody>
                  <a:tcPr marL="91404" marR="91404" marT="45702" marB="4570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BPSK,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QPSK, 16QAM, 64QAM, 256QAM, 1024QAM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QPSK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</a:tr>
              <a:tr h="343489">
                <a:tc vMerge="1"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Coderate</a:t>
                      </a:r>
                      <a:endParaRPr lang="en-US" altLang="zh-CN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1/2,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3/4, 5/8, 5/6, 7/8 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1/2, 4/7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</a:tr>
              <a:tr h="5179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Code length</a:t>
                      </a:r>
                      <a:r>
                        <a:rPr lang="en-US" altLang="zh-CN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altLang="zh-CN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Codeword</a:t>
                      </a:r>
                      <a:r>
                        <a:rPr lang="en-US" altLang="zh-CN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448,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zh-CN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1344,</a:t>
                      </a:r>
                      <a:r>
                        <a:rPr lang="en-US" altLang="zh-CN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zh-CN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2688,</a:t>
                      </a:r>
                      <a:r>
                        <a:rPr lang="en-US" altLang="zh-CN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zh-CN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5376</a:t>
                      </a:r>
                      <a:endParaRPr lang="en-US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448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</a:tr>
              <a:tr h="343489"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Repetition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</a:t>
                      </a:r>
                      <a:r>
                        <a:rPr lang="en-US" altLang="zh-CN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US" altLang="zh-CN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epetition</a:t>
                      </a:r>
                      <a:endParaRPr lang="en-US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 frequency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time domain rep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</a:tr>
              <a:tr h="343489">
                <a:tc rowSpan="3"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MIMO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MU-MIMO</a:t>
                      </a:r>
                    </a:p>
                  </a:txBody>
                  <a:tcPr marL="91404" marR="91404" marT="45702" marB="4570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 up to 8 layers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support</a:t>
                      </a:r>
                    </a:p>
                  </a:txBody>
                  <a:tcPr marL="91404" marR="91404" marT="45702" marB="4570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</a:tr>
              <a:tr h="343489">
                <a:tc vMerge="1"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Stream number</a:t>
                      </a:r>
                      <a:r>
                        <a:rPr lang="en-US" altLang="zh-CN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(layer)</a:t>
                      </a:r>
                      <a:endParaRPr lang="en-US" altLang="zh-CN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1~8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</a:tr>
              <a:tr h="343489">
                <a:tc vMerge="1"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Codeword</a:t>
                      </a:r>
                      <a:r>
                        <a:rPr lang="en-US" altLang="zh-CN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number</a:t>
                      </a:r>
                    </a:p>
                  </a:txBody>
                  <a:tcPr marL="91404" marR="91404" marT="45702" marB="4570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04" marR="91404" marT="45702" marB="45702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494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>
          <a:xfrm>
            <a:off x="728891" y="457295"/>
            <a:ext cx="11242976" cy="1038510"/>
          </a:xfrm>
        </p:spPr>
        <p:txBody>
          <a:bodyPr>
            <a:normAutofit/>
          </a:bodyPr>
          <a:lstStyle/>
          <a:p>
            <a:r>
              <a:rPr lang="en-US" altLang="zh-CN" dirty="0"/>
              <a:t>N</a:t>
            </a:r>
            <a:r>
              <a:rPr lang="en-US" altLang="zh-CN" dirty="0" smtClean="0"/>
              <a:t>either normal or low-error mode 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is good for </a:t>
            </a:r>
            <a:r>
              <a:rPr lang="en-US" altLang="zh-CN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eMBB</a:t>
            </a:r>
            <a:endParaRPr lang="zh-CN" altLang="en-US" dirty="0"/>
          </a:p>
        </p:txBody>
      </p:sp>
      <p:grpSp>
        <p:nvGrpSpPr>
          <p:cNvPr id="177" name="Group 176"/>
          <p:cNvGrpSpPr/>
          <p:nvPr/>
        </p:nvGrpSpPr>
        <p:grpSpPr>
          <a:xfrm>
            <a:off x="463641" y="4298678"/>
            <a:ext cx="5521595" cy="2251273"/>
            <a:chOff x="272674" y="3178070"/>
            <a:chExt cx="5521595" cy="2251273"/>
          </a:xfrm>
        </p:grpSpPr>
        <p:pic>
          <p:nvPicPr>
            <p:cNvPr id="4" name="Pictur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72674" y="3588811"/>
              <a:ext cx="5521595" cy="1840532"/>
            </a:xfrm>
            <a:prstGeom prst="rect">
              <a:avLst/>
            </a:prstGeom>
          </p:spPr>
        </p:pic>
        <p:sp>
          <p:nvSpPr>
            <p:cNvPr id="84" name="Rectangle 181"/>
            <p:cNvSpPr/>
            <p:nvPr/>
          </p:nvSpPr>
          <p:spPr>
            <a:xfrm>
              <a:off x="2256959" y="3178070"/>
              <a:ext cx="1553023" cy="33842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599" b="1" dirty="0">
                  <a:latin typeface="Arial" panose="020B0604020202020204" pitchFamily="34" charset="0"/>
                  <a:cs typeface="Arial" panose="020B0604020202020204" pitchFamily="34" charset="0"/>
                </a:rPr>
                <a:t>Normal mode </a:t>
              </a:r>
            </a:p>
          </p:txBody>
        </p:sp>
        <p:sp>
          <p:nvSpPr>
            <p:cNvPr id="88" name="Right Arrow 196"/>
            <p:cNvSpPr/>
            <p:nvPr/>
          </p:nvSpPr>
          <p:spPr>
            <a:xfrm rot="5400000">
              <a:off x="579567" y="4047485"/>
              <a:ext cx="401028" cy="217459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799"/>
            </a:p>
          </p:txBody>
        </p:sp>
        <p:sp>
          <p:nvSpPr>
            <p:cNvPr id="89" name="TextBox 197"/>
            <p:cNvSpPr txBox="1"/>
            <p:nvPr/>
          </p:nvSpPr>
          <p:spPr>
            <a:xfrm>
              <a:off x="581003" y="3575499"/>
              <a:ext cx="1469700" cy="3384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599" dirty="0">
                  <a:solidFill>
                    <a:srgbClr val="FF0000"/>
                  </a:solidFill>
                  <a:latin typeface="Arial" panose="020B0604020202020204" pitchFamily="34" charset="0"/>
                  <a:ea typeface="Microsoft YaHei" panose="020B0503020204020204" pitchFamily="34" charset="-122"/>
                  <a:cs typeface="Arial" panose="020B0604020202020204" pitchFamily="34" charset="0"/>
                </a:rPr>
                <a:t>Low reliability </a:t>
              </a:r>
            </a:p>
          </p:txBody>
        </p:sp>
      </p:grpSp>
      <p:sp>
        <p:nvSpPr>
          <p:cNvPr id="91" name="内容占位符 2"/>
          <p:cNvSpPr>
            <a:spLocks noGrp="1"/>
          </p:cNvSpPr>
          <p:nvPr>
            <p:ph idx="10"/>
          </p:nvPr>
        </p:nvSpPr>
        <p:spPr>
          <a:xfrm>
            <a:off x="736621" y="1502741"/>
            <a:ext cx="10729366" cy="1616321"/>
          </a:xfrm>
        </p:spPr>
        <p:txBody>
          <a:bodyPr>
            <a:noAutofit/>
          </a:bodyPr>
          <a:lstStyle/>
          <a:p>
            <a:pPr marL="298004" indent="-285636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latin typeface="Arial" panose="020B0604020202020204" pitchFamily="34" charset="0"/>
              </a:rPr>
              <a:t>The operation point of normal mode is too high, leading to low reliability for low geometry </a:t>
            </a:r>
            <a:r>
              <a:rPr lang="en-US" altLang="zh-CN" dirty="0" smtClean="0">
                <a:latin typeface="Arial" panose="020B0604020202020204" pitchFamily="34" charset="0"/>
              </a:rPr>
              <a:t>users, especially for </a:t>
            </a:r>
            <a:r>
              <a:rPr lang="en-US" altLang="zh-CN" sz="1800" dirty="0">
                <a:latin typeface="Arial" panose="020B0604020202020204" pitchFamily="34" charset="0"/>
              </a:rPr>
              <a:t>Dense Urban and Rural </a:t>
            </a:r>
            <a:r>
              <a:rPr lang="en-US" altLang="zh-CN" sz="1800" dirty="0" smtClean="0">
                <a:latin typeface="Arial" panose="020B0604020202020204" pitchFamily="34" charset="0"/>
              </a:rPr>
              <a:t>scenarios</a:t>
            </a:r>
            <a:endParaRPr lang="en-US" altLang="zh-CN" dirty="0">
              <a:latin typeface="Arial" panose="020B0604020202020204" pitchFamily="34" charset="0"/>
            </a:endParaRPr>
          </a:p>
          <a:p>
            <a:pPr marL="298004" indent="-285636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800" dirty="0" smtClean="0">
                <a:latin typeface="Arial" panose="020B0604020202020204" pitchFamily="34" charset="0"/>
              </a:rPr>
              <a:t>On the other side, the spectral efficiency of low-error mode is too low for </a:t>
            </a:r>
            <a:r>
              <a:rPr lang="en-US" altLang="zh-CN" sz="1800" dirty="0" err="1" smtClean="0">
                <a:latin typeface="Arial" panose="020B0604020202020204" pitchFamily="34" charset="0"/>
              </a:rPr>
              <a:t>eMBB</a:t>
            </a:r>
            <a:r>
              <a:rPr lang="en-US" altLang="zh-CN" sz="1800" dirty="0" smtClean="0">
                <a:latin typeface="Arial" panose="020B0604020202020204" pitchFamily="34" charset="0"/>
              </a:rPr>
              <a:t>, because of no-MIMO, few MCS options (only QPSK), small </a:t>
            </a:r>
            <a:r>
              <a:rPr lang="en-US" altLang="zh-CN" sz="1800" dirty="0" err="1" smtClean="0">
                <a:latin typeface="Arial" panose="020B0604020202020204" pitchFamily="34" charset="0"/>
              </a:rPr>
              <a:t>codeword</a:t>
            </a:r>
            <a:r>
              <a:rPr lang="en-US" altLang="zh-CN" sz="1800" dirty="0" smtClean="0">
                <a:latin typeface="Arial" panose="020B0604020202020204" pitchFamily="34" charset="0"/>
              </a:rPr>
              <a:t> size (only 448 in low-error mode) </a:t>
            </a:r>
            <a:r>
              <a:rPr lang="en-US" altLang="zh-CN" sz="1800" dirty="0">
                <a:latin typeface="Arial" panose="020B0604020202020204" pitchFamily="34" charset="0"/>
              </a:rPr>
              <a:t>etc</a:t>
            </a:r>
            <a:r>
              <a:rPr lang="en-US" altLang="zh-CN" sz="1800" dirty="0" smtClean="0">
                <a:latin typeface="Arial" panose="020B0604020202020204" pitchFamily="34" charset="0"/>
              </a:rPr>
              <a:t>.</a:t>
            </a:r>
          </a:p>
        </p:txBody>
      </p:sp>
      <p:grpSp>
        <p:nvGrpSpPr>
          <p:cNvPr id="176" name="Group 175"/>
          <p:cNvGrpSpPr/>
          <p:nvPr/>
        </p:nvGrpSpPr>
        <p:grpSpPr>
          <a:xfrm>
            <a:off x="6152633" y="4270345"/>
            <a:ext cx="5432007" cy="2279606"/>
            <a:chOff x="6266071" y="3198010"/>
            <a:chExt cx="5432007" cy="2279606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266071" y="3575499"/>
              <a:ext cx="5432007" cy="1902117"/>
            </a:xfrm>
            <a:prstGeom prst="rect">
              <a:avLst/>
            </a:prstGeom>
          </p:spPr>
        </p:pic>
        <p:sp>
          <p:nvSpPr>
            <p:cNvPr id="85" name="Rectangle 182"/>
            <p:cNvSpPr/>
            <p:nvPr/>
          </p:nvSpPr>
          <p:spPr>
            <a:xfrm>
              <a:off x="8049859" y="3198010"/>
              <a:ext cx="1804597" cy="33842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599" b="1" dirty="0">
                  <a:latin typeface="Arial" panose="020B0604020202020204" pitchFamily="34" charset="0"/>
                  <a:cs typeface="Arial" panose="020B0604020202020204" pitchFamily="34" charset="0"/>
                </a:rPr>
                <a:t>Low-error mode </a:t>
              </a:r>
            </a:p>
          </p:txBody>
        </p:sp>
        <p:sp>
          <p:nvSpPr>
            <p:cNvPr id="87" name="TextBox 195"/>
            <p:cNvSpPr txBox="1"/>
            <p:nvPr/>
          </p:nvSpPr>
          <p:spPr>
            <a:xfrm>
              <a:off x="6293437" y="3536432"/>
              <a:ext cx="2243136" cy="3384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599" dirty="0">
                  <a:solidFill>
                    <a:srgbClr val="FF0000"/>
                  </a:solidFill>
                  <a:latin typeface="Arial" panose="020B0604020202020204" pitchFamily="34" charset="0"/>
                  <a:ea typeface="Microsoft YaHei" panose="020B0503020204020204" pitchFamily="34" charset="-122"/>
                  <a:cs typeface="Arial" panose="020B0604020202020204" pitchFamily="34" charset="0"/>
                </a:rPr>
                <a:t>Low spectral efficiency</a:t>
              </a:r>
            </a:p>
          </p:txBody>
        </p:sp>
        <p:sp>
          <p:nvSpPr>
            <p:cNvPr id="172" name="Right Arrow 196"/>
            <p:cNvSpPr/>
            <p:nvPr/>
          </p:nvSpPr>
          <p:spPr>
            <a:xfrm rot="5400000">
              <a:off x="6555194" y="4071983"/>
              <a:ext cx="401028" cy="217459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799"/>
            </a:p>
          </p:txBody>
        </p:sp>
        <p:sp>
          <p:nvSpPr>
            <p:cNvPr id="173" name="Right Arrow 196"/>
            <p:cNvSpPr/>
            <p:nvPr/>
          </p:nvSpPr>
          <p:spPr>
            <a:xfrm rot="5400000">
              <a:off x="7861624" y="4071984"/>
              <a:ext cx="401028" cy="217459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799"/>
            </a:p>
          </p:txBody>
        </p:sp>
        <p:sp>
          <p:nvSpPr>
            <p:cNvPr id="174" name="Right Arrow 196"/>
            <p:cNvSpPr/>
            <p:nvPr/>
          </p:nvSpPr>
          <p:spPr>
            <a:xfrm rot="5400000">
              <a:off x="9841652" y="3832221"/>
              <a:ext cx="401028" cy="217459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799"/>
            </a:p>
          </p:txBody>
        </p:sp>
        <p:sp>
          <p:nvSpPr>
            <p:cNvPr id="175" name="Right Arrow 196"/>
            <p:cNvSpPr/>
            <p:nvPr/>
          </p:nvSpPr>
          <p:spPr>
            <a:xfrm rot="5400000">
              <a:off x="9665299" y="4440959"/>
              <a:ext cx="401028" cy="217459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799"/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46956" y="3009882"/>
            <a:ext cx="1786467" cy="30837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41492" y="3312392"/>
            <a:ext cx="3391931" cy="951155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928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ormal mode is not qualified for </a:t>
            </a:r>
            <a:r>
              <a:rPr lang="en-US" altLang="zh-CN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eMBB</a:t>
            </a:r>
            <a:endParaRPr lang="zh-CN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0"/>
          </p:nvPr>
        </p:nvSpPr>
        <p:spPr>
          <a:xfrm>
            <a:off x="736621" y="2713501"/>
            <a:ext cx="10729366" cy="1392660"/>
          </a:xfrm>
        </p:spPr>
        <p:txBody>
          <a:bodyPr/>
          <a:lstStyle/>
          <a:p>
            <a:pPr marL="298004" indent="-285636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599" dirty="0"/>
              <a:t>Link budget: </a:t>
            </a:r>
            <a:r>
              <a:rPr lang="en-US" altLang="zh-CN" sz="1599" dirty="0">
                <a:latin typeface="Arial" panose="020B0604020202020204" pitchFamily="34" charset="0"/>
              </a:rPr>
              <a:t>Control channels use fixed and </a:t>
            </a:r>
            <a:r>
              <a:rPr lang="en-US" altLang="zh-CN" sz="1599" dirty="0" smtClean="0">
                <a:latin typeface="Arial" panose="020B0604020202020204" pitchFamily="34" charset="0"/>
              </a:rPr>
              <a:t>high </a:t>
            </a:r>
            <a:r>
              <a:rPr lang="en-US" altLang="zh-CN" sz="1599" dirty="0">
                <a:latin typeface="Arial" panose="020B0604020202020204" pitchFamily="34" charset="0"/>
              </a:rPr>
              <a:t>c</a:t>
            </a:r>
            <a:r>
              <a:rPr lang="en-US" altLang="zh-CN" sz="1599" dirty="0" smtClean="0">
                <a:latin typeface="Arial" panose="020B0604020202020204" pitchFamily="34" charset="0"/>
              </a:rPr>
              <a:t>oding rate, </a:t>
            </a:r>
            <a:r>
              <a:rPr lang="en-US" altLang="zh-CN" sz="1599" dirty="0">
                <a:latin typeface="Arial" panose="020B0604020202020204" pitchFamily="34" charset="0"/>
              </a:rPr>
              <a:t>can not support the operation in low SNR e.g. cell edge, large cell    </a:t>
            </a:r>
          </a:p>
          <a:p>
            <a:pPr marL="811275" lvl="1" indent="-285636">
              <a:lnSpc>
                <a:spcPct val="100000"/>
              </a:lnSpc>
              <a:spcBef>
                <a:spcPts val="600"/>
              </a:spcBef>
            </a:pPr>
            <a:r>
              <a:rPr lang="en-US" altLang="zh-CN" sz="1599" dirty="0">
                <a:latin typeface="Arial" panose="020B0604020202020204" pitchFamily="34" charset="0"/>
                <a:cs typeface="Arial" panose="020B0604020202020204" pitchFamily="34" charset="0"/>
              </a:rPr>
              <a:t>SICH: BPSK 1/2, No repetition</a:t>
            </a:r>
          </a:p>
          <a:p>
            <a:pPr marL="811275" lvl="1" indent="-285636">
              <a:lnSpc>
                <a:spcPct val="100000"/>
              </a:lnSpc>
              <a:spcBef>
                <a:spcPts val="600"/>
              </a:spcBef>
            </a:pPr>
            <a:r>
              <a:rPr lang="en-US" altLang="zh-CN" sz="1599" dirty="0">
                <a:latin typeface="Arial" panose="020B0604020202020204" pitchFamily="34" charset="0"/>
                <a:cs typeface="Arial" panose="020B0604020202020204" pitchFamily="34" charset="0"/>
              </a:rPr>
              <a:t>CCH: QPSK 4/7, No repetition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Oval 184"/>
          <p:cNvSpPr/>
          <p:nvPr/>
        </p:nvSpPr>
        <p:spPr>
          <a:xfrm>
            <a:off x="825585" y="1344093"/>
            <a:ext cx="1307589" cy="36626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399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step1</a:t>
            </a:r>
            <a:endParaRPr lang="zh-CN" altLang="en-US" sz="1399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185"/>
          <p:cNvSpPr/>
          <p:nvPr/>
        </p:nvSpPr>
        <p:spPr>
          <a:xfrm>
            <a:off x="3259388" y="1344093"/>
            <a:ext cx="1307589" cy="36626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399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step2</a:t>
            </a:r>
            <a:endParaRPr lang="zh-CN" altLang="en-US" sz="1399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186"/>
          <p:cNvSpPr/>
          <p:nvPr/>
        </p:nvSpPr>
        <p:spPr>
          <a:xfrm>
            <a:off x="5693191" y="1356788"/>
            <a:ext cx="1307589" cy="36626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399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step3</a:t>
            </a:r>
            <a:endParaRPr lang="zh-CN" altLang="en-US" sz="1399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187"/>
          <p:cNvSpPr txBox="1"/>
          <p:nvPr/>
        </p:nvSpPr>
        <p:spPr>
          <a:xfrm>
            <a:off x="319614" y="1724825"/>
            <a:ext cx="2727567" cy="5230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1399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Preamble detection: </a:t>
            </a:r>
          </a:p>
          <a:p>
            <a:pPr algn="l"/>
            <a:r>
              <a:rPr lang="en-US" altLang="zh-CN" sz="1399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low error mode or normal mode </a:t>
            </a:r>
            <a:endParaRPr lang="zh-CN" altLang="en-US" sz="1399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8" name="TextBox 188"/>
          <p:cNvSpPr txBox="1"/>
          <p:nvPr/>
        </p:nvSpPr>
        <p:spPr>
          <a:xfrm>
            <a:off x="5291260" y="1788319"/>
            <a:ext cx="2463174" cy="307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1399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CCH: scheduling information</a:t>
            </a:r>
            <a:endParaRPr lang="zh-CN" altLang="en-US" sz="1399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" name="TextBox 189"/>
          <p:cNvSpPr txBox="1"/>
          <p:nvPr/>
        </p:nvSpPr>
        <p:spPr>
          <a:xfrm>
            <a:off x="2893912" y="1781000"/>
            <a:ext cx="2214806" cy="307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1399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SICH: system information</a:t>
            </a:r>
            <a:endParaRPr lang="zh-CN" altLang="en-US" sz="1399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0" name="Straight Arrow Connector 190"/>
          <p:cNvCxnSpPr>
            <a:stCxn id="4" idx="6"/>
            <a:endCxn id="5" idx="2"/>
          </p:cNvCxnSpPr>
          <p:nvPr/>
        </p:nvCxnSpPr>
        <p:spPr>
          <a:xfrm>
            <a:off x="2133174" y="1527224"/>
            <a:ext cx="112621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91"/>
          <p:cNvCxnSpPr>
            <a:stCxn id="5" idx="6"/>
            <a:endCxn id="6" idx="2"/>
          </p:cNvCxnSpPr>
          <p:nvPr/>
        </p:nvCxnSpPr>
        <p:spPr>
          <a:xfrm>
            <a:off x="4566977" y="1527224"/>
            <a:ext cx="1126214" cy="126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92"/>
          <p:cNvCxnSpPr/>
          <p:nvPr/>
        </p:nvCxnSpPr>
        <p:spPr>
          <a:xfrm>
            <a:off x="7000781" y="1545319"/>
            <a:ext cx="1126214" cy="126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93"/>
          <p:cNvSpPr txBox="1"/>
          <p:nvPr/>
        </p:nvSpPr>
        <p:spPr>
          <a:xfrm>
            <a:off x="11313622" y="1268557"/>
            <a:ext cx="765103" cy="5281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3439"/>
              </a:lnSpc>
            </a:pPr>
            <a:r>
              <a:rPr lang="en-US" altLang="zh-CN" sz="1999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TCH </a:t>
            </a:r>
            <a:endParaRPr lang="zh-CN" altLang="en-US" sz="1999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4" name="TextBox 194"/>
          <p:cNvSpPr txBox="1"/>
          <p:nvPr/>
        </p:nvSpPr>
        <p:spPr>
          <a:xfrm>
            <a:off x="10351629" y="1837699"/>
            <a:ext cx="1617119" cy="307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1399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Data transmission</a:t>
            </a:r>
            <a:endParaRPr lang="zh-CN" altLang="en-US" sz="1399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5" name="Oval 208"/>
          <p:cNvSpPr/>
          <p:nvPr/>
        </p:nvSpPr>
        <p:spPr>
          <a:xfrm>
            <a:off x="8126831" y="1366160"/>
            <a:ext cx="1307589" cy="36626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399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step4</a:t>
            </a:r>
            <a:endParaRPr lang="zh-CN" altLang="en-US" sz="1399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209"/>
          <p:cNvSpPr txBox="1"/>
          <p:nvPr/>
        </p:nvSpPr>
        <p:spPr>
          <a:xfrm>
            <a:off x="7881323" y="1826115"/>
            <a:ext cx="2470306" cy="738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399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MAC BCF </a:t>
            </a:r>
            <a:r>
              <a:rPr lang="en-US" altLang="zh-CN" sz="1399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frame reception:</a:t>
            </a:r>
            <a:endParaRPr lang="en-US" altLang="zh-CN" sz="1399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r>
              <a:rPr lang="en-US" altLang="zh-CN" sz="1399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low </a:t>
            </a:r>
            <a:r>
              <a:rPr lang="en-US" altLang="zh-CN" sz="1399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error or normal </a:t>
            </a:r>
            <a:r>
              <a:rPr lang="en-US" altLang="zh-CN" sz="1399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mode content  </a:t>
            </a:r>
            <a:endParaRPr lang="zh-CN" altLang="en-US" sz="1399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7" name="Straight Arrow Connector 210"/>
          <p:cNvCxnSpPr/>
          <p:nvPr/>
        </p:nvCxnSpPr>
        <p:spPr>
          <a:xfrm>
            <a:off x="9434420" y="1564817"/>
            <a:ext cx="1879202" cy="113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213"/>
          <p:cNvSpPr txBox="1"/>
          <p:nvPr/>
        </p:nvSpPr>
        <p:spPr>
          <a:xfrm>
            <a:off x="9443367" y="1268557"/>
            <a:ext cx="1816523" cy="307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1399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Next </a:t>
            </a:r>
            <a:r>
              <a:rPr lang="en-US" altLang="zh-CN" sz="1399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available frame</a:t>
            </a:r>
            <a:endParaRPr lang="zh-CN" altLang="en-US" sz="1399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="" xmlns:a16="http://schemas.microsoft.com/office/drawing/2014/main" id="{1D7B0514-4060-0E4B-809B-B1B2E3258AB4}"/>
              </a:ext>
            </a:extLst>
          </p:cNvPr>
          <p:cNvSpPr txBox="1">
            <a:spLocks/>
          </p:cNvSpPr>
          <p:nvPr/>
        </p:nvSpPr>
        <p:spPr>
          <a:xfrm>
            <a:off x="8599206" y="3381827"/>
            <a:ext cx="3418210" cy="291587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lIns="71972" tIns="71972" rIns="0" bIns="0"/>
          <a:lstStyle>
            <a:lvl1pPr marL="12373" indent="0" algn="l" defTabSz="1187798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1208420" algn="ctr"/>
              </a:tabLst>
              <a:defRPr sz="18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defRPr>
            </a:lvl1pPr>
            <a:lvl2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66447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60346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54245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48144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Peak data rate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Peak spectrum efficiency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solidFill>
                  <a:srgbClr val="FF0000"/>
                </a:solidFill>
                <a:latin typeface="Arial" panose="020B0604020202020204" pitchFamily="34" charset="0"/>
              </a:rPr>
              <a:t>User experience data rate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solidFill>
                  <a:srgbClr val="FF0000"/>
                </a:solidFill>
                <a:latin typeface="Arial" panose="020B0604020202020204" pitchFamily="34" charset="0"/>
              </a:rPr>
              <a:t>5th percentile user spectral efficiency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solidFill>
                  <a:srgbClr val="FF0000"/>
                </a:solidFill>
                <a:latin typeface="Arial" panose="020B0604020202020204" pitchFamily="34" charset="0"/>
              </a:rPr>
              <a:t>Average spectral efficiency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solidFill>
                  <a:srgbClr val="FF0000"/>
                </a:solidFill>
                <a:latin typeface="Arial" panose="020B0604020202020204" pitchFamily="34" charset="0"/>
              </a:rPr>
              <a:t>Area traffic capacity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Latency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Connection density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Energy efficiency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Reliability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solidFill>
                  <a:srgbClr val="FF0000"/>
                </a:solidFill>
                <a:latin typeface="Arial" panose="020B0604020202020204" pitchFamily="34" charset="0"/>
              </a:rPr>
              <a:t>Mobility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Mobility interruption time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Bandwidth</a:t>
            </a:r>
          </a:p>
          <a:p>
            <a:endParaRPr lang="en-US" sz="1399" dirty="0">
              <a:latin typeface="Arial" panose="020B0604020202020204" pitchFamily="34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635922" y="4106162"/>
            <a:ext cx="7935104" cy="2445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131" indent="-3427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599" dirty="0">
                <a:latin typeface="Arial" panose="020B0604020202020204" pitchFamily="34" charset="0"/>
                <a:cs typeface="Arial" panose="020B0604020202020204" pitchFamily="34" charset="0"/>
              </a:rPr>
              <a:t>Together with </a:t>
            </a:r>
            <a:r>
              <a:rPr lang="en-US" altLang="zh-CN" sz="1599" dirty="0">
                <a:latin typeface="Arial" panose="020B0604020202020204" pitchFamily="34" charset="0"/>
              </a:rPr>
              <a:t>many o</a:t>
            </a:r>
            <a:r>
              <a:rPr lang="en-US" altLang="zh-CN" sz="1599" dirty="0">
                <a:latin typeface="Arial" panose="020B0604020202020204" pitchFamily="34" charset="0"/>
                <a:cs typeface="Arial" panose="020B0604020202020204" pitchFamily="34" charset="0"/>
              </a:rPr>
              <a:t>ther problematic designs, EUHT can not meet ITU spectrum efficiency requirements in </a:t>
            </a:r>
            <a:r>
              <a:rPr lang="en-US" altLang="zh-CN" sz="1599" dirty="0" smtClean="0">
                <a:latin typeface="Arial" panose="020B0604020202020204" pitchFamily="34" charset="0"/>
                <a:cs typeface="Arial" panose="020B0604020202020204" pitchFamily="34" charset="0"/>
              </a:rPr>
              <a:t>multi-user and multi-cell </a:t>
            </a:r>
            <a:r>
              <a:rPr lang="en-US" altLang="zh-CN" sz="1599" dirty="0">
                <a:latin typeface="Arial" panose="020B0604020202020204" pitchFamily="34" charset="0"/>
                <a:cs typeface="Arial" panose="020B0604020202020204" pitchFamily="34" charset="0"/>
              </a:rPr>
              <a:t>environment</a:t>
            </a:r>
          </a:p>
          <a:p>
            <a:pPr marL="809301" lvl="1" indent="-284049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599" dirty="0">
                <a:latin typeface="Arial" panose="020B0604020202020204" pitchFamily="34" charset="0"/>
                <a:cs typeface="Arial" panose="020B0604020202020204" pitchFamily="34" charset="0"/>
              </a:rPr>
              <a:t>No HARQ</a:t>
            </a:r>
          </a:p>
          <a:p>
            <a:pPr marL="809301" lvl="1" indent="-284049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599" dirty="0">
                <a:latin typeface="Arial" panose="020B0604020202020204" pitchFamily="34" charset="0"/>
                <a:cs typeface="Arial" panose="020B0604020202020204" pitchFamily="34" charset="0"/>
              </a:rPr>
              <a:t>Sparse MCS </a:t>
            </a:r>
          </a:p>
          <a:p>
            <a:pPr marL="809301" lvl="1" indent="-284049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599" dirty="0" smtClean="0">
                <a:latin typeface="Arial" panose="020B0604020202020204" pitchFamily="34" charset="0"/>
                <a:cs typeface="Arial" panose="020B0604020202020204" pitchFamily="34" charset="0"/>
              </a:rPr>
              <a:t>High system overhead (high CP time domain overhead, many unavailable</a:t>
            </a:r>
            <a:r>
              <a:rPr lang="en-US" altLang="zh-CN" sz="1599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599" dirty="0" smtClean="0">
                <a:latin typeface="Arial" panose="020B0604020202020204" pitchFamily="34" charset="0"/>
                <a:cs typeface="Arial" panose="020B0604020202020204" pitchFamily="34" charset="0"/>
              </a:rPr>
              <a:t>frequency resources for data subcarrier….)</a:t>
            </a:r>
            <a:endParaRPr lang="en-US" altLang="zh-CN" sz="159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9301" lvl="1" indent="-284049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599" dirty="0" smtClean="0">
                <a:latin typeface="Arial" panose="020B0604020202020204" pitchFamily="34" charset="0"/>
                <a:cs typeface="Arial" panose="020B0604020202020204" pitchFamily="34" charset="0"/>
              </a:rPr>
              <a:t>Limited MIMO layers (up to 8) </a:t>
            </a:r>
          </a:p>
          <a:p>
            <a:pPr marL="809301" lvl="1" indent="-284049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599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en-US" altLang="zh-CN" sz="159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0826379" y="3102991"/>
            <a:ext cx="12779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</a:rPr>
              <a:t>Related KPI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573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Low-Error mode: unclear procedure for URLLC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0"/>
          </p:nvPr>
        </p:nvSpPr>
        <p:spPr>
          <a:xfrm>
            <a:off x="736621" y="1502741"/>
            <a:ext cx="10729366" cy="3611126"/>
          </a:xfrm>
        </p:spPr>
        <p:txBody>
          <a:bodyPr>
            <a:normAutofit/>
          </a:bodyPr>
          <a:lstStyle/>
          <a:p>
            <a:pPr marL="298004" indent="-285636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altLang="zh-CN" sz="1599" dirty="0">
                <a:latin typeface="Arial" panose="020B0604020202020204" pitchFamily="34" charset="0"/>
              </a:rPr>
              <a:t>(from Doc 5D-222 Att. 5.4)</a:t>
            </a:r>
            <a:r>
              <a:rPr lang="en-GB" altLang="zh-CN" sz="1599" i="1" dirty="0">
                <a:latin typeface="Arial" panose="020B0604020202020204" pitchFamily="34" charset="0"/>
              </a:rPr>
              <a:t>“In low-error mode, the function of system information channel is integrated into the control channel to reduce the overhead.” </a:t>
            </a:r>
          </a:p>
          <a:p>
            <a:pPr marL="298004" indent="-285636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599" dirty="0">
                <a:latin typeface="Arial" panose="020B0604020202020204" pitchFamily="34" charset="0"/>
              </a:rPr>
              <a:t>Many important information of SICH are not integrated into CCH of low-error mode, the system does not work without these information. </a:t>
            </a:r>
            <a:endParaRPr lang="en-US" altLang="zh-CN" sz="1599" dirty="0" smtClean="0">
              <a:latin typeface="Arial" panose="020B0604020202020204" pitchFamily="34" charset="0"/>
            </a:endParaRPr>
          </a:p>
          <a:p>
            <a:pPr marL="811275" lvl="1" indent="-285636">
              <a:lnSpc>
                <a:spcPct val="120000"/>
              </a:lnSpc>
              <a:spcBef>
                <a:spcPts val="600"/>
              </a:spcBef>
            </a:pPr>
            <a:r>
              <a:rPr lang="en-US" altLang="zh-CN" sz="1599" dirty="0" smtClean="0">
                <a:latin typeface="Arial" panose="020B0604020202020204" pitchFamily="34" charset="0"/>
                <a:cs typeface="Arial" panose="020B0604020202020204" pitchFamily="34" charset="0"/>
              </a:rPr>
              <a:t>CAP working bandwidth set</a:t>
            </a:r>
            <a:endParaRPr lang="zh-CN" altLang="en-US" sz="1599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1275" lvl="1" indent="-285636">
              <a:lnSpc>
                <a:spcPct val="120000"/>
              </a:lnSpc>
              <a:spcBef>
                <a:spcPts val="600"/>
              </a:spcBef>
            </a:pPr>
            <a:r>
              <a:rPr lang="en-US" altLang="zh-CN" sz="1599" dirty="0" smtClean="0">
                <a:latin typeface="Arial" panose="020B0604020202020204" pitchFamily="34" charset="0"/>
                <a:cs typeface="Arial" panose="020B0604020202020204" pitchFamily="34" charset="0"/>
              </a:rPr>
              <a:t>CAP </a:t>
            </a:r>
            <a:r>
              <a:rPr lang="en-US" altLang="zh-CN" sz="1599" dirty="0">
                <a:latin typeface="Arial" panose="020B0604020202020204" pitchFamily="34" charset="0"/>
                <a:cs typeface="Arial" panose="020B0604020202020204" pitchFamily="34" charset="0"/>
              </a:rPr>
              <a:t>working </a:t>
            </a:r>
            <a:r>
              <a:rPr lang="en-US" altLang="zh-CN" sz="1599" dirty="0" smtClean="0">
                <a:latin typeface="Arial" panose="020B0604020202020204" pitchFamily="34" charset="0"/>
                <a:cs typeface="Arial" panose="020B0604020202020204" pitchFamily="34" charset="0"/>
              </a:rPr>
              <a:t>bandwidth</a:t>
            </a:r>
            <a:endParaRPr lang="zh-CN" altLang="en-US" sz="159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1275" lvl="1" indent="-285636">
              <a:lnSpc>
                <a:spcPct val="120000"/>
              </a:lnSpc>
              <a:spcBef>
                <a:spcPts val="600"/>
              </a:spcBef>
            </a:pPr>
            <a:r>
              <a:rPr lang="en-US" altLang="zh-CN" sz="1599" dirty="0" smtClean="0">
                <a:latin typeface="Arial" panose="020B0604020202020204" pitchFamily="34" charset="0"/>
                <a:cs typeface="Arial" panose="020B0604020202020204" pitchFamily="34" charset="0"/>
              </a:rPr>
              <a:t>SCS</a:t>
            </a:r>
            <a:endParaRPr lang="en-US" altLang="zh-CN" sz="159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1275" lvl="1" indent="-285636">
              <a:lnSpc>
                <a:spcPct val="120000"/>
              </a:lnSpc>
              <a:spcBef>
                <a:spcPts val="600"/>
              </a:spcBef>
            </a:pPr>
            <a:r>
              <a:rPr lang="en-US" altLang="zh-CN" sz="1599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zh-CN" altLang="zh-CN" sz="159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zh-CN" sz="1599" dirty="0">
                <a:latin typeface="Arial" panose="020B0604020202020204" pitchFamily="34" charset="0"/>
              </a:rPr>
              <a:t>	 (see the details </a:t>
            </a:r>
            <a:r>
              <a:rPr lang="en-US" altLang="zh-CN" sz="1599" dirty="0" smtClean="0">
                <a:latin typeface="Arial" panose="020B0604020202020204" pitchFamily="34" charset="0"/>
              </a:rPr>
              <a:t>in </a:t>
            </a:r>
            <a:r>
              <a:rPr lang="en-US" altLang="zh-CN" sz="1599" dirty="0">
                <a:latin typeface="Arial" panose="020B0604020202020204" pitchFamily="34" charset="0"/>
              </a:rPr>
              <a:t>next </a:t>
            </a:r>
            <a:r>
              <a:rPr lang="en-US" altLang="zh-CN" sz="1599" dirty="0" smtClean="0">
                <a:latin typeface="Arial" panose="020B0604020202020204" pitchFamily="34" charset="0"/>
              </a:rPr>
              <a:t>pages</a:t>
            </a:r>
            <a:r>
              <a:rPr lang="en-US" altLang="zh-CN" sz="1599" dirty="0">
                <a:latin typeface="Arial" panose="020B0604020202020204" pitchFamily="34" charset="0"/>
              </a:rPr>
              <a:t>)</a:t>
            </a:r>
            <a:endParaRPr lang="zh-CN" altLang="en-US" sz="1599" dirty="0">
              <a:latin typeface="Arial" panose="020B0604020202020204" pitchFamily="34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="" xmlns:a16="http://schemas.microsoft.com/office/drawing/2014/main" id="{1D7B0514-4060-0E4B-809B-B1B2E3258AB4}"/>
              </a:ext>
            </a:extLst>
          </p:cNvPr>
          <p:cNvSpPr txBox="1">
            <a:spLocks/>
          </p:cNvSpPr>
          <p:nvPr/>
        </p:nvSpPr>
        <p:spPr>
          <a:xfrm>
            <a:off x="8047127" y="3176752"/>
            <a:ext cx="3418210" cy="291587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lIns="71972" tIns="71972" rIns="0" bIns="0"/>
          <a:lstStyle>
            <a:lvl1pPr marL="12373" indent="0" algn="l" defTabSz="1187798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1208420" algn="ctr"/>
              </a:tabLst>
              <a:defRPr sz="18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defRPr>
            </a:lvl1pPr>
            <a:lvl2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25850" indent="-171159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tabLst>
                <a:tab pos="1208420" algn="ctr"/>
              </a:tabLst>
              <a:defRPr sz="1299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66447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60346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54245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48144" indent="-296950" algn="l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Char char="•"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Peak data rate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Peak spectrum efficiency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User experience data rate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5th percentile user spectral efficiency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Average spectral efficiency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Area traffic capacity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Latency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Connection density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Energy efficiency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solidFill>
                  <a:srgbClr val="FF0000"/>
                </a:solidFill>
                <a:latin typeface="Arial" panose="020B0604020202020204" pitchFamily="34" charset="0"/>
              </a:rPr>
              <a:t>Reliability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Mobility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Mobility interruption time</a:t>
            </a:r>
          </a:p>
          <a:p>
            <a:pPr marL="298004" indent="-285636">
              <a:buFont typeface="Arial" panose="020B0604020202020204" pitchFamily="34" charset="0"/>
              <a:buChar char="•"/>
            </a:pPr>
            <a:r>
              <a:rPr lang="en-US" sz="1399" dirty="0">
                <a:latin typeface="Arial" panose="020B0604020202020204" pitchFamily="34" charset="0"/>
              </a:rPr>
              <a:t>Bandwidth</a:t>
            </a:r>
          </a:p>
          <a:p>
            <a:endParaRPr lang="en-US" sz="1399" dirty="0"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87748" y="2838198"/>
            <a:ext cx="12779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</a:rPr>
              <a:t>Related KPI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121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184"/>
          <p:cNvSpPr/>
          <p:nvPr/>
        </p:nvSpPr>
        <p:spPr>
          <a:xfrm>
            <a:off x="974761" y="4221173"/>
            <a:ext cx="1307589" cy="36626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399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step1</a:t>
            </a:r>
            <a:endParaRPr lang="zh-CN" altLang="en-US" sz="1399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185"/>
          <p:cNvSpPr/>
          <p:nvPr/>
        </p:nvSpPr>
        <p:spPr>
          <a:xfrm>
            <a:off x="3408564" y="4221173"/>
            <a:ext cx="1307589" cy="366261"/>
          </a:xfrm>
          <a:prstGeom prst="ellipse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399" strike="sngStrike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step2</a:t>
            </a:r>
            <a:endParaRPr lang="zh-CN" altLang="en-US" sz="1399" strike="sngStrike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val 186"/>
          <p:cNvSpPr/>
          <p:nvPr/>
        </p:nvSpPr>
        <p:spPr>
          <a:xfrm>
            <a:off x="5842367" y="4233868"/>
            <a:ext cx="1307589" cy="36626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399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step3</a:t>
            </a:r>
            <a:endParaRPr lang="zh-CN" altLang="en-US" sz="1399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187"/>
          <p:cNvSpPr txBox="1"/>
          <p:nvPr/>
        </p:nvSpPr>
        <p:spPr>
          <a:xfrm>
            <a:off x="488604" y="4686157"/>
            <a:ext cx="2801164" cy="522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399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Preamble detection: </a:t>
            </a:r>
            <a:endParaRPr lang="en-US" altLang="zh-CN" sz="1399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r>
              <a:rPr lang="en-US" altLang="zh-CN" sz="1399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detects working </a:t>
            </a:r>
            <a:r>
              <a:rPr lang="en-US" altLang="zh-CN" sz="1399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mode</a:t>
            </a:r>
            <a:endParaRPr lang="en-US" altLang="zh-CN" sz="1399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7" name="TextBox 188"/>
          <p:cNvSpPr txBox="1"/>
          <p:nvPr/>
        </p:nvSpPr>
        <p:spPr>
          <a:xfrm>
            <a:off x="5309980" y="4683298"/>
            <a:ext cx="2492429" cy="1168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1399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CCH+SICH: </a:t>
            </a:r>
          </a:p>
          <a:p>
            <a:r>
              <a:rPr lang="en-US" altLang="zh-CN" sz="1399" dirty="0" smtClean="0">
                <a:solidFill>
                  <a:srgbClr val="FF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No information about SCS</a:t>
            </a:r>
            <a:r>
              <a:rPr lang="zh-CN" altLang="en-US" sz="1399" dirty="0" smtClean="0">
                <a:solidFill>
                  <a:srgbClr val="FF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， </a:t>
            </a:r>
            <a:r>
              <a:rPr lang="en-US" altLang="zh-CN" sz="1399" dirty="0" smtClean="0">
                <a:solidFill>
                  <a:srgbClr val="FF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CAP working bandwidth set</a:t>
            </a:r>
            <a:r>
              <a:rPr lang="zh-CN" altLang="en-US" sz="1399" dirty="0" smtClean="0">
                <a:solidFill>
                  <a:srgbClr val="FF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，</a:t>
            </a:r>
            <a:r>
              <a:rPr lang="en-US" altLang="zh-CN" sz="1399" dirty="0" smtClean="0">
                <a:solidFill>
                  <a:srgbClr val="FF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and the effective </a:t>
            </a:r>
            <a:r>
              <a:rPr lang="en-US" altLang="zh-CN" sz="1399" dirty="0" err="1">
                <a:solidFill>
                  <a:srgbClr val="FF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subchannel</a:t>
            </a:r>
            <a:r>
              <a:rPr lang="en-US" altLang="zh-CN" sz="1399" dirty="0">
                <a:solidFill>
                  <a:srgbClr val="FF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1399" dirty="0" smtClean="0">
                <a:solidFill>
                  <a:srgbClr val="FF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position</a:t>
            </a:r>
            <a:r>
              <a:rPr lang="en-US" altLang="zh-CN" sz="1399" dirty="0">
                <a:solidFill>
                  <a:srgbClr val="FF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8" name="TextBox 189"/>
          <p:cNvSpPr txBox="1"/>
          <p:nvPr/>
        </p:nvSpPr>
        <p:spPr>
          <a:xfrm>
            <a:off x="3223650" y="4662210"/>
            <a:ext cx="1818126" cy="307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1399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No standalone SICH</a:t>
            </a:r>
          </a:p>
        </p:txBody>
      </p:sp>
      <p:cxnSp>
        <p:nvCxnSpPr>
          <p:cNvPr id="29" name="Straight Arrow Connector 190"/>
          <p:cNvCxnSpPr>
            <a:stCxn id="23" idx="6"/>
            <a:endCxn id="24" idx="2"/>
          </p:cNvCxnSpPr>
          <p:nvPr/>
        </p:nvCxnSpPr>
        <p:spPr>
          <a:xfrm>
            <a:off x="2282350" y="4404304"/>
            <a:ext cx="112621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191"/>
          <p:cNvCxnSpPr>
            <a:stCxn id="24" idx="6"/>
            <a:endCxn id="25" idx="2"/>
          </p:cNvCxnSpPr>
          <p:nvPr/>
        </p:nvCxnSpPr>
        <p:spPr>
          <a:xfrm>
            <a:off x="4716153" y="4404304"/>
            <a:ext cx="1126214" cy="126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192"/>
          <p:cNvCxnSpPr/>
          <p:nvPr/>
        </p:nvCxnSpPr>
        <p:spPr>
          <a:xfrm>
            <a:off x="7149957" y="4422399"/>
            <a:ext cx="1126214" cy="126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208"/>
          <p:cNvSpPr/>
          <p:nvPr/>
        </p:nvSpPr>
        <p:spPr>
          <a:xfrm>
            <a:off x="8276007" y="4243240"/>
            <a:ext cx="1307589" cy="36626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399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step4</a:t>
            </a:r>
            <a:endParaRPr lang="zh-CN" altLang="en-US" sz="1399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209"/>
          <p:cNvSpPr txBox="1"/>
          <p:nvPr/>
        </p:nvSpPr>
        <p:spPr>
          <a:xfrm>
            <a:off x="8206291" y="4749545"/>
            <a:ext cx="2470306" cy="307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399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TCH</a:t>
            </a:r>
          </a:p>
        </p:txBody>
      </p:sp>
      <p:cxnSp>
        <p:nvCxnSpPr>
          <p:cNvPr id="36" name="Straight Arrow Connector 210"/>
          <p:cNvCxnSpPr/>
          <p:nvPr/>
        </p:nvCxnSpPr>
        <p:spPr>
          <a:xfrm>
            <a:off x="9583596" y="4441897"/>
            <a:ext cx="1879202" cy="113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508036" y="3661455"/>
            <a:ext cx="1709314" cy="3692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799" dirty="0" smtClean="0"/>
              <a:t>Low-error </a:t>
            </a:r>
            <a:r>
              <a:rPr lang="en-US" altLang="zh-CN" sz="1799" dirty="0"/>
              <a:t>mode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8697140" y="4030659"/>
            <a:ext cx="4780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X</a:t>
            </a:r>
            <a:endParaRPr lang="en-US" sz="4400" dirty="0">
              <a:solidFill>
                <a:srgbClr val="FF0000"/>
              </a:solidFill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468790" y="1452256"/>
            <a:ext cx="11418415" cy="2018516"/>
            <a:chOff x="91571" y="1679902"/>
            <a:chExt cx="11418415" cy="2018516"/>
          </a:xfrm>
        </p:grpSpPr>
        <p:sp>
          <p:nvSpPr>
            <p:cNvPr id="49" name="Rectangle 48"/>
            <p:cNvSpPr/>
            <p:nvPr/>
          </p:nvSpPr>
          <p:spPr>
            <a:xfrm>
              <a:off x="115880" y="1679902"/>
              <a:ext cx="11187705" cy="20048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ysClr val="windowText" lastClr="000000"/>
                  </a:solidFill>
                </a:ln>
                <a:noFill/>
              </a:endParaRPr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91571" y="1776567"/>
              <a:ext cx="11418415" cy="1921851"/>
              <a:chOff x="0" y="1986117"/>
              <a:chExt cx="11418415" cy="1921851"/>
            </a:xfrm>
          </p:grpSpPr>
          <p:sp>
            <p:nvSpPr>
              <p:cNvPr id="4" name="Oval 184"/>
              <p:cNvSpPr/>
              <p:nvPr/>
            </p:nvSpPr>
            <p:spPr>
              <a:xfrm>
                <a:off x="505971" y="2545835"/>
                <a:ext cx="1307589" cy="36626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399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step1</a:t>
                </a:r>
                <a:endParaRPr lang="zh-CN" altLang="en-US" sz="1399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" name="Oval 185"/>
              <p:cNvSpPr/>
              <p:nvPr/>
            </p:nvSpPr>
            <p:spPr>
              <a:xfrm>
                <a:off x="2939774" y="2545835"/>
                <a:ext cx="1307589" cy="36626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399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step2</a:t>
                </a:r>
                <a:endParaRPr lang="zh-CN" altLang="en-US" sz="1399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Oval 186"/>
              <p:cNvSpPr/>
              <p:nvPr/>
            </p:nvSpPr>
            <p:spPr>
              <a:xfrm>
                <a:off x="5373577" y="2558530"/>
                <a:ext cx="1307589" cy="36626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399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step3</a:t>
                </a:r>
                <a:endParaRPr lang="zh-CN" altLang="en-US" sz="1399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TextBox 187"/>
              <p:cNvSpPr txBox="1"/>
              <p:nvPr/>
            </p:nvSpPr>
            <p:spPr>
              <a:xfrm>
                <a:off x="0" y="2926567"/>
                <a:ext cx="2394454" cy="522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399" dirty="0" smtClean="0">
                    <a:latin typeface="Arial" panose="020B0604020202020204" pitchFamily="34" charset="0"/>
                    <a:ea typeface="Microsoft YaHei" panose="020B0503020204020204" pitchFamily="34" charset="-122"/>
                    <a:cs typeface="Arial" panose="020B0604020202020204" pitchFamily="34" charset="0"/>
                  </a:rPr>
                  <a:t>Preamble: </a:t>
                </a:r>
                <a:endParaRPr lang="en-US" altLang="zh-CN" sz="1399" dirty="0">
                  <a:latin typeface="Arial" panose="020B0604020202020204" pitchFamily="34" charset="0"/>
                  <a:ea typeface="Microsoft YaHei" panose="020B0503020204020204" pitchFamily="34" charset="-122"/>
                  <a:cs typeface="Arial" panose="020B0604020202020204" pitchFamily="34" charset="0"/>
                </a:endParaRPr>
              </a:p>
              <a:p>
                <a:r>
                  <a:rPr lang="en-US" altLang="zh-CN" sz="1399" dirty="0" smtClean="0">
                    <a:latin typeface="Arial" panose="020B0604020202020204" pitchFamily="34" charset="0"/>
                    <a:ea typeface="Microsoft YaHei" panose="020B0503020204020204" pitchFamily="34" charset="-122"/>
                    <a:cs typeface="Arial" panose="020B0604020202020204" pitchFamily="34" charset="0"/>
                  </a:rPr>
                  <a:t>detects working mode</a:t>
                </a:r>
                <a:endParaRPr lang="zh-CN" altLang="en-US" sz="1399" dirty="0">
                  <a:latin typeface="Arial" panose="020B0604020202020204" pitchFamily="34" charset="0"/>
                  <a:ea typeface="Microsoft YaHei" panose="020B0503020204020204" pitchFamily="34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8" name="TextBox 188"/>
              <p:cNvSpPr txBox="1"/>
              <p:nvPr/>
            </p:nvSpPr>
            <p:spPr>
              <a:xfrm>
                <a:off x="5105140" y="2954374"/>
                <a:ext cx="2204514" cy="9535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399" dirty="0">
                    <a:latin typeface="Arial" panose="020B0604020202020204" pitchFamily="34" charset="0"/>
                    <a:ea typeface="Microsoft YaHei" panose="020B0503020204020204" pitchFamily="34" charset="-122"/>
                    <a:cs typeface="Arial" panose="020B0604020202020204" pitchFamily="34" charset="0"/>
                  </a:rPr>
                  <a:t>CCH: </a:t>
                </a:r>
                <a:endParaRPr lang="en-US" altLang="zh-CN" sz="1399" dirty="0" smtClean="0">
                  <a:latin typeface="Arial" panose="020B0604020202020204" pitchFamily="34" charset="0"/>
                  <a:ea typeface="Microsoft YaHei" panose="020B0503020204020204" pitchFamily="34" charset="-122"/>
                  <a:cs typeface="Arial" panose="020B0604020202020204" pitchFamily="34" charset="0"/>
                </a:endParaRPr>
              </a:p>
              <a:p>
                <a:r>
                  <a:rPr lang="en-US" altLang="zh-CN" sz="1399" dirty="0">
                    <a:latin typeface="Arial" panose="020B0604020202020204" pitchFamily="34" charset="0"/>
                    <a:ea typeface="Microsoft YaHei" panose="020B0503020204020204" pitchFamily="34" charset="-122"/>
                    <a:cs typeface="Arial" panose="020B0604020202020204" pitchFamily="34" charset="0"/>
                  </a:rPr>
                  <a:t>Indicates </a:t>
                </a:r>
                <a:r>
                  <a:rPr lang="en-US" altLang="zh-CN" sz="1399" dirty="0" smtClean="0">
                    <a:latin typeface="Arial" panose="020B0604020202020204" pitchFamily="34" charset="0"/>
                    <a:ea typeface="Microsoft YaHei" panose="020B0503020204020204" pitchFamily="34" charset="-122"/>
                    <a:cs typeface="Arial" panose="020B0604020202020204" pitchFamily="34" charset="0"/>
                  </a:rPr>
                  <a:t>scheduling information: the </a:t>
                </a:r>
                <a:r>
                  <a:rPr lang="en-US" altLang="zh-CN" sz="1399" dirty="0">
                    <a:latin typeface="Arial" panose="020B0604020202020204" pitchFamily="34" charset="0"/>
                    <a:ea typeface="Microsoft YaHei" panose="020B0503020204020204" pitchFamily="34" charset="-122"/>
                    <a:cs typeface="Arial" panose="020B0604020202020204" pitchFamily="34" charset="0"/>
                  </a:rPr>
                  <a:t>effective </a:t>
                </a:r>
                <a:r>
                  <a:rPr lang="en-US" altLang="zh-CN" sz="1399" dirty="0" err="1">
                    <a:latin typeface="Arial" panose="020B0604020202020204" pitchFamily="34" charset="0"/>
                    <a:ea typeface="Microsoft YaHei" panose="020B0503020204020204" pitchFamily="34" charset="-122"/>
                    <a:cs typeface="Arial" panose="020B0604020202020204" pitchFamily="34" charset="0"/>
                  </a:rPr>
                  <a:t>subchannel</a:t>
                </a:r>
                <a:r>
                  <a:rPr lang="en-US" altLang="zh-CN" sz="1399" dirty="0">
                    <a:latin typeface="Arial" panose="020B0604020202020204" pitchFamily="34" charset="0"/>
                    <a:ea typeface="Microsoft YaHei" panose="020B0503020204020204" pitchFamily="34" charset="-122"/>
                    <a:cs typeface="Arial" panose="020B0604020202020204" pitchFamily="34" charset="0"/>
                  </a:rPr>
                  <a:t> position</a:t>
                </a:r>
                <a:endParaRPr lang="zh-CN" altLang="en-US" sz="1399" dirty="0">
                  <a:latin typeface="Arial" panose="020B0604020202020204" pitchFamily="34" charset="0"/>
                  <a:ea typeface="Microsoft YaHei" panose="020B0503020204020204" pitchFamily="34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9" name="TextBox 189"/>
              <p:cNvSpPr txBox="1"/>
              <p:nvPr/>
            </p:nvSpPr>
            <p:spPr>
              <a:xfrm>
                <a:off x="2576363" y="2908804"/>
                <a:ext cx="2475045" cy="953594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altLang="zh-CN" sz="1399" dirty="0">
                    <a:latin typeface="Arial" panose="020B0604020202020204" pitchFamily="34" charset="0"/>
                    <a:ea typeface="Microsoft YaHei" panose="020B0503020204020204" pitchFamily="34" charset="-122"/>
                    <a:cs typeface="Arial" panose="020B0604020202020204" pitchFamily="34" charset="0"/>
                  </a:rPr>
                  <a:t>SICH: </a:t>
                </a:r>
                <a:endParaRPr lang="en-US" altLang="zh-CN" sz="1399" dirty="0" smtClean="0">
                  <a:latin typeface="Arial" panose="020B0604020202020204" pitchFamily="34" charset="0"/>
                  <a:ea typeface="Microsoft YaHei" panose="020B0503020204020204" pitchFamily="34" charset="-122"/>
                  <a:cs typeface="Arial" panose="020B0604020202020204" pitchFamily="34" charset="0"/>
                </a:endParaRPr>
              </a:p>
              <a:p>
                <a:r>
                  <a:rPr lang="en-US" altLang="zh-CN" sz="1399" dirty="0" smtClean="0">
                    <a:latin typeface="Arial" panose="020B0604020202020204" pitchFamily="34" charset="0"/>
                    <a:ea typeface="Microsoft YaHei" panose="020B0503020204020204" pitchFamily="34" charset="-122"/>
                    <a:cs typeface="Arial" panose="020B0604020202020204" pitchFamily="34" charset="0"/>
                  </a:rPr>
                  <a:t>Indicates SCS and CAP </a:t>
                </a:r>
                <a:r>
                  <a:rPr lang="en-US" altLang="zh-CN" sz="1399" dirty="0">
                    <a:latin typeface="Arial" panose="020B0604020202020204" pitchFamily="34" charset="0"/>
                    <a:ea typeface="Microsoft YaHei" panose="020B0503020204020204" pitchFamily="34" charset="-122"/>
                    <a:cs typeface="Arial" panose="020B0604020202020204" pitchFamily="34" charset="0"/>
                  </a:rPr>
                  <a:t>working bandwidth </a:t>
                </a:r>
                <a:r>
                  <a:rPr lang="en-US" altLang="zh-CN" sz="1399" dirty="0" smtClean="0">
                    <a:latin typeface="Arial" panose="020B0604020202020204" pitchFamily="34" charset="0"/>
                    <a:ea typeface="Microsoft YaHei" panose="020B0503020204020204" pitchFamily="34" charset="-122"/>
                    <a:cs typeface="Arial" panose="020B0604020202020204" pitchFamily="34" charset="0"/>
                  </a:rPr>
                  <a:t>set</a:t>
                </a:r>
              </a:p>
              <a:p>
                <a:r>
                  <a:rPr lang="en-US" altLang="zh-CN" sz="1399" dirty="0">
                    <a:latin typeface="Arial" panose="020B0604020202020204" pitchFamily="34" charset="0"/>
                    <a:ea typeface="Microsoft YaHei" panose="020B0503020204020204" pitchFamily="34" charset="-122"/>
                    <a:cs typeface="Arial" panose="020B0604020202020204" pitchFamily="34" charset="0"/>
                  </a:rPr>
                  <a:t>e.g. 011 for </a:t>
                </a:r>
                <a:r>
                  <a:rPr lang="en-US" altLang="zh-CN" sz="1399" dirty="0" smtClean="0">
                    <a:latin typeface="Arial" panose="020B0604020202020204" pitchFamily="34" charset="0"/>
                    <a:ea typeface="Microsoft YaHei" panose="020B0503020204020204" pitchFamily="34" charset="-122"/>
                    <a:cs typeface="Arial" panose="020B0604020202020204" pitchFamily="34" charset="0"/>
                  </a:rPr>
                  <a:t>20/40/80</a:t>
                </a:r>
              </a:p>
            </p:txBody>
          </p:sp>
          <p:cxnSp>
            <p:nvCxnSpPr>
              <p:cNvPr id="10" name="Straight Arrow Connector 190"/>
              <p:cNvCxnSpPr>
                <a:stCxn id="4" idx="6"/>
                <a:endCxn id="5" idx="2"/>
              </p:cNvCxnSpPr>
              <p:nvPr/>
            </p:nvCxnSpPr>
            <p:spPr>
              <a:xfrm>
                <a:off x="1813560" y="2728966"/>
                <a:ext cx="1126214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91"/>
              <p:cNvCxnSpPr>
                <a:stCxn id="5" idx="6"/>
                <a:endCxn id="6" idx="2"/>
              </p:cNvCxnSpPr>
              <p:nvPr/>
            </p:nvCxnSpPr>
            <p:spPr>
              <a:xfrm>
                <a:off x="4247363" y="2728966"/>
                <a:ext cx="1126214" cy="1269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92"/>
              <p:cNvCxnSpPr/>
              <p:nvPr/>
            </p:nvCxnSpPr>
            <p:spPr>
              <a:xfrm>
                <a:off x="6681167" y="2747061"/>
                <a:ext cx="1126214" cy="1269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Oval 208"/>
              <p:cNvSpPr/>
              <p:nvPr/>
            </p:nvSpPr>
            <p:spPr>
              <a:xfrm>
                <a:off x="7807217" y="2567902"/>
                <a:ext cx="1307589" cy="36626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399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step4</a:t>
                </a:r>
                <a:endParaRPr lang="zh-CN" altLang="en-US" sz="1399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TextBox 209"/>
              <p:cNvSpPr txBox="1"/>
              <p:nvPr/>
            </p:nvSpPr>
            <p:spPr>
              <a:xfrm>
                <a:off x="7716818" y="2950927"/>
                <a:ext cx="3701597" cy="7382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399" dirty="0" smtClean="0">
                    <a:latin typeface="Arial" panose="020B0604020202020204" pitchFamily="34" charset="0"/>
                    <a:ea typeface="Microsoft YaHei" panose="020B0503020204020204" pitchFamily="34" charset="-122"/>
                    <a:cs typeface="Arial" panose="020B0604020202020204" pitchFamily="34" charset="0"/>
                  </a:rPr>
                  <a:t>TCH:</a:t>
                </a:r>
              </a:p>
              <a:p>
                <a:r>
                  <a:rPr lang="en-US" altLang="zh-CN" sz="1399" dirty="0" smtClean="0">
                    <a:latin typeface="Arial" panose="020B0604020202020204" pitchFamily="34" charset="0"/>
                    <a:ea typeface="Microsoft YaHei" panose="020B0503020204020204" pitchFamily="34" charset="-122"/>
                    <a:cs typeface="Arial" panose="020B0604020202020204" pitchFamily="34" charset="0"/>
                  </a:rPr>
                  <a:t>MAC </a:t>
                </a:r>
                <a:r>
                  <a:rPr lang="en-US" altLang="zh-CN" sz="1399" dirty="0">
                    <a:latin typeface="Arial" panose="020B0604020202020204" pitchFamily="34" charset="0"/>
                    <a:ea typeface="Microsoft YaHei" panose="020B0503020204020204" pitchFamily="34" charset="-122"/>
                    <a:cs typeface="Arial" panose="020B0604020202020204" pitchFamily="34" charset="0"/>
                  </a:rPr>
                  <a:t>BCF </a:t>
                </a:r>
                <a:r>
                  <a:rPr lang="en-US" altLang="zh-CN" sz="1399" dirty="0" smtClean="0">
                    <a:latin typeface="Arial" panose="020B0604020202020204" pitchFamily="34" charset="0"/>
                    <a:ea typeface="Microsoft YaHei" panose="020B0503020204020204" pitchFamily="34" charset="-122"/>
                    <a:cs typeface="Arial" panose="020B0604020202020204" pitchFamily="34" charset="0"/>
                  </a:rPr>
                  <a:t>frame confirms working bandwidth. e.g</a:t>
                </a:r>
                <a:r>
                  <a:rPr lang="en-US" altLang="zh-CN" sz="1399" dirty="0">
                    <a:latin typeface="Arial" panose="020B0604020202020204" pitchFamily="34" charset="0"/>
                    <a:ea typeface="Microsoft YaHei" panose="020B0503020204020204" pitchFamily="34" charset="-122"/>
                    <a:cs typeface="Arial" panose="020B0604020202020204" pitchFamily="34" charset="0"/>
                  </a:rPr>
                  <a:t>. working bandwidth 1 </a:t>
                </a:r>
                <a:r>
                  <a:rPr lang="en-US" altLang="zh-CN" sz="1399" dirty="0" smtClean="0">
                    <a:latin typeface="Arial" panose="020B0604020202020204" pitchFamily="34" charset="0"/>
                    <a:ea typeface="Microsoft YaHei" panose="020B0503020204020204" pitchFamily="34" charset="-122"/>
                    <a:cs typeface="Arial" panose="020B0604020202020204" pitchFamily="34" charset="0"/>
                  </a:rPr>
                  <a:t>is 20.</a:t>
                </a:r>
                <a:endParaRPr lang="zh-CN" altLang="en-US" sz="1399" dirty="0">
                  <a:latin typeface="Arial" panose="020B0604020202020204" pitchFamily="34" charset="0"/>
                  <a:ea typeface="Microsoft YaHei" panose="020B0503020204020204" pitchFamily="34" charset="-122"/>
                  <a:cs typeface="Arial" panose="020B0604020202020204" pitchFamily="34" charset="0"/>
                </a:endParaRPr>
              </a:p>
            </p:txBody>
          </p:sp>
          <p:cxnSp>
            <p:nvCxnSpPr>
              <p:cNvPr id="17" name="Straight Arrow Connector 210"/>
              <p:cNvCxnSpPr/>
              <p:nvPr/>
            </p:nvCxnSpPr>
            <p:spPr>
              <a:xfrm>
                <a:off x="9114806" y="2766559"/>
                <a:ext cx="1879202" cy="113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Rectangle 18"/>
              <p:cNvSpPr/>
              <p:nvPr/>
            </p:nvSpPr>
            <p:spPr>
              <a:xfrm>
                <a:off x="39246" y="1986117"/>
                <a:ext cx="1479892" cy="3692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sz="1799" dirty="0" smtClean="0"/>
                  <a:t>Normal </a:t>
                </a:r>
                <a:r>
                  <a:rPr lang="en-US" altLang="zh-CN" sz="1799" dirty="0"/>
                  <a:t>mode</a:t>
                </a:r>
                <a:endParaRPr lang="en-US" dirty="0"/>
              </a:p>
            </p:txBody>
          </p:sp>
        </p:grpSp>
      </p:grpSp>
      <p:sp>
        <p:nvSpPr>
          <p:cNvPr id="42" name="Down Arrow 41"/>
          <p:cNvSpPr/>
          <p:nvPr/>
        </p:nvSpPr>
        <p:spPr>
          <a:xfrm rot="10800000">
            <a:off x="8780787" y="5001710"/>
            <a:ext cx="298027" cy="255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188"/>
          <p:cNvSpPr txBox="1"/>
          <p:nvPr/>
        </p:nvSpPr>
        <p:spPr>
          <a:xfrm>
            <a:off x="8121372" y="5283377"/>
            <a:ext cx="3065161" cy="953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399" dirty="0">
                <a:solidFill>
                  <a:srgbClr val="FF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W</a:t>
            </a:r>
            <a:r>
              <a:rPr lang="en-US" altLang="zh-CN" sz="1399" dirty="0" smtClean="0">
                <a:solidFill>
                  <a:srgbClr val="FF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hen there is no information of </a:t>
            </a:r>
            <a:r>
              <a:rPr lang="en-US" altLang="zh-CN" sz="1399" dirty="0">
                <a:solidFill>
                  <a:srgbClr val="FF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SCS and working bandwidth of </a:t>
            </a:r>
            <a:r>
              <a:rPr lang="en-US" altLang="zh-CN" sz="1399" dirty="0" smtClean="0">
                <a:solidFill>
                  <a:srgbClr val="FF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TCH, the STA cannot receive the BCF and data! </a:t>
            </a:r>
            <a:endParaRPr lang="en-US" altLang="zh-CN" sz="1399" dirty="0">
              <a:solidFill>
                <a:srgbClr val="FF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37" y="6129521"/>
            <a:ext cx="5772785" cy="447454"/>
          </a:xfrm>
          <a:prstGeom prst="rect">
            <a:avLst/>
          </a:prstGeom>
        </p:spPr>
      </p:pic>
      <p:sp>
        <p:nvSpPr>
          <p:cNvPr id="48" name="Rectangle 47"/>
          <p:cNvSpPr/>
          <p:nvPr/>
        </p:nvSpPr>
        <p:spPr>
          <a:xfrm>
            <a:off x="523176" y="5942629"/>
            <a:ext cx="27467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8.3	Preamble sequence</a:t>
            </a:r>
          </a:p>
        </p:txBody>
      </p:sp>
      <p:sp>
        <p:nvSpPr>
          <p:cNvPr id="50" name="副标题 1"/>
          <p:cNvSpPr>
            <a:spLocks noGrp="1"/>
          </p:cNvSpPr>
          <p:nvPr>
            <p:ph type="subTitle" idx="1"/>
          </p:nvPr>
        </p:nvSpPr>
        <p:spPr>
          <a:xfrm>
            <a:off x="728890" y="456134"/>
            <a:ext cx="10736446" cy="9934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Procedure issue of low-error mode</a:t>
            </a:r>
            <a:endParaRPr lang="zh-CN" altLang="en-US" dirty="0"/>
          </a:p>
        </p:txBody>
      </p:sp>
      <p:sp>
        <p:nvSpPr>
          <p:cNvPr id="52" name="Rectangle 51"/>
          <p:cNvSpPr/>
          <p:nvPr/>
        </p:nvSpPr>
        <p:spPr>
          <a:xfrm>
            <a:off x="492737" y="3687252"/>
            <a:ext cx="11188068" cy="29495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  <a:noFill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E86B6-FDBC-4801-B115-EB11BBB60A1C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363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13314</TotalTime>
  <Words>1783</Words>
  <PresentationFormat>宽屏</PresentationFormat>
  <Paragraphs>399</Paragraphs>
  <Slides>20</Slides>
  <Notes>6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9" baseType="lpstr">
      <vt:lpstr>等线 Light</vt:lpstr>
      <vt:lpstr>宋体</vt:lpstr>
      <vt:lpstr>Microsoft YaHei</vt:lpstr>
      <vt:lpstr>Arial</vt:lpstr>
      <vt:lpstr>Calibri</vt:lpstr>
      <vt:lpstr>Calibri Light</vt:lpstr>
      <vt:lpstr>Times New Roman</vt:lpstr>
      <vt:lpstr>Office 主题</vt:lpstr>
      <vt:lpstr>工作表</vt:lpstr>
      <vt:lpstr>EUHT technology analysis version 2</vt:lpstr>
      <vt:lpstr>PowerPoint 演示文稿</vt:lpstr>
      <vt:lpstr>PowerPoint 演示文稿</vt:lpstr>
      <vt:lpstr>Analysis of EUHT’s working modes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Further analysis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2018-07-30T01:11:08Z</dcterms:created>
  <dcterms:modified xsi:type="dcterms:W3CDTF">2021-01-12T12:07:15Z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(3)NoyUwo/flKRXneOS9MvH0TfSLhgVNuMua1ATY+DfW6g2KRc5L+m807JFVABWVimx7f5z4ZCz
P8TlLlvW5MwRYuRIrOvgf9lyOCU7XicCQE0LJbNH3KhLM0z6sOVihhZ74lN/7areDFY8+9gV
MYo8TCNcp1mUv+MBM2EqTTRZYgUcK5QHXBiEMe5yMzXYgbW7iEw5Su/KBuQT3I808q4l1Sjv
EHO7Zx5kaeMs3bmEzi</vt:lpwstr>
  </property>
  <property fmtid="{D5CDD505-2E9C-101B-9397-08002B2CF9AE}" pid="3" name="_2015_ms_pID_7253431">
    <vt:lpwstr>7xHYJjTTUroW5EXi1bPrH+5Q53v7RGs1uRoRwWmkKBOO9ONAota9cX
rPb1Xd4XMOoLnc/MyHqWyWubk9QOgIZaMUfk4gZF5fs4DTEiKKumD8mFcqYS67kf4lE9l3r0
MfeXG+22yz//mmANQLVeQaDVmDnwBkDQuZVNWuY7AmgM2GRDiM3bVt9VPsfMb8hfRh+xKDdH
4SlfDJWNfwQU/8TjHlYO2n/wPhBuP3hwtBMc</vt:lpwstr>
  </property>
  <property fmtid="{D5CDD505-2E9C-101B-9397-08002B2CF9AE}" pid="4" name="_2015_ms_pID_7253432">
    <vt:lpwstr>MsHEtgADaY8w+4q0sOd8gqc=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1610361520</vt:lpwstr>
  </property>
</Properties>
</file>