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2"/>
  </p:notesMasterIdLst>
  <p:sldIdLst>
    <p:sldId id="256" r:id="rId2"/>
    <p:sldId id="323" r:id="rId3"/>
    <p:sldId id="329" r:id="rId4"/>
    <p:sldId id="322" r:id="rId5"/>
    <p:sldId id="330" r:id="rId6"/>
    <p:sldId id="326" r:id="rId7"/>
    <p:sldId id="328" r:id="rId8"/>
    <p:sldId id="332" r:id="rId9"/>
    <p:sldId id="331" r:id="rId10"/>
    <p:sldId id="299"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BE674ED5-06BF-4DB9-AE63-35D8C0A30E44}">
          <p14:sldIdLst>
            <p14:sldId id="256"/>
          </p14:sldIdLst>
        </p14:section>
        <p14:section name="DECT" id="{9CA0FF3E-96E3-408E-9EAC-D2D2813391C1}">
          <p14:sldIdLst>
            <p14:sldId id="323"/>
            <p14:sldId id="329"/>
            <p14:sldId id="322"/>
            <p14:sldId id="330"/>
            <p14:sldId id="326"/>
            <p14:sldId id="328"/>
            <p14:sldId id="332"/>
            <p14:sldId id="331"/>
            <p14:sldId id="29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ojiafeng" initials="S" lastIdx="1" clrIdx="0">
    <p:extLst>
      <p:ext uri="{19B8F6BF-5375-455C-9EA6-DF929625EA0E}">
        <p15:presenceInfo xmlns:p15="http://schemas.microsoft.com/office/powerpoint/2012/main" userId="S-1-5-21-147214757-305610072-1517763936-913889" providerId="AD"/>
      </p:ext>
    </p:extLst>
  </p:cmAuthor>
  <p:cmAuthor id="2" name="Shaojiafeng" initials="HW" lastIdx="1" clrIdx="1">
    <p:extLst>
      <p:ext uri="{19B8F6BF-5375-455C-9EA6-DF929625EA0E}">
        <p15:presenceInfo xmlns:p15="http://schemas.microsoft.com/office/powerpoint/2012/main" userId="Shaojiafe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D2DEEF"/>
    <a:srgbClr val="EAEFF7"/>
    <a:srgbClr val="FCEC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680" autoAdjust="0"/>
    <p:restoredTop sz="96424" autoAdjust="0"/>
  </p:normalViewPr>
  <p:slideViewPr>
    <p:cSldViewPr snapToGrid="0">
      <p:cViewPr varScale="1">
        <p:scale>
          <a:sx n="112" d="100"/>
          <a:sy n="112" d="100"/>
        </p:scale>
        <p:origin x="972" y="10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0" d="100"/>
          <a:sy n="90" d="100"/>
        </p:scale>
        <p:origin x="3816"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D9D915-54CB-4551-A5B9-EBB8C1741F33}" type="datetimeFigureOut">
              <a:rPr lang="en-US" smtClean="0"/>
              <a:t>1/13/2021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r>
              <a:rPr lang="en-US" dirty="0" smtClean="0"/>
              <a:t>Page </a:t>
            </a:r>
            <a:endParaRPr lang="en-US" dirty="0"/>
          </a:p>
        </p:txBody>
      </p:sp>
    </p:spTree>
    <p:extLst>
      <p:ext uri="{BB962C8B-B14F-4D97-AF65-F5344CB8AC3E}">
        <p14:creationId xmlns:p14="http://schemas.microsoft.com/office/powerpoint/2010/main" val="1255574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a:p>
        </p:txBody>
      </p:sp>
      <p:sp>
        <p:nvSpPr>
          <p:cNvPr id="4" name="Slide Number Placeholder 3"/>
          <p:cNvSpPr>
            <a:spLocks noGrp="1"/>
          </p:cNvSpPr>
          <p:nvPr>
            <p:ph type="sldNum" sz="quarter" idx="10"/>
          </p:nvPr>
        </p:nvSpPr>
        <p:spPr/>
        <p:txBody>
          <a:bodyPr/>
          <a:lstStyle/>
          <a:p>
            <a:r>
              <a:rPr lang="en-US" smtClean="0"/>
              <a:t>Page </a:t>
            </a:r>
            <a:endParaRPr lang="en-US" dirty="0"/>
          </a:p>
        </p:txBody>
      </p:sp>
    </p:spTree>
    <p:extLst>
      <p:ext uri="{BB962C8B-B14F-4D97-AF65-F5344CB8AC3E}">
        <p14:creationId xmlns:p14="http://schemas.microsoft.com/office/powerpoint/2010/main" val="2660727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a:p>
        </p:txBody>
      </p:sp>
      <p:sp>
        <p:nvSpPr>
          <p:cNvPr id="4" name="Slide Number Placeholder 3"/>
          <p:cNvSpPr>
            <a:spLocks noGrp="1"/>
          </p:cNvSpPr>
          <p:nvPr>
            <p:ph type="sldNum" sz="quarter" idx="10"/>
          </p:nvPr>
        </p:nvSpPr>
        <p:spPr/>
        <p:txBody>
          <a:bodyPr/>
          <a:lstStyle/>
          <a:p>
            <a:r>
              <a:rPr lang="en-US" smtClean="0"/>
              <a:t>Page </a:t>
            </a:r>
            <a:endParaRPr lang="en-US" dirty="0"/>
          </a:p>
        </p:txBody>
      </p:sp>
    </p:spTree>
    <p:extLst>
      <p:ext uri="{BB962C8B-B14F-4D97-AF65-F5344CB8AC3E}">
        <p14:creationId xmlns:p14="http://schemas.microsoft.com/office/powerpoint/2010/main" val="887340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dirty="0"/>
          </a:p>
        </p:txBody>
      </p:sp>
      <p:sp>
        <p:nvSpPr>
          <p:cNvPr id="4" name="Slide Number Placeholder 3"/>
          <p:cNvSpPr>
            <a:spLocks noGrp="1"/>
          </p:cNvSpPr>
          <p:nvPr>
            <p:ph type="sldNum" sz="quarter" idx="10"/>
          </p:nvPr>
        </p:nvSpPr>
        <p:spPr/>
        <p:txBody>
          <a:bodyPr/>
          <a:lstStyle/>
          <a:p>
            <a:r>
              <a:rPr lang="en-US" smtClean="0"/>
              <a:t>Page </a:t>
            </a:r>
            <a:endParaRPr lang="en-US" dirty="0"/>
          </a:p>
        </p:txBody>
      </p:sp>
    </p:spTree>
    <p:extLst>
      <p:ext uri="{BB962C8B-B14F-4D97-AF65-F5344CB8AC3E}">
        <p14:creationId xmlns:p14="http://schemas.microsoft.com/office/powerpoint/2010/main" val="4124951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288124060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156083072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131485832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hinese text pag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D2A38214-5857-FC4E-B923-056100E16BCA}"/>
              </a:ext>
            </a:extLst>
          </p:cNvPr>
          <p:cNvSpPr>
            <a:spLocks noGrp="1"/>
          </p:cNvSpPr>
          <p:nvPr>
            <p:ph type="subTitle" idx="1" hasCustomPrompt="1"/>
          </p:nvPr>
        </p:nvSpPr>
        <p:spPr>
          <a:xfrm>
            <a:off x="728890" y="456134"/>
            <a:ext cx="10736446" cy="993400"/>
          </a:xfrm>
          <a:prstGeom prst="rect">
            <a:avLst/>
          </a:prstGeom>
        </p:spPr>
        <p:txBody>
          <a:bodyPr lIns="0" tIns="0" rIns="0" bIns="0" anchor="t">
            <a:normAutofit/>
          </a:bodyPr>
          <a:lstStyle>
            <a:lvl1pPr marL="0" indent="0" algn="l">
              <a:lnSpc>
                <a:spcPts val="3429"/>
              </a:lnSpc>
              <a:spcBef>
                <a:spcPts val="0"/>
              </a:spcBef>
              <a:buNone/>
              <a:defRPr sz="3199" baseline="0">
                <a:solidFill>
                  <a:schemeClr val="tx1"/>
                </a:solidFill>
                <a:latin typeface="Microsoft YaHei" panose="020B0503020204020204" pitchFamily="34" charset="-122"/>
                <a:ea typeface="Microsoft YaHei" panose="020B0503020204020204" pitchFamily="34" charset="-122"/>
              </a:defRPr>
            </a:lvl1pPr>
            <a:lvl2pPr marL="593662" indent="0" algn="ctr">
              <a:buNone/>
              <a:defRPr sz="2597"/>
            </a:lvl2pPr>
            <a:lvl3pPr marL="1187323" indent="0" algn="ctr">
              <a:buNone/>
              <a:defRPr sz="2337"/>
            </a:lvl3pPr>
            <a:lvl4pPr marL="1780986" indent="0" algn="ctr">
              <a:buNone/>
              <a:defRPr sz="2078"/>
            </a:lvl4pPr>
            <a:lvl5pPr marL="2374648" indent="0" algn="ctr">
              <a:buNone/>
              <a:defRPr sz="2078"/>
            </a:lvl5pPr>
            <a:lvl6pPr marL="2968309" indent="0" algn="ctr">
              <a:buNone/>
              <a:defRPr sz="2078"/>
            </a:lvl6pPr>
            <a:lvl7pPr marL="3561971" indent="0" algn="ctr">
              <a:buNone/>
              <a:defRPr sz="2078"/>
            </a:lvl7pPr>
            <a:lvl8pPr marL="4155634" indent="0" algn="ctr">
              <a:buNone/>
              <a:defRPr sz="2078"/>
            </a:lvl8pPr>
            <a:lvl9pPr marL="4749295" indent="0" algn="ctr">
              <a:buNone/>
              <a:defRPr sz="2078"/>
            </a:lvl9pPr>
          </a:lstStyle>
          <a:p>
            <a:r>
              <a:rPr lang="zh-CN" altLang="en-US" dirty="0"/>
              <a:t>单击此处添加标题</a:t>
            </a:r>
            <a:endParaRPr lang="en-US" dirty="0"/>
          </a:p>
        </p:txBody>
      </p:sp>
      <p:sp>
        <p:nvSpPr>
          <p:cNvPr id="7" name="Content Placeholder 2">
            <a:extLst>
              <a:ext uri="{FF2B5EF4-FFF2-40B4-BE49-F238E27FC236}">
                <a16:creationId xmlns:a16="http://schemas.microsoft.com/office/drawing/2014/main" xmlns="" id="{8A4EAA63-3827-DA40-B921-C01084B9DA87}"/>
              </a:ext>
            </a:extLst>
          </p:cNvPr>
          <p:cNvSpPr>
            <a:spLocks noGrp="1"/>
          </p:cNvSpPr>
          <p:nvPr>
            <p:ph idx="10" hasCustomPrompt="1"/>
          </p:nvPr>
        </p:nvSpPr>
        <p:spPr>
          <a:xfrm>
            <a:off x="736621" y="1501989"/>
            <a:ext cx="10729365" cy="4690459"/>
          </a:xfrm>
          <a:prstGeom prst="rect">
            <a:avLst/>
          </a:prstGeom>
        </p:spPr>
        <p:txBody>
          <a:bodyPr lIns="0" tIns="0" rIns="0" bIns="0"/>
          <a:lstStyle>
            <a:lvl1pPr marL="12368" indent="0">
              <a:lnSpc>
                <a:spcPct val="100000"/>
              </a:lnSpc>
              <a:spcBef>
                <a:spcPts val="0"/>
              </a:spcBef>
              <a:buFontTx/>
              <a:buNone/>
              <a:tabLst>
                <a:tab pos="1207937" algn="ctr"/>
              </a:tabLst>
              <a:defRPr sz="1799"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525640" indent="-171091">
              <a:buFont typeface="Arial" panose="020B0604020202020204" pitchFamily="34" charset="0"/>
              <a:buChar char="•"/>
              <a:tabLst>
                <a:tab pos="1207937" algn="ctr"/>
              </a:tabLst>
              <a:defRPr sz="1298" baseline="0"/>
            </a:lvl2pPr>
            <a:lvl3pPr marL="525640" indent="-171091">
              <a:buFont typeface="Arial" panose="020B0604020202020204" pitchFamily="34" charset="0"/>
              <a:buChar char="•"/>
              <a:tabLst>
                <a:tab pos="1207937" algn="ctr"/>
              </a:tabLst>
              <a:defRPr sz="1298" baseline="0"/>
            </a:lvl3pPr>
            <a:lvl4pPr marL="525640" indent="-171091">
              <a:buFont typeface="Arial" panose="020B0604020202020204" pitchFamily="34" charset="0"/>
              <a:buChar char="•"/>
              <a:tabLst>
                <a:tab pos="1207937" algn="ctr"/>
              </a:tabLst>
              <a:defRPr sz="1298" baseline="0"/>
            </a:lvl4pPr>
            <a:lvl5pPr marL="525640" indent="-171091">
              <a:buFont typeface="Arial" panose="020B0604020202020204" pitchFamily="34" charset="0"/>
              <a:buChar char="•"/>
              <a:tabLst>
                <a:tab pos="1207937" algn="ctr"/>
              </a:tabLst>
              <a:defRPr sz="1298" baseline="0"/>
            </a:lvl5pPr>
          </a:lstStyle>
          <a:p>
            <a:pPr lvl="0"/>
            <a:r>
              <a:rPr lang="zh-CN" altLang="en-US" dirty="0"/>
              <a:t>单击此处添加文本</a:t>
            </a:r>
            <a:endParaRPr lang="en-US" dirty="0"/>
          </a:p>
        </p:txBody>
      </p:sp>
      <p:sp>
        <p:nvSpPr>
          <p:cNvPr id="4" name="灯片编号占位符 5"/>
          <p:cNvSpPr>
            <a:spLocks noGrp="1"/>
          </p:cNvSpPr>
          <p:nvPr>
            <p:ph type="sldNum" sz="quarter" idx="12"/>
          </p:nvPr>
        </p:nvSpPr>
        <p:spPr>
          <a:xfrm>
            <a:off x="8610600" y="6356350"/>
            <a:ext cx="2743200" cy="365125"/>
          </a:xfrm>
        </p:spPr>
        <p:txBody>
          <a:body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80174527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84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探索">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xmlns="" id="{8227DEE9-8BE9-0D49-BF96-9E83C5312E00}"/>
              </a:ext>
            </a:extLst>
          </p:cNvPr>
          <p:cNvSpPr>
            <a:spLocks noGrp="1"/>
          </p:cNvSpPr>
          <p:nvPr>
            <p:ph type="ctrTitle" hasCustomPrompt="1"/>
          </p:nvPr>
        </p:nvSpPr>
        <p:spPr>
          <a:xfrm>
            <a:off x="898646" y="907093"/>
            <a:ext cx="6557247" cy="690255"/>
          </a:xfrm>
          <a:prstGeom prst="rect">
            <a:avLst/>
          </a:prstGeom>
          <a:ln>
            <a:noFill/>
            <a:prstDash val="dash"/>
          </a:ln>
        </p:spPr>
        <p:txBody>
          <a:bodyPr lIns="0" tIns="0" rIns="0" bIns="0" anchor="t">
            <a:normAutofit/>
          </a:bodyPr>
          <a:lstStyle>
            <a:lvl1pPr algn="l">
              <a:defRPr sz="3199" b="0" i="0">
                <a:solidFill>
                  <a:schemeClr val="tx1"/>
                </a:solidFill>
                <a:latin typeface="Microsoft YaHei" panose="020B0503020204020204" pitchFamily="34" charset="-122"/>
                <a:ea typeface="Microsoft YaHei" panose="020B0503020204020204" pitchFamily="34" charset="-122"/>
              </a:defRPr>
            </a:lvl1pPr>
          </a:lstStyle>
          <a:p>
            <a:r>
              <a:rPr lang="zh-CN" altLang="en-US" dirty="0"/>
              <a:t>单击此处添加标题</a:t>
            </a:r>
            <a:endParaRPr lang="en-US" dirty="0"/>
          </a:p>
        </p:txBody>
      </p:sp>
      <p:sp>
        <p:nvSpPr>
          <p:cNvPr id="6" name="Text Placeholder 5">
            <a:extLst>
              <a:ext uri="{FF2B5EF4-FFF2-40B4-BE49-F238E27FC236}">
                <a16:creationId xmlns:a16="http://schemas.microsoft.com/office/drawing/2014/main" xmlns="" id="{2F43DA98-D48D-6947-95EF-BA3B05E68822}"/>
              </a:ext>
            </a:extLst>
          </p:cNvPr>
          <p:cNvSpPr>
            <a:spLocks noGrp="1"/>
          </p:cNvSpPr>
          <p:nvPr>
            <p:ph type="body" sz="quarter" idx="10" hasCustomPrompt="1"/>
          </p:nvPr>
        </p:nvSpPr>
        <p:spPr>
          <a:xfrm>
            <a:off x="928897" y="1949372"/>
            <a:ext cx="6533290" cy="643926"/>
          </a:xfrm>
          <a:prstGeom prst="rect">
            <a:avLst/>
          </a:prstGeom>
        </p:spPr>
        <p:txBody>
          <a:bodyPr/>
          <a:lstStyle>
            <a:lvl1pPr>
              <a:defRPr sz="1399">
                <a:solidFill>
                  <a:schemeClr val="tx1"/>
                </a:solidFill>
              </a:defRPr>
            </a:lvl1pPr>
          </a:lstStyle>
          <a:p>
            <a:pPr lvl="0"/>
            <a:r>
              <a:rPr lang="zh-CN" altLang="en-US" dirty="0"/>
              <a:t>单击此处添加文本</a:t>
            </a:r>
            <a:endParaRPr lang="en-US" dirty="0"/>
          </a:p>
        </p:txBody>
      </p:sp>
      <p:sp>
        <p:nvSpPr>
          <p:cNvPr id="4" name="灯片编号占位符 5"/>
          <p:cNvSpPr>
            <a:spLocks noGrp="1"/>
          </p:cNvSpPr>
          <p:nvPr>
            <p:ph type="sldNum" sz="quarter" idx="12"/>
          </p:nvPr>
        </p:nvSpPr>
        <p:spPr>
          <a:xfrm>
            <a:off x="8610600" y="6356350"/>
            <a:ext cx="2743200" cy="365125"/>
          </a:xfrm>
        </p:spPr>
        <p:txBody>
          <a:body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339528380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41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r>
              <a:rPr lang="en-US" altLang="zh-CN" dirty="0" smtClean="0"/>
              <a:t>Page</a:t>
            </a:r>
            <a:fld id="{638E86B6-FDBC-4801-B115-EB11BBB60A1C}" type="slidenum">
              <a:rPr lang="zh-CN" altLang="en-US" smtClean="0"/>
              <a:pPr/>
              <a:t>‹#›</a:t>
            </a:fld>
            <a:endParaRPr lang="zh-CN" altLang="en-US" dirty="0"/>
          </a:p>
        </p:txBody>
      </p:sp>
    </p:spTree>
    <p:extLst>
      <p:ext uri="{BB962C8B-B14F-4D97-AF65-F5344CB8AC3E}">
        <p14:creationId xmlns:p14="http://schemas.microsoft.com/office/powerpoint/2010/main" val="115067701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38E86B6-FDBC-4801-B115-EB11BBB60A1C}" type="slidenum">
              <a:rPr lang="zh-CN" altLang="en-US" smtClean="0"/>
              <a:t>‹#›</a:t>
            </a:fld>
            <a:endParaRPr lang="zh-CN" altLang="en-US" dirty="0"/>
          </a:p>
        </p:txBody>
      </p:sp>
    </p:spTree>
    <p:extLst>
      <p:ext uri="{BB962C8B-B14F-4D97-AF65-F5344CB8AC3E}">
        <p14:creationId xmlns:p14="http://schemas.microsoft.com/office/powerpoint/2010/main" val="134480036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163392467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322892480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349268719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280200134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220316037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188243047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E86B6-FDBC-4801-B115-EB11BBB60A1C}" type="slidenum">
              <a:rPr lang="zh-CN" altLang="en-US" smtClean="0"/>
              <a:t>‹#›</a:t>
            </a:fld>
            <a:endParaRPr lang="zh-CN" altLang="en-US"/>
          </a:p>
        </p:txBody>
      </p:sp>
    </p:spTree>
    <p:extLst>
      <p:ext uri="{BB962C8B-B14F-4D97-AF65-F5344CB8AC3E}">
        <p14:creationId xmlns:p14="http://schemas.microsoft.com/office/powerpoint/2010/main" val="63713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53085" y="1122363"/>
            <a:ext cx="11534115" cy="2387600"/>
          </a:xfrm>
        </p:spPr>
        <p:txBody>
          <a:bodyPr/>
          <a:lstStyle/>
          <a:p>
            <a:r>
              <a:rPr lang="en-US" altLang="zh-CN" dirty="0" smtClean="0"/>
              <a:t>DECT </a:t>
            </a:r>
            <a:r>
              <a:rPr lang="en-US" altLang="zh-CN" dirty="0"/>
              <a:t>technology </a:t>
            </a:r>
            <a:r>
              <a:rPr lang="en-US" altLang="zh-CN" dirty="0" smtClean="0"/>
              <a:t>analysis</a:t>
            </a:r>
            <a:br>
              <a:rPr lang="en-US" altLang="zh-CN" dirty="0" smtClean="0"/>
            </a:br>
            <a:r>
              <a:rPr lang="en-US" altLang="zh-CN" dirty="0" smtClean="0"/>
              <a:t>(</a:t>
            </a:r>
            <a:r>
              <a:rPr lang="en-US" altLang="zh-CN" dirty="0"/>
              <a:t>Version </a:t>
            </a:r>
            <a:r>
              <a:rPr lang="en-US" altLang="zh-CN" dirty="0" smtClean="0"/>
              <a:t>1)</a:t>
            </a:r>
            <a:endParaRPr lang="zh-CN" altLang="en-US" dirty="0"/>
          </a:p>
        </p:txBody>
      </p:sp>
      <p:sp>
        <p:nvSpPr>
          <p:cNvPr id="3" name="副标题 2"/>
          <p:cNvSpPr>
            <a:spLocks noGrp="1"/>
          </p:cNvSpPr>
          <p:nvPr>
            <p:ph type="subTitle" idx="1"/>
          </p:nvPr>
        </p:nvSpPr>
        <p:spPr>
          <a:xfrm>
            <a:off x="1524000" y="3956364"/>
            <a:ext cx="9144000" cy="1301436"/>
          </a:xfrm>
        </p:spPr>
        <p:txBody>
          <a:bodyPr/>
          <a:lstStyle/>
          <a:p>
            <a:r>
              <a:rPr lang="en-US" altLang="zh-CN" dirty="0" smtClean="0"/>
              <a:t>2021/01</a:t>
            </a:r>
            <a:endParaRPr lang="zh-CN" altLang="en-US" dirty="0"/>
          </a:p>
        </p:txBody>
      </p:sp>
      <p:sp>
        <p:nvSpPr>
          <p:cNvPr id="4" name="Slide Number Placeholder 3"/>
          <p:cNvSpPr>
            <a:spLocks noGrp="1"/>
          </p:cNvSpPr>
          <p:nvPr>
            <p:ph type="sldNum" sz="quarter" idx="12"/>
          </p:nvPr>
        </p:nvSpPr>
        <p:spPr/>
        <p:txBody>
          <a:bodyPr/>
          <a:lstStyle/>
          <a:p>
            <a:fld id="{638E86B6-FDBC-4801-B115-EB11BBB60A1C}" type="slidenum">
              <a:rPr lang="zh-CN" altLang="en-US" smtClean="0"/>
              <a:t>1</a:t>
            </a:fld>
            <a:endParaRPr lang="zh-CN" altLang="en-US" dirty="0"/>
          </a:p>
        </p:txBody>
      </p:sp>
    </p:spTree>
    <p:extLst>
      <p:ext uri="{BB962C8B-B14F-4D97-AF65-F5344CB8AC3E}">
        <p14:creationId xmlns:p14="http://schemas.microsoft.com/office/powerpoint/2010/main" val="4187121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0" y="2574925"/>
            <a:ext cx="10515600" cy="1325563"/>
          </a:xfrm>
        </p:spPr>
        <p:txBody>
          <a:bodyPr/>
          <a:lstStyle/>
          <a:p>
            <a:r>
              <a:rPr lang="en-US" dirty="0" smtClean="0"/>
              <a:t>Thank </a:t>
            </a:r>
            <a:r>
              <a:rPr lang="en-US" altLang="zh-CN" dirty="0" smtClean="0"/>
              <a:t>you</a:t>
            </a:r>
            <a:endParaRPr lang="en-US" dirty="0"/>
          </a:p>
        </p:txBody>
      </p:sp>
    </p:spTree>
    <p:extLst>
      <p:ext uri="{BB962C8B-B14F-4D97-AF65-F5344CB8AC3E}">
        <p14:creationId xmlns:p14="http://schemas.microsoft.com/office/powerpoint/2010/main" val="2964607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标题 21"/>
          <p:cNvSpPr>
            <a:spLocks noGrp="1"/>
          </p:cNvSpPr>
          <p:nvPr>
            <p:ph type="ctrTitle"/>
          </p:nvPr>
        </p:nvSpPr>
        <p:spPr>
          <a:xfrm>
            <a:off x="998290" y="2807629"/>
            <a:ext cx="10355510" cy="689985"/>
          </a:xfrm>
        </p:spPr>
        <p:txBody>
          <a:bodyPr>
            <a:normAutofit/>
          </a:bodyPr>
          <a:lstStyle/>
          <a:p>
            <a:r>
              <a:rPr lang="en-US" altLang="zh-CN" sz="3600" dirty="0" smtClean="0">
                <a:latin typeface="+mj-lt"/>
              </a:rPr>
              <a:t>Initial analysis on DECT</a:t>
            </a:r>
            <a:endParaRPr lang="zh-CN" altLang="en-US" sz="3600" dirty="0">
              <a:latin typeface="+mj-lt"/>
            </a:endParaRPr>
          </a:p>
        </p:txBody>
      </p:sp>
      <p:sp>
        <p:nvSpPr>
          <p:cNvPr id="2" name="Slide Number Placeholder 1"/>
          <p:cNvSpPr>
            <a:spLocks noGrp="1"/>
          </p:cNvSpPr>
          <p:nvPr>
            <p:ph type="sldNum" sz="quarter" idx="12"/>
          </p:nvPr>
        </p:nvSpPr>
        <p:spPr/>
        <p:txBody>
          <a:bodyPr/>
          <a:lstStyle/>
          <a:p>
            <a:fld id="{638E86B6-FDBC-4801-B115-EB11BBB60A1C}" type="slidenum">
              <a:rPr lang="zh-CN" altLang="en-US" smtClean="0"/>
              <a:t>2</a:t>
            </a:fld>
            <a:endParaRPr lang="zh-CN" altLang="en-US"/>
          </a:p>
        </p:txBody>
      </p:sp>
    </p:spTree>
    <p:extLst>
      <p:ext uri="{BB962C8B-B14F-4D97-AF65-F5344CB8AC3E}">
        <p14:creationId xmlns:p14="http://schemas.microsoft.com/office/powerpoint/2010/main" val="1241662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p:cNvSpPr>
            <a:spLocks noGrp="1"/>
          </p:cNvSpPr>
          <p:nvPr>
            <p:ph type="subTitle" idx="1"/>
          </p:nvPr>
        </p:nvSpPr>
        <p:spPr/>
        <p:txBody>
          <a:bodyPr/>
          <a:lstStyle/>
          <a:p>
            <a:r>
              <a:rPr lang="en-US" altLang="zh-CN" dirty="0"/>
              <a:t>Related </a:t>
            </a:r>
            <a:r>
              <a:rPr lang="en-US" altLang="zh-CN" dirty="0" smtClean="0"/>
              <a:t>documents</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236761282"/>
              </p:ext>
            </p:extLst>
          </p:nvPr>
        </p:nvGraphicFramePr>
        <p:xfrm>
          <a:off x="728890" y="1449534"/>
          <a:ext cx="10167709" cy="3934523"/>
        </p:xfrm>
        <a:graphic>
          <a:graphicData uri="http://schemas.openxmlformats.org/drawingml/2006/table">
            <a:tbl>
              <a:tblPr firstRow="1" bandRow="1">
                <a:tableStyleId>{5940675A-B579-460E-94D1-54222C63F5DA}</a:tableStyleId>
              </a:tblPr>
              <a:tblGrid>
                <a:gridCol w="2080644"/>
                <a:gridCol w="2911787"/>
                <a:gridCol w="2911787"/>
                <a:gridCol w="2263491"/>
              </a:tblGrid>
              <a:tr h="368363">
                <a:tc>
                  <a:txBody>
                    <a:bodyPr/>
                    <a:lstStyle/>
                    <a:p>
                      <a:pPr algn="ctr"/>
                      <a:r>
                        <a:rPr lang="en-US" b="1" dirty="0" smtClean="0"/>
                        <a:t>Document</a:t>
                      </a:r>
                      <a:r>
                        <a:rPr lang="en-US" b="1" baseline="0" dirty="0" smtClean="0"/>
                        <a:t> number</a:t>
                      </a:r>
                      <a:endParaRPr lang="en-US" b="1" dirty="0"/>
                    </a:p>
                  </a:txBody>
                  <a:tcPr/>
                </a:tc>
                <a:tc>
                  <a:txBody>
                    <a:bodyPr/>
                    <a:lstStyle/>
                    <a:p>
                      <a:pPr algn="ctr"/>
                      <a:r>
                        <a:rPr lang="en-US" b="1" dirty="0" smtClean="0"/>
                        <a:t>Meeting </a:t>
                      </a:r>
                      <a:endParaRPr lang="en-US" b="1" dirty="0"/>
                    </a:p>
                  </a:txBody>
                  <a:tcPr/>
                </a:tc>
                <a:tc>
                  <a:txBody>
                    <a:bodyPr/>
                    <a:lstStyle/>
                    <a:p>
                      <a:pPr algn="ctr"/>
                      <a:r>
                        <a:rPr lang="en-US" b="1" dirty="0" smtClean="0"/>
                        <a:t>Content</a:t>
                      </a:r>
                      <a:endParaRPr lang="en-US" b="1" dirty="0"/>
                    </a:p>
                  </a:txBody>
                  <a:tcPr/>
                </a:tc>
                <a:tc>
                  <a:txBody>
                    <a:bodyPr/>
                    <a:lstStyle/>
                    <a:p>
                      <a:pPr algn="ctr"/>
                      <a:r>
                        <a:rPr lang="en-US" b="1" dirty="0" smtClean="0"/>
                        <a:t>S</a:t>
                      </a:r>
                      <a:r>
                        <a:rPr lang="en-US" altLang="zh-CN" b="1" dirty="0" smtClean="0"/>
                        <a:t>ource</a:t>
                      </a:r>
                      <a:endParaRPr lang="en-US" b="1" dirty="0"/>
                    </a:p>
                  </a:txBody>
                  <a:tcPr/>
                </a:tc>
              </a:tr>
              <a:tr h="6358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IMT-2020/19</a:t>
                      </a:r>
                      <a:r>
                        <a:rPr lang="en-US" baseline="0" dirty="0" smtClean="0"/>
                        <a:t> </a:t>
                      </a:r>
                      <a:r>
                        <a:rPr lang="en-US" altLang="zh-CN" baseline="0" dirty="0" smtClean="0"/>
                        <a:t>rev1 (5D/1299)</a:t>
                      </a:r>
                    </a:p>
                  </a:txBody>
                  <a:tcPr/>
                </a:tc>
                <a:tc>
                  <a:txBody>
                    <a:bodyPr/>
                    <a:lstStyle/>
                    <a:p>
                      <a:pPr marL="0" indent="0">
                        <a:buFont typeface="Arial" panose="020B0604020202020204" pitchFamily="34" charset="0"/>
                        <a:buNone/>
                      </a:pPr>
                      <a:r>
                        <a:rPr lang="en-US" dirty="0" smtClean="0"/>
                        <a:t>WP5D</a:t>
                      </a:r>
                      <a:r>
                        <a:rPr lang="en-US" baseline="0" dirty="0" smtClean="0"/>
                        <a:t> #32, June 2019</a:t>
                      </a:r>
                      <a:endParaRPr lang="en-US" dirty="0"/>
                    </a:p>
                  </a:txBody>
                  <a:tcPr/>
                </a:tc>
                <a:tc>
                  <a:txBody>
                    <a:bodyPr/>
                    <a:lstStyle/>
                    <a:p>
                      <a:r>
                        <a:rPr lang="en-US" altLang="zh-CN" dirty="0" smtClean="0"/>
                        <a:t>The submission from EUHT proponent in Step 3, including</a:t>
                      </a:r>
                      <a:endParaRPr lang="en-US" altLang="zh-CN" baseline="0" dirty="0" smtClean="0"/>
                    </a:p>
                    <a:p>
                      <a:pPr marL="285750" indent="-285750">
                        <a:buFont typeface="Arial" panose="020B0604020202020204" pitchFamily="34" charset="0"/>
                        <a:buChar char="•"/>
                      </a:pPr>
                      <a:r>
                        <a:rPr lang="en-US" dirty="0" smtClean="0"/>
                        <a:t>Description template</a:t>
                      </a:r>
                    </a:p>
                    <a:p>
                      <a:pPr marL="285750" indent="-285750">
                        <a:buFont typeface="Arial" panose="020B0604020202020204" pitchFamily="34" charset="0"/>
                        <a:buChar char="•"/>
                      </a:pPr>
                      <a:r>
                        <a:rPr lang="en-US" dirty="0" smtClean="0"/>
                        <a:t>link budget</a:t>
                      </a:r>
                      <a:endParaRPr lang="en-US" baseline="0" dirty="0" smtClean="0"/>
                    </a:p>
                    <a:p>
                      <a:pPr marL="285750" indent="-285750">
                        <a:buFont typeface="Arial" panose="020B0604020202020204" pitchFamily="34" charset="0"/>
                        <a:buChar char="•"/>
                      </a:pPr>
                      <a:r>
                        <a:rPr lang="en-US" baseline="0" dirty="0" smtClean="0"/>
                        <a:t>self-evaluation report </a:t>
                      </a:r>
                    </a:p>
                    <a:p>
                      <a:pPr marL="285750" indent="-285750">
                        <a:buFont typeface="Arial" panose="020B0604020202020204" pitchFamily="34" charset="0"/>
                        <a:buChar char="•"/>
                      </a:pPr>
                      <a:r>
                        <a:rPr lang="en-US" baseline="0" dirty="0" smtClean="0"/>
                        <a:t>technology spec</a:t>
                      </a:r>
                      <a:endParaRPr lang="en-US" dirty="0"/>
                    </a:p>
                  </a:txBody>
                  <a:tcPr/>
                </a:tc>
                <a:tc>
                  <a:txBody>
                    <a:bodyPr/>
                    <a:lstStyle/>
                    <a:p>
                      <a:r>
                        <a:rPr lang="en-US" altLang="zh-CN" dirty="0" smtClean="0"/>
                        <a:t>DECT</a:t>
                      </a:r>
                      <a:endParaRPr lang="en-US" dirty="0"/>
                    </a:p>
                  </a:txBody>
                  <a:tcPr/>
                </a:tc>
              </a:tr>
              <a:tr h="368363">
                <a:tc>
                  <a:txBody>
                    <a:bodyPr/>
                    <a:lstStyle/>
                    <a:p>
                      <a:r>
                        <a:rPr lang="en-GB" sz="1800" kern="1200" dirty="0" smtClean="0">
                          <a:solidFill>
                            <a:schemeClr val="tx1"/>
                          </a:solidFill>
                          <a:effectLst/>
                          <a:latin typeface="+mn-lt"/>
                          <a:ea typeface="+mn-ea"/>
                          <a:cs typeface="+mn-cs"/>
                        </a:rPr>
                        <a:t>Documents 5D/156, 157, 158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smtClean="0"/>
                        <a:t>WP5D</a:t>
                      </a:r>
                      <a:r>
                        <a:rPr lang="en-US" altLang="zh-CN" baseline="0" dirty="0" smtClean="0"/>
                        <a:t> #35, June 2020</a:t>
                      </a:r>
                      <a:endParaRPr lang="en-US" altLang="zh-CN" dirty="0" smtClean="0"/>
                    </a:p>
                    <a:p>
                      <a:endParaRPr lang="en-US" dirty="0"/>
                    </a:p>
                  </a:txBody>
                  <a:tcPr/>
                </a:tc>
                <a:tc>
                  <a:txBody>
                    <a:bodyPr/>
                    <a:lstStyle/>
                    <a:p>
                      <a:r>
                        <a:rPr lang="en-US" baseline="0" dirty="0" smtClean="0"/>
                        <a:t>evaluation document</a:t>
                      </a:r>
                      <a:endParaRPr lang="en-US" dirty="0"/>
                    </a:p>
                  </a:txBody>
                  <a:tcPr/>
                </a:tc>
                <a:tc>
                  <a:txBody>
                    <a:bodyPr/>
                    <a:lstStyle/>
                    <a:p>
                      <a:r>
                        <a:rPr lang="en-GB" sz="1800" kern="1200" dirty="0" err="1" smtClean="0">
                          <a:solidFill>
                            <a:schemeClr val="tx1"/>
                          </a:solidFill>
                          <a:effectLst/>
                          <a:latin typeface="+mn-lt"/>
                          <a:ea typeface="+mn-ea"/>
                          <a:cs typeface="+mn-cs"/>
                        </a:rPr>
                        <a:t>Sennheiser</a:t>
                      </a:r>
                      <a:r>
                        <a:rPr lang="en-GB" sz="1800" kern="1200" dirty="0" smtClean="0">
                          <a:solidFill>
                            <a:schemeClr val="tx1"/>
                          </a:solidFill>
                          <a:effectLst/>
                          <a:latin typeface="+mn-lt"/>
                          <a:ea typeface="+mn-ea"/>
                          <a:cs typeface="+mn-cs"/>
                        </a:rPr>
                        <a:t> </a:t>
                      </a:r>
                      <a:endParaRPr lang="en-US" dirty="0"/>
                    </a:p>
                  </a:txBody>
                  <a:tcPr/>
                </a:tc>
              </a:tr>
              <a:tr h="368363">
                <a:tc>
                  <a:txBody>
                    <a:bodyPr/>
                    <a:lstStyle/>
                    <a:p>
                      <a:r>
                        <a:rPr lang="en-US" dirty="0" smtClean="0"/>
                        <a:t>WP 5D IMT-2020 Global Core Specifications</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smtClean="0"/>
                        <a:t>WP5D</a:t>
                      </a:r>
                      <a:r>
                        <a:rPr lang="en-US" altLang="zh-CN" baseline="0" dirty="0" smtClean="0"/>
                        <a:t> #35, June 2020</a:t>
                      </a:r>
                      <a:endParaRPr lang="en-US" altLang="zh-CN" dirty="0" smtClean="0"/>
                    </a:p>
                  </a:txBody>
                  <a:tcPr/>
                </a:tc>
                <a:tc>
                  <a:txBody>
                    <a:bodyPr/>
                    <a:lstStyle/>
                    <a:p>
                      <a:r>
                        <a:rPr lang="en-US" baseline="0" dirty="0" smtClean="0"/>
                        <a:t>New technology spec </a:t>
                      </a:r>
                      <a:r>
                        <a:rPr lang="en-US" altLang="zh-CN" dirty="0" smtClean="0"/>
                        <a:t>GCS,</a:t>
                      </a:r>
                      <a:r>
                        <a:rPr lang="fi-FI" dirty="0" smtClean="0"/>
                        <a:t> V1.1.1</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smtClean="0"/>
                        <a:t>DECT</a:t>
                      </a:r>
                      <a:endParaRPr lang="en-US" dirty="0" smtClean="0"/>
                    </a:p>
                  </a:txBody>
                  <a:tcPr/>
                </a:tc>
              </a:tr>
            </a:tbl>
          </a:graphicData>
        </a:graphic>
      </p:graphicFrame>
      <p:sp>
        <p:nvSpPr>
          <p:cNvPr id="3" name="Slide Number Placeholder 2"/>
          <p:cNvSpPr>
            <a:spLocks noGrp="1"/>
          </p:cNvSpPr>
          <p:nvPr>
            <p:ph type="sldNum" sz="quarter" idx="12"/>
          </p:nvPr>
        </p:nvSpPr>
        <p:spPr/>
        <p:txBody>
          <a:bodyPr/>
          <a:lstStyle/>
          <a:p>
            <a:fld id="{638E86B6-FDBC-4801-B115-EB11BBB60A1C}" type="slidenum">
              <a:rPr lang="zh-CN" altLang="en-US" smtClean="0"/>
              <a:t>3</a:t>
            </a:fld>
            <a:endParaRPr lang="zh-CN" altLang="en-US"/>
          </a:p>
        </p:txBody>
      </p:sp>
    </p:spTree>
    <p:extLst>
      <p:ext uri="{BB962C8B-B14F-4D97-AF65-F5344CB8AC3E}">
        <p14:creationId xmlns:p14="http://schemas.microsoft.com/office/powerpoint/2010/main" val="14844405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878421" y="877778"/>
            <a:ext cx="3740748" cy="3228156"/>
          </a:xfrm>
          <a:prstGeom prst="rect">
            <a:avLst/>
          </a:prstGeom>
        </p:spPr>
      </p:pic>
      <p:sp>
        <p:nvSpPr>
          <p:cNvPr id="2" name="Title 1"/>
          <p:cNvSpPr>
            <a:spLocks noGrp="1"/>
          </p:cNvSpPr>
          <p:nvPr>
            <p:ph type="title"/>
          </p:nvPr>
        </p:nvSpPr>
        <p:spPr/>
        <p:txBody>
          <a:bodyPr vert="horz" lIns="0" tIns="0" rIns="0" bIns="0" rtlCol="0" anchor="t">
            <a:normAutofit/>
          </a:bodyPr>
          <a:lstStyle/>
          <a:p>
            <a:pPr>
              <a:lnSpc>
                <a:spcPts val="3429"/>
              </a:lnSpc>
              <a:spcBef>
                <a:spcPts val="0"/>
              </a:spcBef>
              <a:buFont typeface="Arial" panose="020B0604020202020204" pitchFamily="34" charset="0"/>
            </a:pPr>
            <a:r>
              <a:rPr lang="fi-FI" altLang="zh-CN" sz="3199" dirty="0">
                <a:latin typeface="Microsoft YaHei" panose="020B0503020204020204" pitchFamily="34" charset="-122"/>
                <a:ea typeface="Microsoft YaHei" panose="020B0503020204020204" pitchFamily="34" charset="-122"/>
                <a:cs typeface="+mn-cs"/>
              </a:rPr>
              <a:t>0ms interruption </a:t>
            </a:r>
            <a:r>
              <a:rPr lang="fi-FI" altLang="zh-CN" sz="3199" dirty="0" smtClean="0">
                <a:latin typeface="Microsoft YaHei" panose="020B0503020204020204" pitchFamily="34" charset="-122"/>
                <a:ea typeface="Microsoft YaHei" panose="020B0503020204020204" pitchFamily="34" charset="-122"/>
                <a:cs typeface="+mn-cs"/>
              </a:rPr>
              <a:t>time </a:t>
            </a:r>
            <a:r>
              <a:rPr lang="zh-CN" altLang="en-US" sz="3199" dirty="0" smtClean="0">
                <a:latin typeface="Microsoft YaHei" panose="020B0503020204020204" pitchFamily="34" charset="-122"/>
                <a:ea typeface="Microsoft YaHei" panose="020B0503020204020204" pitchFamily="34" charset="-122"/>
                <a:cs typeface="+mn-cs"/>
              </a:rPr>
              <a:t>（</a:t>
            </a:r>
            <a:r>
              <a:rPr lang="en-US" altLang="zh-CN" sz="3199" dirty="0" smtClean="0">
                <a:latin typeface="Microsoft YaHei" panose="020B0503020204020204" pitchFamily="34" charset="-122"/>
                <a:ea typeface="Microsoft YaHei" panose="020B0503020204020204" pitchFamily="34" charset="-122"/>
                <a:cs typeface="+mn-cs"/>
              </a:rPr>
              <a:t>1/2</a:t>
            </a:r>
            <a:r>
              <a:rPr lang="zh-CN" altLang="en-US" sz="3199" dirty="0" smtClean="0">
                <a:latin typeface="Microsoft YaHei" panose="020B0503020204020204" pitchFamily="34" charset="-122"/>
                <a:ea typeface="Microsoft YaHei" panose="020B0503020204020204" pitchFamily="34" charset="-122"/>
                <a:cs typeface="+mn-cs"/>
              </a:rPr>
              <a:t>）</a:t>
            </a:r>
            <a:r>
              <a:rPr lang="fi-FI" altLang="zh-CN" sz="3199" dirty="0" smtClean="0">
                <a:latin typeface="Microsoft YaHei" panose="020B0503020204020204" pitchFamily="34" charset="-122"/>
                <a:ea typeface="Microsoft YaHei" panose="020B0503020204020204" pitchFamily="34" charset="-122"/>
                <a:cs typeface="+mn-cs"/>
              </a:rPr>
              <a:t> </a:t>
            </a:r>
            <a:endParaRPr lang="en-US" sz="3199" dirty="0">
              <a:latin typeface="Microsoft YaHei" panose="020B0503020204020204" pitchFamily="34" charset="-122"/>
              <a:ea typeface="Microsoft YaHei" panose="020B0503020204020204" pitchFamily="34" charset="-122"/>
              <a:cs typeface="+mn-cs"/>
            </a:endParaRPr>
          </a:p>
        </p:txBody>
      </p:sp>
      <p:sp>
        <p:nvSpPr>
          <p:cNvPr id="4" name="Slide Number Placeholder 3"/>
          <p:cNvSpPr>
            <a:spLocks noGrp="1"/>
          </p:cNvSpPr>
          <p:nvPr>
            <p:ph type="sldNum" sz="quarter" idx="12"/>
          </p:nvPr>
        </p:nvSpPr>
        <p:spPr/>
        <p:txBody>
          <a:bodyPr/>
          <a:lstStyle/>
          <a:p>
            <a:r>
              <a:rPr lang="en-US" altLang="zh-CN" smtClean="0"/>
              <a:t>Page</a:t>
            </a:r>
            <a:fld id="{638E86B6-FDBC-4801-B115-EB11BBB60A1C}" type="slidenum">
              <a:rPr lang="zh-CN" altLang="en-US" smtClean="0"/>
              <a:pPr/>
              <a:t>4</a:t>
            </a:fld>
            <a:endParaRPr lang="zh-CN" altLang="en-US" dirty="0"/>
          </a:p>
        </p:txBody>
      </p:sp>
      <p:sp>
        <p:nvSpPr>
          <p:cNvPr id="6" name="TextBox 5"/>
          <p:cNvSpPr txBox="1"/>
          <p:nvPr/>
        </p:nvSpPr>
        <p:spPr>
          <a:xfrm>
            <a:off x="783039" y="1421939"/>
            <a:ext cx="4247434" cy="4864537"/>
          </a:xfrm>
          <a:prstGeom prst="rect">
            <a:avLst/>
          </a:prstGeom>
          <a:noFill/>
        </p:spPr>
        <p:txBody>
          <a:bodyPr wrap="square" rtlCol="0">
            <a:spAutoFit/>
          </a:bodyPr>
          <a:lstStyle/>
          <a:p>
            <a:pPr>
              <a:lnSpc>
                <a:spcPct val="114000"/>
              </a:lnSpc>
            </a:pPr>
            <a:r>
              <a:rPr lang="en-GB" altLang="zh-CN" sz="1600" dirty="0">
                <a:latin typeface="Arial" panose="020B0604020202020204" pitchFamily="34" charset="0"/>
                <a:cs typeface="Arial" panose="020B0604020202020204" pitchFamily="34" charset="0"/>
              </a:rPr>
              <a:t>(from Doc 5D-222 Att. </a:t>
            </a:r>
            <a:r>
              <a:rPr lang="en-GB" altLang="zh-CN" sz="1600" dirty="0" smtClean="0">
                <a:latin typeface="Arial" panose="020B0604020202020204" pitchFamily="34" charset="0"/>
                <a:cs typeface="Arial" panose="020B0604020202020204" pitchFamily="34" charset="0"/>
              </a:rPr>
              <a:t>5.3) </a:t>
            </a:r>
            <a:r>
              <a:rPr lang="en-US" altLang="zh-CN" sz="1600" dirty="0" smtClean="0">
                <a:latin typeface="Arial" panose="020B0604020202020204" pitchFamily="34" charset="0"/>
                <a:cs typeface="Arial" panose="020B0604020202020204" pitchFamily="34" charset="0"/>
              </a:rPr>
              <a:t>No </a:t>
            </a:r>
            <a:r>
              <a:rPr lang="fi-FI" altLang="zh-CN" sz="1600" dirty="0" smtClean="0">
                <a:latin typeface="Arial" panose="020B0604020202020204" pitchFamily="34" charset="0"/>
                <a:cs typeface="Arial" panose="020B0604020202020204" pitchFamily="34" charset="0"/>
              </a:rPr>
              <a:t>”0ms interruption time” </a:t>
            </a:r>
            <a:r>
              <a:rPr lang="en-US" altLang="zh-CN" sz="1600" dirty="0" smtClean="0">
                <a:latin typeface="Arial" panose="020B0604020202020204" pitchFamily="34" charset="0"/>
                <a:cs typeface="Arial" panose="020B0604020202020204" pitchFamily="34" charset="0"/>
              </a:rPr>
              <a:t>description </a:t>
            </a:r>
            <a:r>
              <a:rPr lang="en-US" altLang="zh-CN" sz="1600" dirty="0">
                <a:latin typeface="Arial" panose="020B0604020202020204" pitchFamily="34" charset="0"/>
                <a:cs typeface="Arial" panose="020B0604020202020204" pitchFamily="34" charset="0"/>
              </a:rPr>
              <a:t>in </a:t>
            </a:r>
            <a:r>
              <a:rPr lang="fi-FI" sz="1600" dirty="0">
                <a:latin typeface="Arial" panose="020B0604020202020204" pitchFamily="34" charset="0"/>
                <a:cs typeface="Arial" panose="020B0604020202020204" pitchFamily="34" charset="0"/>
              </a:rPr>
              <a:t>GCS </a:t>
            </a:r>
            <a:r>
              <a:rPr lang="fi-FI" sz="1600" dirty="0" smtClean="0">
                <a:latin typeface="Arial" panose="020B0604020202020204" pitchFamily="34" charset="0"/>
                <a:cs typeface="Arial" panose="020B0604020202020204" pitchFamily="34" charset="0"/>
              </a:rPr>
              <a:t>spec.</a:t>
            </a:r>
            <a:r>
              <a:rPr lang="fi-FI" sz="1600" dirty="0">
                <a:latin typeface="Arial" panose="020B0604020202020204" pitchFamily="34" charset="0"/>
                <a:cs typeface="Arial" panose="020B0604020202020204" pitchFamily="34" charset="0"/>
              </a:rPr>
              <a:t> </a:t>
            </a:r>
            <a:endParaRPr lang="fi-FI" sz="1600" dirty="0" smtClean="0">
              <a:latin typeface="Arial" panose="020B0604020202020204" pitchFamily="34" charset="0"/>
              <a:cs typeface="Arial" panose="020B0604020202020204" pitchFamily="34" charset="0"/>
            </a:endParaRPr>
          </a:p>
          <a:p>
            <a:pPr>
              <a:lnSpc>
                <a:spcPct val="114000"/>
              </a:lnSpc>
            </a:pPr>
            <a:r>
              <a:rPr lang="en-US" sz="1600" dirty="0" smtClean="0">
                <a:latin typeface="Arial" panose="020B0604020202020204" pitchFamily="34" charset="0"/>
                <a:cs typeface="Arial" panose="020B0604020202020204" pitchFamily="34" charset="0"/>
              </a:rPr>
              <a:t>There is no definition </a:t>
            </a:r>
            <a:r>
              <a:rPr lang="en-US" altLang="zh-CN" sz="1600" dirty="0" smtClean="0">
                <a:latin typeface="Arial" panose="020B0604020202020204" pitchFamily="34" charset="0"/>
                <a:cs typeface="Arial" panose="020B0604020202020204" pitchFamily="34" charset="0"/>
              </a:rPr>
              <a:t>for </a:t>
            </a:r>
            <a:r>
              <a:rPr lang="en-US" sz="1600" dirty="0" smtClean="0">
                <a:latin typeface="Arial" panose="020B0604020202020204" pitchFamily="34" charset="0"/>
                <a:cs typeface="Arial" panose="020B0604020202020204" pitchFamily="34" charset="0"/>
              </a:rPr>
              <a:t>handover request and other essential signaling, such as exchange user data </a:t>
            </a:r>
            <a:r>
              <a:rPr lang="en-US" altLang="zh-CN" sz="1600" dirty="0" smtClean="0">
                <a:latin typeface="Arial" panose="020B0604020202020204" pitchFamily="34" charset="0"/>
                <a:cs typeface="Arial" panose="020B0604020202020204" pitchFamily="34" charset="0"/>
              </a:rPr>
              <a:t>information format</a:t>
            </a:r>
            <a:r>
              <a:rPr lang="en-US" sz="1600" dirty="0" smtClean="0">
                <a:latin typeface="Arial" panose="020B0604020202020204" pitchFamily="34" charset="0"/>
                <a:cs typeface="Arial" panose="020B0604020202020204" pitchFamily="34" charset="0"/>
              </a:rPr>
              <a:t>, handover request/response</a:t>
            </a:r>
            <a:r>
              <a:rPr lang="en-US" sz="1600" dirty="0">
                <a:latin typeface="Arial" panose="020B0604020202020204" pitchFamily="34" charset="0"/>
                <a:cs typeface="Arial" panose="020B0604020202020204" pitchFamily="34" charset="0"/>
              </a:rPr>
              <a:t>,</a:t>
            </a:r>
            <a:r>
              <a:rPr lang="zh-CN" altLang="en-US" sz="1600" dirty="0" smtClean="0">
                <a:latin typeface="Arial" panose="020B0604020202020204" pitchFamily="34" charset="0"/>
                <a:cs typeface="Arial" panose="020B0604020202020204" pitchFamily="34" charset="0"/>
              </a:rPr>
              <a:t> </a:t>
            </a:r>
            <a:r>
              <a:rPr lang="en-US" altLang="zh-CN" sz="1600" dirty="0" smtClean="0">
                <a:latin typeface="Arial" panose="020B0604020202020204" pitchFamily="34" charset="0"/>
                <a:cs typeface="Arial" panose="020B0604020202020204" pitchFamily="34" charset="0"/>
              </a:rPr>
              <a:t>interface definition between points (base stations)</a:t>
            </a:r>
            <a:r>
              <a:rPr lang="en-US" sz="1600" dirty="0" smtClean="0">
                <a:latin typeface="Arial" panose="020B0604020202020204" pitchFamily="34" charset="0"/>
                <a:cs typeface="Arial" panose="020B0604020202020204" pitchFamily="34" charset="0"/>
              </a:rPr>
              <a:t>.</a:t>
            </a:r>
          </a:p>
          <a:p>
            <a:pPr>
              <a:lnSpc>
                <a:spcPct val="114000"/>
              </a:lnSpc>
            </a:pPr>
            <a:endParaRPr lang="en-US" sz="1600" dirty="0">
              <a:latin typeface="Arial" panose="020B0604020202020204" pitchFamily="34" charset="0"/>
              <a:cs typeface="Arial" panose="020B0604020202020204" pitchFamily="34" charset="0"/>
            </a:endParaRPr>
          </a:p>
          <a:p>
            <a:pPr>
              <a:lnSpc>
                <a:spcPct val="114000"/>
              </a:lnSpc>
            </a:pPr>
            <a:r>
              <a:rPr lang="fi-FI" sz="1600" dirty="0" smtClean="0">
                <a:latin typeface="Arial" panose="020B0604020202020204" pitchFamily="34" charset="0"/>
                <a:cs typeface="Arial" panose="020B0604020202020204" pitchFamily="34" charset="0"/>
              </a:rPr>
              <a:t>Furthermore, the self-evaluation report </a:t>
            </a:r>
            <a:r>
              <a:rPr lang="en-US" altLang="zh-CN" sz="1600" dirty="0" smtClean="0">
                <a:latin typeface="Arial" panose="020B0604020202020204" pitchFamily="34" charset="0"/>
                <a:cs typeface="Arial" panose="020B0604020202020204" pitchFamily="34" charset="0"/>
              </a:rPr>
              <a:t>mentions </a:t>
            </a:r>
            <a:r>
              <a:rPr lang="fi-FI" sz="1600" dirty="0" smtClean="0">
                <a:latin typeface="Arial" panose="020B0604020202020204" pitchFamily="34" charset="0"/>
                <a:cs typeface="Arial" panose="020B0604020202020204" pitchFamily="34" charset="0"/>
              </a:rPr>
              <a:t>that DECT </a:t>
            </a:r>
            <a:r>
              <a:rPr lang="en-US" altLang="zh-CN" sz="1600" dirty="0" smtClean="0">
                <a:latin typeface="Arial" panose="020B0604020202020204" pitchFamily="34" charset="0"/>
                <a:cs typeface="Arial" panose="020B0604020202020204" pitchFamily="34" charset="0"/>
              </a:rPr>
              <a:t>only can meet the Reliability requirements under the three or seven frequency reuse channels. </a:t>
            </a:r>
          </a:p>
          <a:p>
            <a:pPr>
              <a:lnSpc>
                <a:spcPct val="114000"/>
              </a:lnSpc>
            </a:pPr>
            <a:endParaRPr lang="en-US" sz="1600" dirty="0">
              <a:latin typeface="Arial" panose="020B0604020202020204" pitchFamily="34" charset="0"/>
              <a:cs typeface="Arial" panose="020B0604020202020204" pitchFamily="34" charset="0"/>
            </a:endParaRPr>
          </a:p>
          <a:p>
            <a:pPr>
              <a:lnSpc>
                <a:spcPct val="114000"/>
              </a:lnSpc>
            </a:pPr>
            <a:r>
              <a:rPr lang="en-US" altLang="zh-CN" sz="1600" dirty="0" smtClean="0">
                <a:latin typeface="Arial" panose="020B0604020202020204" pitchFamily="34" charset="0"/>
                <a:cs typeface="Arial" panose="020B0604020202020204" pitchFamily="34" charset="0"/>
              </a:rPr>
              <a:t>However, the 0ms mobility time cannot be implemented</a:t>
            </a:r>
            <a:r>
              <a:rPr lang="zh-CN" altLang="en-US" sz="1600" dirty="0" smtClean="0">
                <a:latin typeface="Arial" panose="020B0604020202020204" pitchFamily="34" charset="0"/>
                <a:cs typeface="Arial" panose="020B0604020202020204" pitchFamily="34" charset="0"/>
              </a:rPr>
              <a:t> </a:t>
            </a:r>
            <a:r>
              <a:rPr lang="en-US" altLang="zh-CN" sz="1600" dirty="0" smtClean="0">
                <a:latin typeface="Arial" panose="020B0604020202020204" pitchFamily="34" charset="0"/>
                <a:cs typeface="Arial" panose="020B0604020202020204" pitchFamily="34" charset="0"/>
              </a:rPr>
              <a:t>when the </a:t>
            </a:r>
            <a:r>
              <a:rPr lang="en-US" altLang="zh-CN" sz="1600" dirty="0">
                <a:latin typeface="Arial" panose="020B0604020202020204" pitchFamily="34" charset="0"/>
                <a:cs typeface="Arial" panose="020B0604020202020204" pitchFamily="34" charset="0"/>
              </a:rPr>
              <a:t>frequency reuse </a:t>
            </a:r>
            <a:r>
              <a:rPr lang="en-US" altLang="zh-CN" sz="1600" dirty="0" smtClean="0">
                <a:latin typeface="Arial" panose="020B0604020202020204" pitchFamily="34" charset="0"/>
                <a:cs typeface="Arial" panose="020B0604020202020204" pitchFamily="34" charset="0"/>
              </a:rPr>
              <a:t>channels are allocated. Please the next page….</a:t>
            </a:r>
            <a:endParaRPr lang="fi-FI" sz="1600" dirty="0">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xmlns="" id="{1D7B0514-4060-0E4B-809B-B1B2E3258AB4}"/>
              </a:ext>
            </a:extLst>
          </p:cNvPr>
          <p:cNvSpPr txBox="1">
            <a:spLocks/>
          </p:cNvSpPr>
          <p:nvPr/>
        </p:nvSpPr>
        <p:spPr>
          <a:xfrm>
            <a:off x="8535636" y="1190057"/>
            <a:ext cx="3418210" cy="2915877"/>
          </a:xfrm>
          <a:prstGeom prst="rect">
            <a:avLst/>
          </a:prstGeom>
          <a:ln>
            <a:solidFill>
              <a:schemeClr val="tx1"/>
            </a:solidFill>
          </a:ln>
        </p:spPr>
        <p:txBody>
          <a:bodyPr lIns="71972" tIns="71972" rIns="0" bIns="0"/>
          <a:lstStyle>
            <a:lvl1pPr marL="12373" indent="0" algn="l" defTabSz="1187798" rtl="0" eaLnBrk="1" latinLnBrk="0" hangingPunct="1">
              <a:lnSpc>
                <a:spcPct val="100000"/>
              </a:lnSpc>
              <a:spcBef>
                <a:spcPts val="0"/>
              </a:spcBef>
              <a:buFontTx/>
              <a:buNone/>
              <a:tabLst>
                <a:tab pos="1208420" algn="ctr"/>
              </a:tabLst>
              <a:defRPr sz="1800" kern="1200"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2pPr>
            <a:lvl3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3pPr>
            <a:lvl4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4pPr>
            <a:lvl5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a:lstStyle>
          <a:p>
            <a:pPr marL="298004" indent="-285636">
              <a:buFont typeface="Arial" panose="020B0604020202020204" pitchFamily="34" charset="0"/>
              <a:buChar char="•"/>
            </a:pPr>
            <a:r>
              <a:rPr lang="en-US" sz="1399" dirty="0">
                <a:latin typeface="Arial" panose="020B0604020202020204" pitchFamily="34" charset="0"/>
              </a:rPr>
              <a:t>Peak data rate</a:t>
            </a:r>
          </a:p>
          <a:p>
            <a:pPr marL="298004" indent="-285636">
              <a:buFont typeface="Arial" panose="020B0604020202020204" pitchFamily="34" charset="0"/>
              <a:buChar char="•"/>
            </a:pPr>
            <a:r>
              <a:rPr lang="en-US" sz="1399" dirty="0">
                <a:latin typeface="Arial" panose="020B0604020202020204" pitchFamily="34" charset="0"/>
              </a:rPr>
              <a:t>Peak spectrum efficiency</a:t>
            </a:r>
          </a:p>
          <a:p>
            <a:pPr marL="298004" indent="-285636">
              <a:buFont typeface="Arial" panose="020B0604020202020204" pitchFamily="34" charset="0"/>
              <a:buChar char="•"/>
            </a:pPr>
            <a:r>
              <a:rPr lang="en-US" sz="1399" dirty="0">
                <a:latin typeface="Arial" panose="020B0604020202020204" pitchFamily="34" charset="0"/>
              </a:rPr>
              <a:t>User experience data rate</a:t>
            </a:r>
          </a:p>
          <a:p>
            <a:pPr marL="298004" indent="-285636">
              <a:buFont typeface="Arial" panose="020B0604020202020204" pitchFamily="34" charset="0"/>
              <a:buChar char="•"/>
            </a:pPr>
            <a:r>
              <a:rPr lang="en-US" sz="1399" dirty="0">
                <a:latin typeface="Arial" panose="020B0604020202020204" pitchFamily="34" charset="0"/>
              </a:rPr>
              <a:t>5th percentile user spectral efficiency</a:t>
            </a:r>
          </a:p>
          <a:p>
            <a:pPr marL="298004" indent="-285636">
              <a:buFont typeface="Arial" panose="020B0604020202020204" pitchFamily="34" charset="0"/>
              <a:buChar char="•"/>
            </a:pPr>
            <a:r>
              <a:rPr lang="en-US" sz="1399" dirty="0">
                <a:latin typeface="Arial" panose="020B0604020202020204" pitchFamily="34" charset="0"/>
              </a:rPr>
              <a:t>Average spectral efficiency</a:t>
            </a:r>
          </a:p>
          <a:p>
            <a:pPr marL="298004" indent="-285636">
              <a:buFont typeface="Arial" panose="020B0604020202020204" pitchFamily="34" charset="0"/>
              <a:buChar char="•"/>
            </a:pPr>
            <a:r>
              <a:rPr lang="en-US" sz="1399" dirty="0">
                <a:latin typeface="Arial" panose="020B0604020202020204" pitchFamily="34" charset="0"/>
              </a:rPr>
              <a:t>Area traffic capacity</a:t>
            </a:r>
          </a:p>
          <a:p>
            <a:pPr marL="298004" indent="-285636">
              <a:buFont typeface="Arial" panose="020B0604020202020204" pitchFamily="34" charset="0"/>
              <a:buChar char="•"/>
            </a:pPr>
            <a:r>
              <a:rPr lang="en-US" sz="1399" dirty="0">
                <a:latin typeface="Arial" panose="020B0604020202020204" pitchFamily="34" charset="0"/>
              </a:rPr>
              <a:t>Latency</a:t>
            </a:r>
          </a:p>
          <a:p>
            <a:pPr marL="298004" indent="-285636">
              <a:buFont typeface="Arial" panose="020B0604020202020204" pitchFamily="34" charset="0"/>
              <a:buChar char="•"/>
            </a:pPr>
            <a:r>
              <a:rPr lang="en-US" sz="1399" dirty="0">
                <a:latin typeface="Arial" panose="020B0604020202020204" pitchFamily="34" charset="0"/>
              </a:rPr>
              <a:t>Connection density</a:t>
            </a:r>
          </a:p>
          <a:p>
            <a:pPr marL="298004" indent="-285636">
              <a:buFont typeface="Arial" panose="020B0604020202020204" pitchFamily="34" charset="0"/>
              <a:buChar char="•"/>
            </a:pPr>
            <a:r>
              <a:rPr lang="en-US" sz="1399" dirty="0">
                <a:latin typeface="Arial" panose="020B0604020202020204" pitchFamily="34" charset="0"/>
              </a:rPr>
              <a:t>Energy efficiency</a:t>
            </a:r>
          </a:p>
          <a:p>
            <a:pPr marL="298004" indent="-285636">
              <a:buFont typeface="Arial" panose="020B0604020202020204" pitchFamily="34" charset="0"/>
              <a:buChar char="•"/>
            </a:pPr>
            <a:r>
              <a:rPr lang="en-US" sz="1399" dirty="0">
                <a:latin typeface="Arial" panose="020B0604020202020204" pitchFamily="34" charset="0"/>
              </a:rPr>
              <a:t>Reliability</a:t>
            </a:r>
          </a:p>
          <a:p>
            <a:pPr marL="298004" indent="-285636">
              <a:buFont typeface="Arial" panose="020B0604020202020204" pitchFamily="34" charset="0"/>
              <a:buChar char="•"/>
            </a:pPr>
            <a:r>
              <a:rPr lang="en-US" sz="1399" dirty="0">
                <a:latin typeface="Arial" panose="020B0604020202020204" pitchFamily="34" charset="0"/>
              </a:rPr>
              <a:t>Mobility</a:t>
            </a:r>
          </a:p>
          <a:p>
            <a:pPr marL="298004" indent="-285636">
              <a:buFont typeface="Arial" panose="020B0604020202020204" pitchFamily="34" charset="0"/>
              <a:buChar char="•"/>
            </a:pPr>
            <a:r>
              <a:rPr lang="en-US" sz="1399" dirty="0">
                <a:solidFill>
                  <a:srgbClr val="FF0000"/>
                </a:solidFill>
                <a:latin typeface="Arial" panose="020B0604020202020204" pitchFamily="34" charset="0"/>
              </a:rPr>
              <a:t>Mobility interruption time</a:t>
            </a:r>
          </a:p>
          <a:p>
            <a:pPr marL="298004" indent="-285636">
              <a:buFont typeface="Arial" panose="020B0604020202020204" pitchFamily="34" charset="0"/>
              <a:buChar char="•"/>
            </a:pPr>
            <a:r>
              <a:rPr lang="en-US" sz="1399" dirty="0">
                <a:latin typeface="Arial" panose="020B0604020202020204" pitchFamily="34" charset="0"/>
              </a:rPr>
              <a:t>Bandwidth</a:t>
            </a:r>
          </a:p>
          <a:p>
            <a:endParaRPr lang="en-US" sz="1399" dirty="0">
              <a:latin typeface="Arial" panose="020B0604020202020204" pitchFamily="34" charset="0"/>
            </a:endParaRPr>
          </a:p>
        </p:txBody>
      </p:sp>
      <p:sp>
        <p:nvSpPr>
          <p:cNvPr id="8" name="Rectangle 7"/>
          <p:cNvSpPr/>
          <p:nvPr/>
        </p:nvSpPr>
        <p:spPr>
          <a:xfrm>
            <a:off x="10675932" y="743819"/>
            <a:ext cx="1277914" cy="338554"/>
          </a:xfrm>
          <a:prstGeom prst="rect">
            <a:avLst/>
          </a:prstGeom>
        </p:spPr>
        <p:txBody>
          <a:bodyPr wrap="none">
            <a:spAutoFit/>
          </a:bodyPr>
          <a:lstStyle/>
          <a:p>
            <a:r>
              <a:rPr lang="en-US" sz="1600" dirty="0" smtClean="0">
                <a:solidFill>
                  <a:srgbClr val="FF0000"/>
                </a:solidFill>
                <a:latin typeface="Arial" panose="020B0604020202020204" pitchFamily="34" charset="0"/>
              </a:rPr>
              <a:t>Related KPI</a:t>
            </a:r>
            <a:endParaRPr lang="en-US" sz="1600" dirty="0">
              <a:solidFill>
                <a:srgbClr val="FF0000"/>
              </a:solidFill>
            </a:endParaRPr>
          </a:p>
        </p:txBody>
      </p:sp>
      <p:sp>
        <p:nvSpPr>
          <p:cNvPr id="18" name="Oval 17"/>
          <p:cNvSpPr/>
          <p:nvPr/>
        </p:nvSpPr>
        <p:spPr>
          <a:xfrm>
            <a:off x="7733489" y="3268494"/>
            <a:ext cx="291830" cy="28210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9" name="Picture 28"/>
          <p:cNvPicPr>
            <a:picLocks noChangeAspect="1"/>
          </p:cNvPicPr>
          <p:nvPr/>
        </p:nvPicPr>
        <p:blipFill>
          <a:blip r:embed="rId3"/>
          <a:stretch>
            <a:fillRect/>
          </a:stretch>
        </p:blipFill>
        <p:spPr>
          <a:xfrm>
            <a:off x="5030473" y="4168091"/>
            <a:ext cx="7177391" cy="2035177"/>
          </a:xfrm>
          <a:prstGeom prst="rect">
            <a:avLst/>
          </a:prstGeom>
        </p:spPr>
      </p:pic>
    </p:spTree>
    <p:extLst>
      <p:ext uri="{BB962C8B-B14F-4D97-AF65-F5344CB8AC3E}">
        <p14:creationId xmlns:p14="http://schemas.microsoft.com/office/powerpoint/2010/main" val="43286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5918365" y="1474861"/>
            <a:ext cx="6204524" cy="2711078"/>
          </a:xfrm>
          <a:prstGeom prst="rect">
            <a:avLst/>
          </a:prstGeom>
        </p:spPr>
      </p:pic>
      <p:sp>
        <p:nvSpPr>
          <p:cNvPr id="2" name="Title 1"/>
          <p:cNvSpPr>
            <a:spLocks noGrp="1"/>
          </p:cNvSpPr>
          <p:nvPr>
            <p:ph type="title"/>
          </p:nvPr>
        </p:nvSpPr>
        <p:spPr/>
        <p:txBody>
          <a:bodyPr vert="horz" lIns="0" tIns="0" rIns="0" bIns="0" rtlCol="0" anchor="t">
            <a:normAutofit/>
          </a:bodyPr>
          <a:lstStyle/>
          <a:p>
            <a:pPr>
              <a:lnSpc>
                <a:spcPts val="3429"/>
              </a:lnSpc>
              <a:spcBef>
                <a:spcPts val="0"/>
              </a:spcBef>
              <a:buFont typeface="Arial" panose="020B0604020202020204" pitchFamily="34" charset="0"/>
            </a:pPr>
            <a:r>
              <a:rPr lang="fi-FI" altLang="zh-CN" sz="3199" dirty="0">
                <a:latin typeface="Microsoft YaHei" panose="020B0503020204020204" pitchFamily="34" charset="-122"/>
                <a:ea typeface="Microsoft YaHei" panose="020B0503020204020204" pitchFamily="34" charset="-122"/>
                <a:cs typeface="+mn-cs"/>
              </a:rPr>
              <a:t>0ms interruption </a:t>
            </a:r>
            <a:r>
              <a:rPr lang="fi-FI" altLang="zh-CN" sz="3199" dirty="0" smtClean="0">
                <a:latin typeface="Microsoft YaHei" panose="020B0503020204020204" pitchFamily="34" charset="-122"/>
                <a:ea typeface="Microsoft YaHei" panose="020B0503020204020204" pitchFamily="34" charset="-122"/>
                <a:cs typeface="+mn-cs"/>
              </a:rPr>
              <a:t>time </a:t>
            </a:r>
            <a:r>
              <a:rPr lang="en-US" altLang="zh-CN" sz="3199" dirty="0" smtClean="0">
                <a:latin typeface="Microsoft YaHei" panose="020B0503020204020204" pitchFamily="34" charset="-122"/>
                <a:ea typeface="Microsoft YaHei" panose="020B0503020204020204" pitchFamily="34" charset="-122"/>
                <a:cs typeface="+mn-cs"/>
              </a:rPr>
              <a:t>(2/2)</a:t>
            </a:r>
            <a:r>
              <a:rPr lang="fi-FI" altLang="zh-CN" sz="3199" dirty="0" smtClean="0">
                <a:latin typeface="Microsoft YaHei" panose="020B0503020204020204" pitchFamily="34" charset="-122"/>
                <a:ea typeface="Microsoft YaHei" panose="020B0503020204020204" pitchFamily="34" charset="-122"/>
                <a:cs typeface="+mn-cs"/>
              </a:rPr>
              <a:t> </a:t>
            </a:r>
            <a:endParaRPr lang="en-US" sz="3199" dirty="0">
              <a:latin typeface="Microsoft YaHei" panose="020B0503020204020204" pitchFamily="34" charset="-122"/>
              <a:ea typeface="Microsoft YaHei" panose="020B0503020204020204" pitchFamily="34" charset="-122"/>
              <a:cs typeface="+mn-cs"/>
            </a:endParaRPr>
          </a:p>
        </p:txBody>
      </p:sp>
      <p:sp>
        <p:nvSpPr>
          <p:cNvPr id="4" name="Slide Number Placeholder 3"/>
          <p:cNvSpPr>
            <a:spLocks noGrp="1"/>
          </p:cNvSpPr>
          <p:nvPr>
            <p:ph type="sldNum" sz="quarter" idx="12"/>
          </p:nvPr>
        </p:nvSpPr>
        <p:spPr/>
        <p:txBody>
          <a:bodyPr/>
          <a:lstStyle/>
          <a:p>
            <a:r>
              <a:rPr lang="en-US" altLang="zh-CN" dirty="0" smtClean="0"/>
              <a:t>Page</a:t>
            </a:r>
            <a:fld id="{638E86B6-FDBC-4801-B115-EB11BBB60A1C}" type="slidenum">
              <a:rPr lang="zh-CN" altLang="en-US" smtClean="0"/>
              <a:pPr/>
              <a:t>5</a:t>
            </a:fld>
            <a:endParaRPr lang="zh-CN" altLang="en-US" dirty="0"/>
          </a:p>
        </p:txBody>
      </p:sp>
      <p:sp>
        <p:nvSpPr>
          <p:cNvPr id="6" name="TextBox 5"/>
          <p:cNvSpPr txBox="1"/>
          <p:nvPr/>
        </p:nvSpPr>
        <p:spPr>
          <a:xfrm>
            <a:off x="7813704" y="5086464"/>
            <a:ext cx="3994914" cy="1215204"/>
          </a:xfrm>
          <a:prstGeom prst="rect">
            <a:avLst/>
          </a:prstGeom>
          <a:noFill/>
        </p:spPr>
        <p:txBody>
          <a:bodyPr wrap="square" rtlCol="0">
            <a:spAutoFit/>
          </a:bodyPr>
          <a:lstStyle/>
          <a:p>
            <a:pPr>
              <a:lnSpc>
                <a:spcPct val="114000"/>
              </a:lnSpc>
            </a:pPr>
            <a:r>
              <a:rPr lang="en-US" altLang="zh-CN" sz="1600" dirty="0">
                <a:latin typeface="Arial" panose="020B0604020202020204" pitchFamily="34" charset="0"/>
                <a:cs typeface="Arial" panose="020B0604020202020204" pitchFamily="34" charset="0"/>
              </a:rPr>
              <a:t>UE moves </a:t>
            </a:r>
            <a:r>
              <a:rPr lang="en-US" altLang="zh-CN" sz="1600" dirty="0" smtClean="0">
                <a:latin typeface="Arial" panose="020B0604020202020204" pitchFamily="34" charset="0"/>
                <a:cs typeface="Arial" panose="020B0604020202020204" pitchFamily="34" charset="0"/>
              </a:rPr>
              <a:t>from </a:t>
            </a:r>
            <a:r>
              <a:rPr lang="en-US" altLang="zh-CN" sz="1600" dirty="0">
                <a:latin typeface="Arial" panose="020B0604020202020204" pitchFamily="34" charset="0"/>
                <a:cs typeface="Arial" panose="020B0604020202020204" pitchFamily="34" charset="0"/>
              </a:rPr>
              <a:t>channel 1 cell to </a:t>
            </a:r>
            <a:r>
              <a:rPr lang="en-US" altLang="zh-CN" sz="1600" dirty="0" smtClean="0">
                <a:latin typeface="Arial" panose="020B0604020202020204" pitchFamily="34" charset="0"/>
                <a:cs typeface="Arial" panose="020B0604020202020204" pitchFamily="34" charset="0"/>
              </a:rPr>
              <a:t>the channel 2 cell,</a:t>
            </a:r>
            <a:r>
              <a:rPr lang="en-US" altLang="zh-CN" sz="1600" dirty="0">
                <a:solidFill>
                  <a:srgbClr val="FF0000"/>
                </a:solidFill>
                <a:latin typeface="Arial" panose="020B0604020202020204" pitchFamily="34" charset="0"/>
              </a:rPr>
              <a:t> </a:t>
            </a:r>
            <a:r>
              <a:rPr lang="en-US" altLang="zh-CN" sz="1600" dirty="0" smtClean="0">
                <a:solidFill>
                  <a:srgbClr val="FF0000"/>
                </a:solidFill>
                <a:latin typeface="Arial" panose="020B0604020202020204" pitchFamily="34" charset="0"/>
              </a:rPr>
              <a:t>but the spec define the </a:t>
            </a:r>
            <a:r>
              <a:rPr lang="en-US" altLang="zh-CN" sz="1600" dirty="0">
                <a:solidFill>
                  <a:srgbClr val="FF0000"/>
                </a:solidFill>
                <a:latin typeface="Arial" panose="020B0604020202020204" pitchFamily="34" charset="0"/>
              </a:rPr>
              <a:t>operating change </a:t>
            </a:r>
            <a:r>
              <a:rPr lang="en-US" altLang="zh-CN" sz="1600" dirty="0" smtClean="0">
                <a:solidFill>
                  <a:srgbClr val="FF0000"/>
                </a:solidFill>
                <a:latin typeface="Arial" panose="020B0604020202020204" pitchFamily="34" charset="0"/>
              </a:rPr>
              <a:t>time to switch channel , </a:t>
            </a:r>
            <a:r>
              <a:rPr lang="en-US" altLang="zh-CN" sz="1600" dirty="0">
                <a:solidFill>
                  <a:srgbClr val="FF0000"/>
                </a:solidFill>
                <a:latin typeface="Arial" panose="020B0604020202020204" pitchFamily="34" charset="0"/>
              </a:rPr>
              <a:t>which is not 0ms</a:t>
            </a:r>
            <a:r>
              <a:rPr lang="en-US" altLang="zh-CN" sz="1600" dirty="0" smtClean="0">
                <a:solidFill>
                  <a:srgbClr val="FF0000"/>
                </a:solidFill>
                <a:latin typeface="Arial" panose="020B0604020202020204" pitchFamily="34" charset="0"/>
              </a:rPr>
              <a:t>.</a:t>
            </a:r>
            <a:endParaRPr lang="fi-FI" altLang="zh-CN" sz="1600" dirty="0">
              <a:solidFill>
                <a:srgbClr val="FF0000"/>
              </a:solidFill>
            </a:endParaRPr>
          </a:p>
        </p:txBody>
      </p:sp>
      <p:grpSp>
        <p:nvGrpSpPr>
          <p:cNvPr id="9" name="Group 8"/>
          <p:cNvGrpSpPr/>
          <p:nvPr/>
        </p:nvGrpSpPr>
        <p:grpSpPr>
          <a:xfrm>
            <a:off x="96845" y="1824711"/>
            <a:ext cx="6595808" cy="1507478"/>
            <a:chOff x="1069433" y="1395641"/>
            <a:chExt cx="9909989" cy="1458341"/>
          </a:xfrm>
        </p:grpSpPr>
        <p:sp>
          <p:nvSpPr>
            <p:cNvPr id="10" name="Oval 9"/>
            <p:cNvSpPr/>
            <p:nvPr/>
          </p:nvSpPr>
          <p:spPr>
            <a:xfrm>
              <a:off x="1257301" y="1395641"/>
              <a:ext cx="1181101" cy="6209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ysClr val="windowText" lastClr="000000"/>
                  </a:solidFill>
                </a:rPr>
                <a:t>Step 1</a:t>
              </a:r>
              <a:endParaRPr lang="en-US" sz="1400" dirty="0">
                <a:solidFill>
                  <a:sysClr val="windowText" lastClr="000000"/>
                </a:solidFill>
              </a:endParaRPr>
            </a:p>
          </p:txBody>
        </p:sp>
        <p:sp>
          <p:nvSpPr>
            <p:cNvPr id="11" name="Rectangle 10"/>
            <p:cNvSpPr/>
            <p:nvPr/>
          </p:nvSpPr>
          <p:spPr>
            <a:xfrm>
              <a:off x="1069433" y="2161776"/>
              <a:ext cx="1876672" cy="297745"/>
            </a:xfrm>
            <a:prstGeom prst="rect">
              <a:avLst/>
            </a:prstGeom>
          </p:spPr>
          <p:txBody>
            <a:bodyPr wrap="none">
              <a:spAutoFit/>
            </a:bodyPr>
            <a:lstStyle/>
            <a:p>
              <a:r>
                <a:rPr lang="en-GB" sz="1400" dirty="0" smtClean="0">
                  <a:latin typeface="Arial" panose="020B0604020202020204" pitchFamily="34" charset="0"/>
                </a:rPr>
                <a:t>Send request</a:t>
              </a:r>
              <a:endParaRPr lang="en-US" sz="1400" dirty="0"/>
            </a:p>
          </p:txBody>
        </p:sp>
        <p:sp>
          <p:nvSpPr>
            <p:cNvPr id="12" name="Oval 11"/>
            <p:cNvSpPr/>
            <p:nvPr/>
          </p:nvSpPr>
          <p:spPr>
            <a:xfrm>
              <a:off x="3681604" y="1419163"/>
              <a:ext cx="1181100" cy="6209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ysClr val="windowText" lastClr="000000"/>
                  </a:solidFill>
                </a:rPr>
                <a:t>Step 2</a:t>
              </a:r>
              <a:endParaRPr lang="en-US" sz="1400" dirty="0">
                <a:solidFill>
                  <a:sysClr val="windowText" lastClr="000000"/>
                </a:solidFill>
              </a:endParaRPr>
            </a:p>
          </p:txBody>
        </p:sp>
        <p:sp>
          <p:nvSpPr>
            <p:cNvPr id="13" name="Rectangle 12"/>
            <p:cNvSpPr/>
            <p:nvPr/>
          </p:nvSpPr>
          <p:spPr>
            <a:xfrm>
              <a:off x="2931802" y="2137804"/>
              <a:ext cx="3774538" cy="297745"/>
            </a:xfrm>
            <a:prstGeom prst="rect">
              <a:avLst/>
            </a:prstGeom>
          </p:spPr>
          <p:txBody>
            <a:bodyPr wrap="none">
              <a:spAutoFit/>
            </a:bodyPr>
            <a:lstStyle/>
            <a:p>
              <a:r>
                <a:rPr lang="en-GB" sz="1400" dirty="0" smtClean="0">
                  <a:latin typeface="Arial" panose="020B0604020202020204" pitchFamily="34" charset="0"/>
                </a:rPr>
                <a:t>Received the change request</a:t>
              </a:r>
              <a:endParaRPr lang="en-US" sz="1400" dirty="0"/>
            </a:p>
          </p:txBody>
        </p:sp>
        <p:sp>
          <p:nvSpPr>
            <p:cNvPr id="14" name="Oval 13"/>
            <p:cNvSpPr/>
            <p:nvPr/>
          </p:nvSpPr>
          <p:spPr>
            <a:xfrm>
              <a:off x="7007209" y="1416141"/>
              <a:ext cx="1181100" cy="6209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ysClr val="windowText" lastClr="000000"/>
                  </a:solidFill>
                </a:rPr>
                <a:t>Step 3</a:t>
              </a:r>
              <a:endParaRPr lang="en-US" sz="1400" dirty="0">
                <a:solidFill>
                  <a:sysClr val="windowText" lastClr="000000"/>
                </a:solidFill>
              </a:endParaRPr>
            </a:p>
          </p:txBody>
        </p:sp>
        <p:sp>
          <p:nvSpPr>
            <p:cNvPr id="15" name="Rectangle 14"/>
            <p:cNvSpPr/>
            <p:nvPr/>
          </p:nvSpPr>
          <p:spPr>
            <a:xfrm>
              <a:off x="6684559" y="2159441"/>
              <a:ext cx="2384858" cy="297745"/>
            </a:xfrm>
            <a:prstGeom prst="rect">
              <a:avLst/>
            </a:prstGeom>
          </p:spPr>
          <p:txBody>
            <a:bodyPr wrap="none">
              <a:spAutoFit/>
            </a:bodyPr>
            <a:lstStyle/>
            <a:p>
              <a:r>
                <a:rPr lang="en-GB" sz="1400" dirty="0" smtClean="0">
                  <a:latin typeface="Arial" panose="020B0604020202020204" pitchFamily="34" charset="0"/>
                </a:rPr>
                <a:t>Ready to transmit</a:t>
              </a:r>
              <a:endParaRPr lang="en-US" sz="1400" dirty="0"/>
            </a:p>
          </p:txBody>
        </p:sp>
        <p:sp>
          <p:nvSpPr>
            <p:cNvPr id="16" name="Oval 15"/>
            <p:cNvSpPr/>
            <p:nvPr/>
          </p:nvSpPr>
          <p:spPr>
            <a:xfrm>
              <a:off x="9343841" y="1416141"/>
              <a:ext cx="1181100" cy="6209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ysClr val="windowText" lastClr="000000"/>
                  </a:solidFill>
                </a:rPr>
                <a:t>Step 4</a:t>
              </a:r>
              <a:endParaRPr lang="en-US" sz="1400" dirty="0">
                <a:solidFill>
                  <a:sysClr val="windowText" lastClr="000000"/>
                </a:solidFill>
              </a:endParaRPr>
            </a:p>
          </p:txBody>
        </p:sp>
        <p:sp>
          <p:nvSpPr>
            <p:cNvPr id="17" name="Rectangle 16"/>
            <p:cNvSpPr/>
            <p:nvPr/>
          </p:nvSpPr>
          <p:spPr>
            <a:xfrm>
              <a:off x="9069417" y="2158538"/>
              <a:ext cx="1910005" cy="297745"/>
            </a:xfrm>
            <a:prstGeom prst="rect">
              <a:avLst/>
            </a:prstGeom>
          </p:spPr>
          <p:txBody>
            <a:bodyPr wrap="none">
              <a:spAutoFit/>
            </a:bodyPr>
            <a:lstStyle/>
            <a:p>
              <a:r>
                <a:rPr lang="en-GB" sz="1400" dirty="0" smtClean="0">
                  <a:latin typeface="Arial" panose="020B0604020202020204" pitchFamily="34" charset="0"/>
                </a:rPr>
                <a:t>Transmit data</a:t>
              </a:r>
              <a:endParaRPr lang="en-US" sz="1400" dirty="0"/>
            </a:p>
          </p:txBody>
        </p:sp>
        <p:cxnSp>
          <p:nvCxnSpPr>
            <p:cNvPr id="19" name="Straight Arrow Connector 18"/>
            <p:cNvCxnSpPr>
              <a:stCxn id="10" idx="6"/>
            </p:cNvCxnSpPr>
            <p:nvPr/>
          </p:nvCxnSpPr>
          <p:spPr>
            <a:xfrm flipV="1">
              <a:off x="2438402" y="1704469"/>
              <a:ext cx="1249398" cy="164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4899070" y="1729641"/>
              <a:ext cx="2124471"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8188310" y="1726619"/>
              <a:ext cx="1171863" cy="212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Right Brace 21"/>
            <p:cNvSpPr/>
            <p:nvPr/>
          </p:nvSpPr>
          <p:spPr>
            <a:xfrm rot="5400000">
              <a:off x="6343371" y="879621"/>
              <a:ext cx="338223" cy="36105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400"/>
            </a:p>
          </p:txBody>
        </p:sp>
      </p:grpSp>
      <p:pic>
        <p:nvPicPr>
          <p:cNvPr id="23" name="Picture 22"/>
          <p:cNvPicPr>
            <a:picLocks noChangeAspect="1"/>
          </p:cNvPicPr>
          <p:nvPr/>
        </p:nvPicPr>
        <p:blipFill>
          <a:blip r:embed="rId4"/>
          <a:stretch>
            <a:fillRect/>
          </a:stretch>
        </p:blipFill>
        <p:spPr>
          <a:xfrm>
            <a:off x="97173" y="3642170"/>
            <a:ext cx="4990651" cy="1001511"/>
          </a:xfrm>
          <a:prstGeom prst="rect">
            <a:avLst/>
          </a:prstGeom>
          <a:ln>
            <a:solidFill>
              <a:schemeClr val="tx1"/>
            </a:solidFill>
          </a:ln>
        </p:spPr>
      </p:pic>
      <p:pic>
        <p:nvPicPr>
          <p:cNvPr id="24" name="Picture 23"/>
          <p:cNvPicPr>
            <a:picLocks noChangeAspect="1"/>
          </p:cNvPicPr>
          <p:nvPr/>
        </p:nvPicPr>
        <p:blipFill>
          <a:blip r:embed="rId5"/>
          <a:stretch>
            <a:fillRect/>
          </a:stretch>
        </p:blipFill>
        <p:spPr>
          <a:xfrm>
            <a:off x="2464988" y="4745737"/>
            <a:ext cx="4621759" cy="1610613"/>
          </a:xfrm>
          <a:prstGeom prst="rect">
            <a:avLst/>
          </a:prstGeom>
          <a:ln>
            <a:solidFill>
              <a:schemeClr val="tx1"/>
            </a:solidFill>
          </a:ln>
        </p:spPr>
      </p:pic>
      <p:cxnSp>
        <p:nvCxnSpPr>
          <p:cNvPr id="25" name="Straight Arrow Connector 24"/>
          <p:cNvCxnSpPr/>
          <p:nvPr/>
        </p:nvCxnSpPr>
        <p:spPr>
          <a:xfrm>
            <a:off x="3719584" y="3322943"/>
            <a:ext cx="981969" cy="215348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11" idx="2"/>
          </p:cNvCxnSpPr>
          <p:nvPr/>
        </p:nvCxnSpPr>
        <p:spPr>
          <a:xfrm flipH="1" flipV="1">
            <a:off x="721375" y="2924437"/>
            <a:ext cx="649350" cy="116923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96845" y="4691596"/>
            <a:ext cx="2229094" cy="1569660"/>
          </a:xfrm>
          <a:prstGeom prst="rect">
            <a:avLst/>
          </a:prstGeom>
          <a:noFill/>
        </p:spPr>
        <p:txBody>
          <a:bodyPr wrap="square" rtlCol="0">
            <a:spAutoFit/>
          </a:bodyPr>
          <a:lstStyle/>
          <a:p>
            <a:pPr hangingPunct="0"/>
            <a:r>
              <a:rPr lang="en-GB" sz="1600" b="1" dirty="0"/>
              <a:t>Annex D – Additional Information on ‘Mobility interruption time</a:t>
            </a:r>
            <a:r>
              <a:rPr lang="en-GB" sz="1600" b="1" dirty="0" smtClean="0"/>
              <a:t>’</a:t>
            </a:r>
          </a:p>
          <a:p>
            <a:pPr hangingPunct="0"/>
            <a:r>
              <a:rPr lang="en-GB" sz="1600" b="1" dirty="0"/>
              <a:t>from Doc 5D-222 Att. 5.3 </a:t>
            </a:r>
            <a:endParaRPr lang="en-US" sz="1600" b="1" dirty="0"/>
          </a:p>
        </p:txBody>
      </p:sp>
      <p:sp>
        <p:nvSpPr>
          <p:cNvPr id="31" name="TextBox 30"/>
          <p:cNvSpPr txBox="1"/>
          <p:nvPr/>
        </p:nvSpPr>
        <p:spPr>
          <a:xfrm>
            <a:off x="1223323" y="3322943"/>
            <a:ext cx="2861232" cy="338554"/>
          </a:xfrm>
          <a:prstGeom prst="rect">
            <a:avLst/>
          </a:prstGeom>
          <a:noFill/>
        </p:spPr>
        <p:txBody>
          <a:bodyPr wrap="none" rtlCol="0">
            <a:spAutoFit/>
          </a:bodyPr>
          <a:lstStyle/>
          <a:p>
            <a:r>
              <a:rPr lang="fi-FI" sz="1600" b="1" dirty="0"/>
              <a:t>ETSI TS 103 </a:t>
            </a:r>
            <a:r>
              <a:rPr lang="fi-FI" sz="1600" b="1" dirty="0" smtClean="0"/>
              <a:t>636-2 V1.1.1 (GCS) </a:t>
            </a:r>
            <a:r>
              <a:rPr lang="en-US" sz="1600" b="1" dirty="0" smtClean="0"/>
              <a:t> </a:t>
            </a:r>
            <a:endParaRPr lang="en-US" sz="1600" b="1" dirty="0"/>
          </a:p>
        </p:txBody>
      </p:sp>
      <p:cxnSp>
        <p:nvCxnSpPr>
          <p:cNvPr id="39" name="Straight Arrow Connector 38"/>
          <p:cNvCxnSpPr/>
          <p:nvPr/>
        </p:nvCxnSpPr>
        <p:spPr>
          <a:xfrm>
            <a:off x="9274013" y="2899657"/>
            <a:ext cx="986541" cy="211755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a:off x="8800814" y="2982571"/>
            <a:ext cx="306483" cy="214154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2" name="Right Arrow 41"/>
          <p:cNvSpPr/>
          <p:nvPr/>
        </p:nvSpPr>
        <p:spPr>
          <a:xfrm>
            <a:off x="7222787" y="5179775"/>
            <a:ext cx="303951" cy="4233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3108108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ormAutofit/>
          </a:bodyPr>
          <a:lstStyle/>
          <a:p>
            <a:pPr>
              <a:lnSpc>
                <a:spcPts val="3429"/>
              </a:lnSpc>
              <a:spcBef>
                <a:spcPts val="0"/>
              </a:spcBef>
              <a:buFont typeface="Arial" panose="020B0604020202020204" pitchFamily="34" charset="0"/>
            </a:pPr>
            <a:r>
              <a:rPr lang="en-US" sz="3199" dirty="0">
                <a:latin typeface="Microsoft YaHei" panose="020B0503020204020204" pitchFamily="34" charset="-122"/>
                <a:ea typeface="Microsoft YaHei" panose="020B0503020204020204" pitchFamily="34" charset="-122"/>
              </a:rPr>
              <a:t>DECT GCS </a:t>
            </a:r>
            <a:r>
              <a:rPr lang="en-US" sz="3199" dirty="0" smtClean="0">
                <a:latin typeface="Microsoft YaHei" panose="020B0503020204020204" pitchFamily="34" charset="-122"/>
                <a:ea typeface="Microsoft YaHei" panose="020B0503020204020204" pitchFamily="34" charset="-122"/>
                <a:cs typeface="+mn-cs"/>
              </a:rPr>
              <a:t>is different from Step 3 technology submission (1/2)</a:t>
            </a:r>
            <a:endParaRPr lang="en-US" sz="3199" dirty="0">
              <a:latin typeface="Microsoft YaHei" panose="020B0503020204020204" pitchFamily="34" charset="-122"/>
              <a:ea typeface="Microsoft YaHei" panose="020B0503020204020204" pitchFamily="34" charset="-122"/>
              <a:cs typeface="+mn-cs"/>
            </a:endParaRPr>
          </a:p>
        </p:txBody>
      </p:sp>
      <p:sp>
        <p:nvSpPr>
          <p:cNvPr id="4" name="Slide Number Placeholder 3"/>
          <p:cNvSpPr>
            <a:spLocks noGrp="1"/>
          </p:cNvSpPr>
          <p:nvPr>
            <p:ph type="sldNum" sz="quarter" idx="12"/>
          </p:nvPr>
        </p:nvSpPr>
        <p:spPr/>
        <p:txBody>
          <a:bodyPr/>
          <a:lstStyle/>
          <a:p>
            <a:r>
              <a:rPr lang="en-US" altLang="zh-CN" dirty="0" smtClean="0"/>
              <a:t>Page</a:t>
            </a:r>
            <a:fld id="{638E86B6-FDBC-4801-B115-EB11BBB60A1C}" type="slidenum">
              <a:rPr lang="zh-CN" altLang="en-US" smtClean="0"/>
              <a:pPr/>
              <a:t>6</a:t>
            </a:fld>
            <a:endParaRPr lang="zh-CN" altLang="en-US" dirty="0"/>
          </a:p>
        </p:txBody>
      </p:sp>
      <p:sp>
        <p:nvSpPr>
          <p:cNvPr id="7" name="Rectangle 6"/>
          <p:cNvSpPr/>
          <p:nvPr/>
        </p:nvSpPr>
        <p:spPr>
          <a:xfrm>
            <a:off x="838200" y="1473025"/>
            <a:ext cx="10515600" cy="1726755"/>
          </a:xfrm>
          <a:prstGeom prst="rect">
            <a:avLst/>
          </a:prstGeom>
        </p:spPr>
        <p:txBody>
          <a:bodyPr wrap="square">
            <a:spAutoFit/>
          </a:bodyPr>
          <a:lstStyle/>
          <a:p>
            <a:pPr marL="12368">
              <a:lnSpc>
                <a:spcPct val="114000"/>
              </a:lnSpc>
              <a:spcBef>
                <a:spcPts val="600"/>
              </a:spcBef>
            </a:pPr>
            <a:r>
              <a:rPr lang="en-GB" altLang="zh-CN" sz="1600" b="1" dirty="0">
                <a:latin typeface="Arial" panose="020B0604020202020204" pitchFamily="34" charset="0"/>
              </a:rPr>
              <a:t>Occupied Bandwidth</a:t>
            </a:r>
          </a:p>
          <a:p>
            <a:pPr marL="298118" indent="-285750">
              <a:lnSpc>
                <a:spcPct val="114000"/>
              </a:lnSpc>
              <a:spcBef>
                <a:spcPts val="600"/>
              </a:spcBef>
              <a:buFont typeface="Arial" panose="020B0604020202020204" pitchFamily="34" charset="0"/>
              <a:buChar char="•"/>
            </a:pPr>
            <a:r>
              <a:rPr lang="en-GB" altLang="zh-CN" sz="1600" dirty="0" smtClean="0">
                <a:latin typeface="Arial" panose="020B0604020202020204" pitchFamily="34" charset="0"/>
              </a:rPr>
              <a:t>(from Doc 5D-222 Att. 5.3).</a:t>
            </a:r>
            <a:r>
              <a:rPr lang="en-US" altLang="zh-CN" sz="1600" dirty="0">
                <a:latin typeface="Arial" panose="020B0604020202020204" pitchFamily="34" charset="0"/>
              </a:rPr>
              <a:t> </a:t>
            </a:r>
            <a:r>
              <a:rPr lang="en-US" altLang="zh-CN" sz="1600" dirty="0" smtClean="0">
                <a:latin typeface="Arial" panose="020B0604020202020204" pitchFamily="34" charset="0"/>
              </a:rPr>
              <a:t>“</a:t>
            </a:r>
            <a:r>
              <a:rPr lang="en-GB" altLang="zh-CN" sz="1600" dirty="0">
                <a:latin typeface="Arial" panose="020B0604020202020204" pitchFamily="34" charset="0"/>
              </a:rPr>
              <a:t>Occupied Bandwidth </a:t>
            </a:r>
            <a:r>
              <a:rPr lang="en-US" altLang="zh-CN" sz="1600" dirty="0" smtClean="0">
                <a:latin typeface="Arial" panose="020B0604020202020204" pitchFamily="34" charset="0"/>
              </a:rPr>
              <a:t>is described </a:t>
            </a:r>
            <a:r>
              <a:rPr lang="en-US" altLang="zh-CN" sz="1600" dirty="0">
                <a:latin typeface="Arial" panose="020B0604020202020204" pitchFamily="34" charset="0"/>
              </a:rPr>
              <a:t>in 5.2.3 Description template ” </a:t>
            </a:r>
            <a:endParaRPr lang="en-US" altLang="zh-CN" sz="1600" dirty="0" smtClean="0">
              <a:latin typeface="Arial" panose="020B0604020202020204" pitchFamily="34" charset="0"/>
            </a:endParaRPr>
          </a:p>
          <a:p>
            <a:pPr marL="298118" indent="-285750">
              <a:lnSpc>
                <a:spcPct val="114000"/>
              </a:lnSpc>
              <a:spcBef>
                <a:spcPts val="600"/>
              </a:spcBef>
              <a:buFont typeface="Arial" panose="020B0604020202020204" pitchFamily="34" charset="0"/>
              <a:buChar char="•"/>
            </a:pPr>
            <a:r>
              <a:rPr lang="en-US" altLang="zh-CN" sz="1600" dirty="0" smtClean="0">
                <a:latin typeface="Arial" panose="020B0604020202020204" pitchFamily="34" charset="0"/>
              </a:rPr>
              <a:t>The evaluation is based on the Step 3 submission.</a:t>
            </a:r>
            <a:r>
              <a:rPr lang="en-GB" altLang="zh-CN" sz="1600" dirty="0" smtClean="0">
                <a:latin typeface="Arial" panose="020B0604020202020204" pitchFamily="34" charset="0"/>
              </a:rPr>
              <a:t>	 </a:t>
            </a:r>
          </a:p>
          <a:p>
            <a:pPr marL="298118" indent="-285750">
              <a:lnSpc>
                <a:spcPct val="114000"/>
              </a:lnSpc>
              <a:spcBef>
                <a:spcPts val="600"/>
              </a:spcBef>
              <a:buFont typeface="Arial" panose="020B0604020202020204" pitchFamily="34" charset="0"/>
              <a:buChar char="•"/>
            </a:pPr>
            <a:r>
              <a:rPr lang="en-US" altLang="zh-CN" sz="1600" dirty="0">
                <a:latin typeface="Arial" panose="020B0604020202020204" pitchFamily="34" charset="0"/>
              </a:rPr>
              <a:t>The </a:t>
            </a:r>
            <a:r>
              <a:rPr lang="en-US" sz="1600" dirty="0" smtClean="0">
                <a:latin typeface="Microsoft YaHei" panose="020B0503020204020204" pitchFamily="34" charset="-122"/>
                <a:ea typeface="Microsoft YaHei" panose="020B0503020204020204" pitchFamily="34" charset="-122"/>
              </a:rPr>
              <a:t>occupied bandwidth </a:t>
            </a:r>
            <a:r>
              <a:rPr lang="en-US" altLang="zh-CN" sz="1600" dirty="0">
                <a:latin typeface="Arial" panose="020B0604020202020204" pitchFamily="34" charset="0"/>
              </a:rPr>
              <a:t>is </a:t>
            </a:r>
            <a:r>
              <a:rPr lang="en-US" altLang="zh-CN" sz="1600" dirty="0" smtClean="0">
                <a:latin typeface="Arial" panose="020B0604020202020204" pitchFamily="34" charset="0"/>
              </a:rPr>
              <a:t>changed compared with Step </a:t>
            </a:r>
            <a:r>
              <a:rPr lang="en-US" altLang="zh-CN" sz="1600" dirty="0">
                <a:latin typeface="Arial" panose="020B0604020202020204" pitchFamily="34" charset="0"/>
              </a:rPr>
              <a:t>3 submission</a:t>
            </a:r>
            <a:r>
              <a:rPr lang="en-US" altLang="zh-CN" sz="1600" dirty="0" smtClean="0">
                <a:latin typeface="Arial" panose="020B0604020202020204" pitchFamily="34" charset="0"/>
              </a:rPr>
              <a:t>. Note: 1.728 channel bandwidth is used to </a:t>
            </a:r>
            <a:r>
              <a:rPr lang="en-US" altLang="zh-CN" sz="1600" dirty="0" err="1" smtClean="0">
                <a:latin typeface="Arial" panose="020B0604020202020204" pitchFamily="34" charset="0"/>
              </a:rPr>
              <a:t>mMTC</a:t>
            </a:r>
            <a:r>
              <a:rPr lang="en-US" altLang="zh-CN" sz="1600" dirty="0" smtClean="0">
                <a:latin typeface="Arial" panose="020B0604020202020204" pitchFamily="34" charset="0"/>
              </a:rPr>
              <a:t> and URLLC evaluation.</a:t>
            </a:r>
            <a:endParaRPr lang="en-GB" altLang="zh-CN" sz="1600" dirty="0">
              <a:latin typeface="Arial" panose="020B0604020202020204" pitchFamily="34" charset="0"/>
            </a:endParaRPr>
          </a:p>
        </p:txBody>
      </p:sp>
      <p:pic>
        <p:nvPicPr>
          <p:cNvPr id="11" name="Picture 10"/>
          <p:cNvPicPr>
            <a:picLocks noChangeAspect="1"/>
          </p:cNvPicPr>
          <p:nvPr/>
        </p:nvPicPr>
        <p:blipFill>
          <a:blip r:embed="rId2"/>
          <a:stretch>
            <a:fillRect/>
          </a:stretch>
        </p:blipFill>
        <p:spPr>
          <a:xfrm>
            <a:off x="6893714" y="4880787"/>
            <a:ext cx="4964180" cy="1475563"/>
          </a:xfrm>
          <a:prstGeom prst="rect">
            <a:avLst/>
          </a:prstGeom>
          <a:ln>
            <a:solidFill>
              <a:schemeClr val="tx1"/>
            </a:solidFill>
          </a:ln>
        </p:spPr>
      </p:pic>
      <p:sp>
        <p:nvSpPr>
          <p:cNvPr id="12" name="TextBox 11"/>
          <p:cNvSpPr txBox="1"/>
          <p:nvPr/>
        </p:nvSpPr>
        <p:spPr>
          <a:xfrm>
            <a:off x="9619356" y="4592024"/>
            <a:ext cx="2325830" cy="338554"/>
          </a:xfrm>
          <a:prstGeom prst="rect">
            <a:avLst/>
          </a:prstGeom>
          <a:noFill/>
        </p:spPr>
        <p:txBody>
          <a:bodyPr wrap="none" rtlCol="0">
            <a:spAutoFit/>
          </a:bodyPr>
          <a:lstStyle/>
          <a:p>
            <a:r>
              <a:rPr lang="fi-FI" sz="1600" b="1" dirty="0"/>
              <a:t>ETSI TS 103 </a:t>
            </a:r>
            <a:r>
              <a:rPr lang="fi-FI" sz="1600" b="1" dirty="0" smtClean="0"/>
              <a:t>636-2 V1.1.3 </a:t>
            </a:r>
            <a:r>
              <a:rPr lang="en-US" sz="1600" b="1" dirty="0" smtClean="0"/>
              <a:t> </a:t>
            </a:r>
            <a:endParaRPr lang="en-US" sz="1600" b="1" dirty="0"/>
          </a:p>
        </p:txBody>
      </p:sp>
      <p:pic>
        <p:nvPicPr>
          <p:cNvPr id="6" name="Picture 5"/>
          <p:cNvPicPr>
            <a:picLocks noChangeAspect="1"/>
          </p:cNvPicPr>
          <p:nvPr/>
        </p:nvPicPr>
        <p:blipFill>
          <a:blip r:embed="rId3"/>
          <a:stretch>
            <a:fillRect/>
          </a:stretch>
        </p:blipFill>
        <p:spPr>
          <a:xfrm>
            <a:off x="234779" y="3623417"/>
            <a:ext cx="6154841" cy="2732933"/>
          </a:xfrm>
          <a:prstGeom prst="rect">
            <a:avLst/>
          </a:prstGeom>
          <a:ln>
            <a:solidFill>
              <a:schemeClr val="tx1"/>
            </a:solidFill>
          </a:ln>
        </p:spPr>
      </p:pic>
      <p:sp>
        <p:nvSpPr>
          <p:cNvPr id="13" name="Oval 12"/>
          <p:cNvSpPr/>
          <p:nvPr/>
        </p:nvSpPr>
        <p:spPr>
          <a:xfrm>
            <a:off x="8610600" y="5991225"/>
            <a:ext cx="2463772" cy="2734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endParaRPr>
          </a:p>
        </p:txBody>
      </p:sp>
      <p:sp>
        <p:nvSpPr>
          <p:cNvPr id="16" name="Oval 15"/>
          <p:cNvSpPr/>
          <p:nvPr/>
        </p:nvSpPr>
        <p:spPr>
          <a:xfrm>
            <a:off x="2946009" y="5791200"/>
            <a:ext cx="1054491" cy="5651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endParaRPr>
          </a:p>
        </p:txBody>
      </p:sp>
    </p:spTree>
    <p:extLst>
      <p:ext uri="{BB962C8B-B14F-4D97-AF65-F5344CB8AC3E}">
        <p14:creationId xmlns:p14="http://schemas.microsoft.com/office/powerpoint/2010/main" val="38186803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475343" y="3794835"/>
            <a:ext cx="5287309" cy="1028680"/>
          </a:xfrm>
          <a:prstGeom prst="rect">
            <a:avLst/>
          </a:prstGeom>
        </p:spPr>
      </p:pic>
      <p:sp>
        <p:nvSpPr>
          <p:cNvPr id="2" name="Title 1"/>
          <p:cNvSpPr>
            <a:spLocks noGrp="1"/>
          </p:cNvSpPr>
          <p:nvPr>
            <p:ph type="title"/>
          </p:nvPr>
        </p:nvSpPr>
        <p:spPr/>
        <p:txBody>
          <a:bodyPr vert="horz" lIns="0" tIns="0" rIns="0" bIns="0" rtlCol="0" anchor="t">
            <a:normAutofit/>
          </a:bodyPr>
          <a:lstStyle/>
          <a:p>
            <a:pPr>
              <a:lnSpc>
                <a:spcPts val="3429"/>
              </a:lnSpc>
              <a:spcBef>
                <a:spcPts val="0"/>
              </a:spcBef>
              <a:buFont typeface="Arial" panose="020B0604020202020204" pitchFamily="34" charset="0"/>
            </a:pPr>
            <a:r>
              <a:rPr lang="en-US" sz="3199" dirty="0">
                <a:latin typeface="Microsoft YaHei" panose="020B0503020204020204" pitchFamily="34" charset="-122"/>
                <a:ea typeface="Microsoft YaHei" panose="020B0503020204020204" pitchFamily="34" charset="-122"/>
              </a:rPr>
              <a:t>DECT GCS is different from Step 3 technology </a:t>
            </a:r>
            <a:r>
              <a:rPr lang="en-US" sz="3199" dirty="0" smtClean="0">
                <a:latin typeface="Microsoft YaHei" panose="020B0503020204020204" pitchFamily="34" charset="-122"/>
                <a:ea typeface="Microsoft YaHei" panose="020B0503020204020204" pitchFamily="34" charset="-122"/>
              </a:rPr>
              <a:t>submission (2/2</a:t>
            </a:r>
            <a:r>
              <a:rPr lang="en-US" sz="3199" dirty="0">
                <a:latin typeface="Microsoft YaHei" panose="020B0503020204020204" pitchFamily="34" charset="-122"/>
                <a:ea typeface="Microsoft YaHei" panose="020B0503020204020204" pitchFamily="34" charset="-122"/>
              </a:rPr>
              <a:t>)</a:t>
            </a:r>
            <a:endParaRPr lang="en-US" sz="3199" dirty="0">
              <a:latin typeface="Microsoft YaHei" panose="020B0503020204020204" pitchFamily="34" charset="-122"/>
              <a:ea typeface="Microsoft YaHei" panose="020B0503020204020204" pitchFamily="34" charset="-122"/>
              <a:cs typeface="+mn-cs"/>
            </a:endParaRPr>
          </a:p>
        </p:txBody>
      </p:sp>
      <p:sp>
        <p:nvSpPr>
          <p:cNvPr id="4" name="Slide Number Placeholder 3"/>
          <p:cNvSpPr>
            <a:spLocks noGrp="1"/>
          </p:cNvSpPr>
          <p:nvPr>
            <p:ph type="sldNum" sz="quarter" idx="12"/>
          </p:nvPr>
        </p:nvSpPr>
        <p:spPr/>
        <p:txBody>
          <a:bodyPr/>
          <a:lstStyle/>
          <a:p>
            <a:r>
              <a:rPr lang="en-US" altLang="zh-CN" dirty="0" smtClean="0"/>
              <a:t>Page</a:t>
            </a:r>
            <a:fld id="{638E86B6-FDBC-4801-B115-EB11BBB60A1C}" type="slidenum">
              <a:rPr lang="zh-CN" altLang="en-US" smtClean="0"/>
              <a:pPr/>
              <a:t>7</a:t>
            </a:fld>
            <a:endParaRPr lang="zh-CN" altLang="en-US" dirty="0"/>
          </a:p>
        </p:txBody>
      </p:sp>
      <p:sp>
        <p:nvSpPr>
          <p:cNvPr id="7" name="Rectangle 6"/>
          <p:cNvSpPr/>
          <p:nvPr/>
        </p:nvSpPr>
        <p:spPr>
          <a:xfrm>
            <a:off x="742950" y="1542033"/>
            <a:ext cx="10363200" cy="1369093"/>
          </a:xfrm>
          <a:prstGeom prst="rect">
            <a:avLst/>
          </a:prstGeom>
        </p:spPr>
        <p:txBody>
          <a:bodyPr wrap="square">
            <a:spAutoFit/>
          </a:bodyPr>
          <a:lstStyle/>
          <a:p>
            <a:pPr marL="12368">
              <a:lnSpc>
                <a:spcPct val="114000"/>
              </a:lnSpc>
              <a:spcBef>
                <a:spcPts val="600"/>
              </a:spcBef>
            </a:pPr>
            <a:r>
              <a:rPr lang="en-US" altLang="zh-CN" sz="1600" b="1" dirty="0" smtClean="0">
                <a:latin typeface="Arial" panose="020B0604020202020204" pitchFamily="34" charset="0"/>
              </a:rPr>
              <a:t>L1 control </a:t>
            </a:r>
            <a:r>
              <a:rPr lang="en-US" altLang="zh-CN" sz="1600" b="1" dirty="0">
                <a:latin typeface="Arial" panose="020B0604020202020204" pitchFamily="34" charset="0"/>
              </a:rPr>
              <a:t>information</a:t>
            </a:r>
            <a:endParaRPr lang="en-GB" altLang="zh-CN" sz="1600" b="1" dirty="0" smtClean="0">
              <a:latin typeface="Arial" panose="020B0604020202020204" pitchFamily="34" charset="0"/>
            </a:endParaRPr>
          </a:p>
          <a:p>
            <a:pPr marL="298118" indent="-285750">
              <a:lnSpc>
                <a:spcPct val="114000"/>
              </a:lnSpc>
              <a:spcBef>
                <a:spcPts val="600"/>
              </a:spcBef>
              <a:buFont typeface="Arial" panose="020B0604020202020204" pitchFamily="34" charset="0"/>
              <a:buChar char="•"/>
            </a:pPr>
            <a:r>
              <a:rPr lang="en-GB" altLang="zh-CN" sz="1600" dirty="0" smtClean="0">
                <a:latin typeface="Arial" panose="020B0604020202020204" pitchFamily="34" charset="0"/>
              </a:rPr>
              <a:t>(from Doc 5D-222 Att. 5.3).</a:t>
            </a:r>
            <a:r>
              <a:rPr lang="en-US" altLang="zh-CN" sz="1600" dirty="0" smtClean="0">
                <a:latin typeface="Arial" panose="020B0604020202020204" pitchFamily="34" charset="0"/>
              </a:rPr>
              <a:t> “</a:t>
            </a:r>
            <a:r>
              <a:rPr lang="en-GB" altLang="zh-CN" sz="1600" dirty="0" smtClean="0">
                <a:latin typeface="Arial" panose="020B0604020202020204" pitchFamily="34" charset="0"/>
              </a:rPr>
              <a:t>Layer 1 control </a:t>
            </a:r>
            <a:r>
              <a:rPr lang="en-US" altLang="zh-CN" sz="1600" dirty="0" smtClean="0">
                <a:latin typeface="Arial" panose="020B0604020202020204" pitchFamily="34" charset="0"/>
              </a:rPr>
              <a:t>is described in 5.2.3 Description </a:t>
            </a:r>
            <a:r>
              <a:rPr lang="en-US" altLang="zh-CN" sz="1600" dirty="0">
                <a:latin typeface="Arial" panose="020B0604020202020204" pitchFamily="34" charset="0"/>
              </a:rPr>
              <a:t>template .”</a:t>
            </a:r>
            <a:endParaRPr lang="en-US" altLang="zh-CN" sz="1600" dirty="0" smtClean="0">
              <a:latin typeface="Arial" panose="020B0604020202020204" pitchFamily="34" charset="0"/>
            </a:endParaRPr>
          </a:p>
          <a:p>
            <a:pPr marL="298118" indent="-285750">
              <a:lnSpc>
                <a:spcPct val="114000"/>
              </a:lnSpc>
              <a:spcBef>
                <a:spcPts val="600"/>
              </a:spcBef>
              <a:buFont typeface="Arial" panose="020B0604020202020204" pitchFamily="34" charset="0"/>
              <a:buChar char="•"/>
            </a:pPr>
            <a:r>
              <a:rPr lang="en-US" altLang="zh-CN" sz="1600" dirty="0" smtClean="0">
                <a:latin typeface="Arial" panose="020B0604020202020204" pitchFamily="34" charset="0"/>
              </a:rPr>
              <a:t>The channel coding of control information is changed from CC </a:t>
            </a:r>
            <a:r>
              <a:rPr lang="en-US" altLang="zh-CN" sz="1600" dirty="0">
                <a:latin typeface="Arial" panose="020B0604020202020204" pitchFamily="34" charset="0"/>
              </a:rPr>
              <a:t>in Step 3 submission </a:t>
            </a:r>
            <a:r>
              <a:rPr lang="en-US" altLang="zh-CN" sz="1600" dirty="0" smtClean="0">
                <a:latin typeface="Arial" panose="020B0604020202020204" pitchFamily="34" charset="0"/>
              </a:rPr>
              <a:t>to Turbo. Besides, the 2 x bit repetition is not described in the spec. </a:t>
            </a:r>
            <a:endParaRPr lang="en-GB" altLang="zh-CN" sz="1600" dirty="0">
              <a:latin typeface="Arial" panose="020B0604020202020204" pitchFamily="34" charset="0"/>
            </a:endParaRPr>
          </a:p>
        </p:txBody>
      </p:sp>
      <p:pic>
        <p:nvPicPr>
          <p:cNvPr id="11" name="Picture 10"/>
          <p:cNvPicPr>
            <a:picLocks noChangeAspect="1"/>
          </p:cNvPicPr>
          <p:nvPr/>
        </p:nvPicPr>
        <p:blipFill>
          <a:blip r:embed="rId3"/>
          <a:stretch>
            <a:fillRect/>
          </a:stretch>
        </p:blipFill>
        <p:spPr>
          <a:xfrm>
            <a:off x="135664" y="2943255"/>
            <a:ext cx="6151230" cy="1662931"/>
          </a:xfrm>
          <a:prstGeom prst="rect">
            <a:avLst/>
          </a:prstGeom>
          <a:ln>
            <a:solidFill>
              <a:schemeClr val="tx1"/>
            </a:solidFill>
          </a:ln>
        </p:spPr>
      </p:pic>
      <p:sp>
        <p:nvSpPr>
          <p:cNvPr id="14" name="Oval 13"/>
          <p:cNvSpPr/>
          <p:nvPr/>
        </p:nvSpPr>
        <p:spPr>
          <a:xfrm>
            <a:off x="2050990" y="4186605"/>
            <a:ext cx="1760433" cy="2734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endParaRPr>
          </a:p>
        </p:txBody>
      </p:sp>
      <p:grpSp>
        <p:nvGrpSpPr>
          <p:cNvPr id="20" name="Group 19"/>
          <p:cNvGrpSpPr/>
          <p:nvPr/>
        </p:nvGrpSpPr>
        <p:grpSpPr>
          <a:xfrm>
            <a:off x="6457542" y="3061181"/>
            <a:ext cx="5750519" cy="1261800"/>
            <a:chOff x="6611367" y="2774055"/>
            <a:chExt cx="5750519" cy="1261800"/>
          </a:xfrm>
        </p:grpSpPr>
        <p:pic>
          <p:nvPicPr>
            <p:cNvPr id="10" name="Picture 9"/>
            <p:cNvPicPr>
              <a:picLocks noChangeAspect="1"/>
            </p:cNvPicPr>
            <p:nvPr/>
          </p:nvPicPr>
          <p:blipFill>
            <a:blip r:embed="rId4"/>
            <a:stretch>
              <a:fillRect/>
            </a:stretch>
          </p:blipFill>
          <p:spPr>
            <a:xfrm>
              <a:off x="6611367" y="3151018"/>
              <a:ext cx="3591282" cy="318282"/>
            </a:xfrm>
            <a:prstGeom prst="rect">
              <a:avLst/>
            </a:prstGeom>
          </p:spPr>
        </p:pic>
        <p:sp>
          <p:nvSpPr>
            <p:cNvPr id="12" name="TextBox 11"/>
            <p:cNvSpPr txBox="1"/>
            <p:nvPr/>
          </p:nvSpPr>
          <p:spPr>
            <a:xfrm>
              <a:off x="9547141" y="2774055"/>
              <a:ext cx="2814745" cy="338554"/>
            </a:xfrm>
            <a:prstGeom prst="rect">
              <a:avLst/>
            </a:prstGeom>
            <a:noFill/>
          </p:spPr>
          <p:txBody>
            <a:bodyPr wrap="none" rtlCol="0">
              <a:spAutoFit/>
            </a:bodyPr>
            <a:lstStyle/>
            <a:p>
              <a:r>
                <a:rPr lang="fi-FI" sz="1600" b="1" dirty="0"/>
                <a:t>ETSI TS 103 </a:t>
              </a:r>
              <a:r>
                <a:rPr lang="fi-FI" sz="1600" b="1" dirty="0" smtClean="0"/>
                <a:t>636-3 V1.1.1(GCS) </a:t>
              </a:r>
              <a:r>
                <a:rPr lang="en-US" sz="1600" b="1" dirty="0" smtClean="0"/>
                <a:t> </a:t>
              </a:r>
              <a:endParaRPr lang="en-US" sz="1600" b="1" dirty="0"/>
            </a:p>
          </p:txBody>
        </p:sp>
        <p:sp>
          <p:nvSpPr>
            <p:cNvPr id="19" name="Oval 18"/>
            <p:cNvSpPr/>
            <p:nvPr/>
          </p:nvSpPr>
          <p:spPr>
            <a:xfrm>
              <a:off x="9057512" y="3762390"/>
              <a:ext cx="1145137" cy="2734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endParaRPr>
            </a:p>
          </p:txBody>
        </p:sp>
      </p:grpSp>
      <p:sp>
        <p:nvSpPr>
          <p:cNvPr id="21" name="Rectangle 20"/>
          <p:cNvSpPr/>
          <p:nvPr/>
        </p:nvSpPr>
        <p:spPr>
          <a:xfrm>
            <a:off x="6457542" y="3409416"/>
            <a:ext cx="5576310" cy="161167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p:nvPicPr>
        <p:blipFill>
          <a:blip r:embed="rId5"/>
          <a:stretch>
            <a:fillRect/>
          </a:stretch>
        </p:blipFill>
        <p:spPr>
          <a:xfrm>
            <a:off x="70859" y="4935066"/>
            <a:ext cx="6216035" cy="1299560"/>
          </a:xfrm>
          <a:prstGeom prst="rect">
            <a:avLst/>
          </a:prstGeom>
          <a:ln>
            <a:solidFill>
              <a:schemeClr val="tx1"/>
            </a:solidFill>
          </a:ln>
        </p:spPr>
      </p:pic>
      <p:sp>
        <p:nvSpPr>
          <p:cNvPr id="15" name="Oval 14"/>
          <p:cNvSpPr/>
          <p:nvPr/>
        </p:nvSpPr>
        <p:spPr>
          <a:xfrm>
            <a:off x="1989227" y="5584846"/>
            <a:ext cx="1179321" cy="2734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endParaRPr>
          </a:p>
        </p:txBody>
      </p:sp>
      <p:sp>
        <p:nvSpPr>
          <p:cNvPr id="23" name="Oval 22"/>
          <p:cNvSpPr/>
          <p:nvPr/>
        </p:nvSpPr>
        <p:spPr>
          <a:xfrm>
            <a:off x="838200" y="5773003"/>
            <a:ext cx="1179321" cy="2734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endParaRPr>
          </a:p>
        </p:txBody>
      </p:sp>
    </p:spTree>
    <p:extLst>
      <p:ext uri="{BB962C8B-B14F-4D97-AF65-F5344CB8AC3E}">
        <p14:creationId xmlns:p14="http://schemas.microsoft.com/office/powerpoint/2010/main" val="38306581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ormAutofit/>
          </a:bodyPr>
          <a:lstStyle/>
          <a:p>
            <a:pPr>
              <a:lnSpc>
                <a:spcPts val="3429"/>
              </a:lnSpc>
              <a:spcBef>
                <a:spcPts val="0"/>
              </a:spcBef>
              <a:buFont typeface="Arial" panose="020B0604020202020204" pitchFamily="34" charset="0"/>
            </a:pPr>
            <a:r>
              <a:rPr lang="en-US" altLang="zh-CN" sz="3199" dirty="0" smtClean="0">
                <a:latin typeface="Microsoft YaHei" panose="020B0503020204020204" pitchFamily="34" charset="-122"/>
                <a:ea typeface="Microsoft YaHei" panose="020B0503020204020204" pitchFamily="34" charset="-122"/>
              </a:rPr>
              <a:t>Scheduling method impact (1/2)</a:t>
            </a:r>
            <a:endParaRPr lang="en-US" sz="3199" dirty="0">
              <a:latin typeface="Microsoft YaHei" panose="020B0503020204020204" pitchFamily="34" charset="-122"/>
              <a:ea typeface="Microsoft YaHei" panose="020B0503020204020204" pitchFamily="34" charset="-122"/>
              <a:cs typeface="+mn-cs"/>
            </a:endParaRPr>
          </a:p>
        </p:txBody>
      </p:sp>
      <p:sp>
        <p:nvSpPr>
          <p:cNvPr id="4" name="Slide Number Placeholder 3"/>
          <p:cNvSpPr>
            <a:spLocks noGrp="1"/>
          </p:cNvSpPr>
          <p:nvPr>
            <p:ph type="sldNum" sz="quarter" idx="12"/>
          </p:nvPr>
        </p:nvSpPr>
        <p:spPr/>
        <p:txBody>
          <a:bodyPr/>
          <a:lstStyle/>
          <a:p>
            <a:r>
              <a:rPr lang="en-US" altLang="zh-CN" dirty="0" smtClean="0"/>
              <a:t>Page</a:t>
            </a:r>
            <a:fld id="{638E86B6-FDBC-4801-B115-EB11BBB60A1C}" type="slidenum">
              <a:rPr lang="zh-CN" altLang="en-US" smtClean="0"/>
              <a:pPr/>
              <a:t>8</a:t>
            </a:fld>
            <a:endParaRPr lang="zh-CN" altLang="en-US" dirty="0"/>
          </a:p>
        </p:txBody>
      </p:sp>
      <p:sp>
        <p:nvSpPr>
          <p:cNvPr id="7" name="Rectangle 6"/>
          <p:cNvSpPr/>
          <p:nvPr/>
        </p:nvSpPr>
        <p:spPr>
          <a:xfrm>
            <a:off x="742950" y="1542033"/>
            <a:ext cx="10363200" cy="1369093"/>
          </a:xfrm>
          <a:prstGeom prst="rect">
            <a:avLst/>
          </a:prstGeom>
        </p:spPr>
        <p:txBody>
          <a:bodyPr wrap="square">
            <a:spAutoFit/>
          </a:bodyPr>
          <a:lstStyle/>
          <a:p>
            <a:pPr marL="12368">
              <a:lnSpc>
                <a:spcPct val="114000"/>
              </a:lnSpc>
              <a:spcBef>
                <a:spcPts val="600"/>
              </a:spcBef>
            </a:pPr>
            <a:r>
              <a:rPr lang="en-US" altLang="zh-CN" sz="1600" b="1" dirty="0" smtClean="0">
                <a:latin typeface="Arial" panose="020B0604020202020204" pitchFamily="34" charset="0"/>
              </a:rPr>
              <a:t>PF is used in the previous evaluation, and DECT comments </a:t>
            </a:r>
            <a:r>
              <a:rPr lang="en-US" altLang="zh-CN" sz="1600" b="1" dirty="0">
                <a:latin typeface="Arial" panose="020B0604020202020204" pitchFamily="34" charset="0"/>
              </a:rPr>
              <a:t>this </a:t>
            </a:r>
            <a:r>
              <a:rPr lang="en-US" altLang="zh-CN" sz="1600" b="1" dirty="0" smtClean="0">
                <a:latin typeface="Arial" panose="020B0604020202020204" pitchFamily="34" charset="0"/>
              </a:rPr>
              <a:t>classic PF scheduling method</a:t>
            </a:r>
            <a:endParaRPr lang="en-GB" altLang="zh-CN" sz="1600" b="1" dirty="0" smtClean="0">
              <a:latin typeface="Arial" panose="020B0604020202020204" pitchFamily="34" charset="0"/>
            </a:endParaRPr>
          </a:p>
          <a:p>
            <a:pPr marL="298118" indent="-285750">
              <a:lnSpc>
                <a:spcPct val="114000"/>
              </a:lnSpc>
              <a:spcBef>
                <a:spcPts val="600"/>
              </a:spcBef>
              <a:buFont typeface="Arial" panose="020B0604020202020204" pitchFamily="34" charset="0"/>
              <a:buChar char="•"/>
            </a:pPr>
            <a:r>
              <a:rPr lang="en-US" altLang="zh-CN" sz="1600" dirty="0" smtClean="0">
                <a:latin typeface="Arial" panose="020B0604020202020204" pitchFamily="34" charset="0"/>
              </a:rPr>
              <a:t>Firstly, the same PF scheduling is used in 3GPP evaluation. </a:t>
            </a:r>
          </a:p>
          <a:p>
            <a:pPr marL="298118" indent="-285750">
              <a:lnSpc>
                <a:spcPct val="114000"/>
              </a:lnSpc>
              <a:spcBef>
                <a:spcPts val="600"/>
              </a:spcBef>
              <a:buFont typeface="Arial" panose="020B0604020202020204" pitchFamily="34" charset="0"/>
              <a:buChar char="•"/>
            </a:pPr>
            <a:r>
              <a:rPr lang="en-US" altLang="zh-CN" sz="1600" dirty="0" smtClean="0">
                <a:latin typeface="Arial" panose="020B0604020202020204" pitchFamily="34" charset="0"/>
              </a:rPr>
              <a:t>Secondly, perhaps DECT prefers equally schedule chances for each user. So, we provide </a:t>
            </a:r>
            <a:r>
              <a:rPr lang="en-US" altLang="zh-CN" sz="1600" dirty="0">
                <a:latin typeface="Arial" panose="020B0604020202020204" pitchFamily="34" charset="0"/>
              </a:rPr>
              <a:t>the round </a:t>
            </a:r>
            <a:r>
              <a:rPr lang="en-US" altLang="zh-CN" sz="1600" dirty="0" smtClean="0">
                <a:latin typeface="Arial" panose="020B0604020202020204" pitchFamily="34" charset="0"/>
              </a:rPr>
              <a:t>robin scheduling in next page</a:t>
            </a:r>
          </a:p>
        </p:txBody>
      </p:sp>
      <p:sp>
        <p:nvSpPr>
          <p:cNvPr id="5" name="Rectangle 4"/>
          <p:cNvSpPr/>
          <p:nvPr/>
        </p:nvSpPr>
        <p:spPr>
          <a:xfrm>
            <a:off x="339658" y="4632836"/>
            <a:ext cx="11512684" cy="1569660"/>
          </a:xfrm>
          <a:prstGeom prst="rect">
            <a:avLst/>
          </a:prstGeom>
          <a:ln>
            <a:solidFill>
              <a:schemeClr val="tx1"/>
            </a:solidFill>
          </a:ln>
        </p:spPr>
        <p:txBody>
          <a:bodyPr wrap="square">
            <a:spAutoFit/>
          </a:bodyPr>
          <a:lstStyle/>
          <a:p>
            <a:r>
              <a:rPr lang="zh-CN" altLang="en-US" sz="1600" dirty="0">
                <a:latin typeface="Arial" panose="020B0604020202020204" pitchFamily="34" charset="0"/>
                <a:cs typeface="Arial" panose="020B0604020202020204" pitchFamily="34" charset="0"/>
              </a:rPr>
              <a:t>In system level simulation assumptions (Table 4-1 in Annex 3 of [ChEG] and Table A-1 of [5GIA]), </a:t>
            </a:r>
            <a:r>
              <a:rPr lang="zh-CN" altLang="en-US" sz="1600" dirty="0">
                <a:solidFill>
                  <a:srgbClr val="C00000"/>
                </a:solidFill>
                <a:latin typeface="Arial" panose="020B0604020202020204" pitchFamily="34" charset="0"/>
                <a:cs typeface="Arial" panose="020B0604020202020204" pitchFamily="34" charset="0"/>
              </a:rPr>
              <a:t>the scheduling is based on PF, Proportionally Fair scheduling. It is not apparent how scheduling will impact the performance results as the system level simulations should be based on full buffer use for collecting SINR statistics, and not to optimize system throughput at this stage</a:t>
            </a:r>
            <a:r>
              <a:rPr lang="zh-CN" altLang="en-US" sz="1600" dirty="0">
                <a:latin typeface="Arial" panose="020B0604020202020204" pitchFamily="34" charset="0"/>
                <a:cs typeface="Arial" panose="020B0604020202020204" pitchFamily="34" charset="0"/>
              </a:rPr>
              <a:t>. Proportional fair scheduling could favor those users in the good condition over the users in more challenging conditions and therefore may skew reliability results. As in these simulations each connection should always have data for transmission (based on full buffer) and systematic scheduling bias for good users may impact to SINR statistics collection. </a:t>
            </a:r>
          </a:p>
        </p:txBody>
      </p:sp>
      <p:sp>
        <p:nvSpPr>
          <p:cNvPr id="17" name="TextBox 16"/>
          <p:cNvSpPr txBox="1"/>
          <p:nvPr/>
        </p:nvSpPr>
        <p:spPr>
          <a:xfrm>
            <a:off x="9200336" y="4217355"/>
            <a:ext cx="2718886" cy="338554"/>
          </a:xfrm>
          <a:prstGeom prst="rect">
            <a:avLst/>
          </a:prstGeom>
          <a:noFill/>
        </p:spPr>
        <p:txBody>
          <a:bodyPr wrap="none" rtlCol="0">
            <a:spAutoFit/>
          </a:bodyPr>
          <a:lstStyle/>
          <a:p>
            <a:r>
              <a:rPr lang="en-US" sz="1600" b="1" dirty="0" smtClean="0"/>
              <a:t>IMT-2020/38 DECT </a:t>
            </a:r>
            <a:r>
              <a:rPr lang="en-US" altLang="zh-CN" sz="1600" b="1" dirty="0" smtClean="0"/>
              <a:t>comments</a:t>
            </a:r>
            <a:endParaRPr lang="en-US" sz="1600" b="1" dirty="0"/>
          </a:p>
        </p:txBody>
      </p:sp>
    </p:spTree>
    <p:extLst>
      <p:ext uri="{BB962C8B-B14F-4D97-AF65-F5344CB8AC3E}">
        <p14:creationId xmlns:p14="http://schemas.microsoft.com/office/powerpoint/2010/main" val="30344038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ormAutofit/>
          </a:bodyPr>
          <a:lstStyle/>
          <a:p>
            <a:pPr>
              <a:lnSpc>
                <a:spcPts val="3429"/>
              </a:lnSpc>
              <a:spcBef>
                <a:spcPts val="0"/>
              </a:spcBef>
              <a:buFont typeface="Arial" panose="020B0604020202020204" pitchFamily="34" charset="0"/>
            </a:pPr>
            <a:r>
              <a:rPr lang="en-US" altLang="zh-CN" sz="3199" smtClean="0">
                <a:latin typeface="Microsoft YaHei" panose="020B0503020204020204" pitchFamily="34" charset="-122"/>
                <a:ea typeface="Microsoft YaHei" panose="020B0503020204020204" pitchFamily="34" charset="-122"/>
              </a:rPr>
              <a:t>Scheduling </a:t>
            </a:r>
            <a:r>
              <a:rPr lang="en-US" altLang="zh-CN" sz="3199" dirty="0">
                <a:latin typeface="Microsoft YaHei" panose="020B0503020204020204" pitchFamily="34" charset="-122"/>
                <a:ea typeface="Microsoft YaHei" panose="020B0503020204020204" pitchFamily="34" charset="-122"/>
              </a:rPr>
              <a:t>method impact </a:t>
            </a:r>
            <a:r>
              <a:rPr lang="en-US" altLang="zh-CN" sz="3199" dirty="0" smtClean="0">
                <a:latin typeface="Microsoft YaHei" panose="020B0503020204020204" pitchFamily="34" charset="-122"/>
                <a:ea typeface="Microsoft YaHei" panose="020B0503020204020204" pitchFamily="34" charset="-122"/>
              </a:rPr>
              <a:t>(2/2)</a:t>
            </a:r>
            <a:endParaRPr lang="en-US" sz="3199" dirty="0">
              <a:latin typeface="Microsoft YaHei" panose="020B0503020204020204" pitchFamily="34" charset="-122"/>
              <a:ea typeface="Microsoft YaHei" panose="020B0503020204020204" pitchFamily="34" charset="-122"/>
              <a:cs typeface="+mn-cs"/>
            </a:endParaRPr>
          </a:p>
        </p:txBody>
      </p:sp>
      <p:sp>
        <p:nvSpPr>
          <p:cNvPr id="7" name="Rectangle 6"/>
          <p:cNvSpPr/>
          <p:nvPr/>
        </p:nvSpPr>
        <p:spPr>
          <a:xfrm>
            <a:off x="776997" y="1507555"/>
            <a:ext cx="10363200" cy="1369093"/>
          </a:xfrm>
          <a:prstGeom prst="rect">
            <a:avLst/>
          </a:prstGeom>
        </p:spPr>
        <p:txBody>
          <a:bodyPr wrap="square">
            <a:spAutoFit/>
          </a:bodyPr>
          <a:lstStyle/>
          <a:p>
            <a:pPr marL="12368">
              <a:lnSpc>
                <a:spcPct val="114000"/>
              </a:lnSpc>
              <a:spcBef>
                <a:spcPts val="600"/>
              </a:spcBef>
            </a:pPr>
            <a:r>
              <a:rPr lang="en-US" altLang="zh-CN" sz="1600" b="1" dirty="0" smtClean="0">
                <a:latin typeface="Arial" panose="020B0604020202020204" pitchFamily="34" charset="0"/>
              </a:rPr>
              <a:t>The definition of scheduling method</a:t>
            </a:r>
            <a:endParaRPr lang="en-GB" altLang="zh-CN" sz="1600" b="1" dirty="0" smtClean="0">
              <a:latin typeface="Arial" panose="020B0604020202020204" pitchFamily="34" charset="0"/>
            </a:endParaRPr>
          </a:p>
          <a:p>
            <a:pPr marL="298118" indent="-285750">
              <a:lnSpc>
                <a:spcPct val="114000"/>
              </a:lnSpc>
              <a:spcBef>
                <a:spcPts val="600"/>
              </a:spcBef>
              <a:buFont typeface="Arial" panose="020B0604020202020204" pitchFamily="34" charset="0"/>
              <a:buChar char="•"/>
            </a:pPr>
            <a:r>
              <a:rPr lang="en-US" altLang="zh-CN" sz="1600" dirty="0">
                <a:latin typeface="Arial" panose="020B0604020202020204" pitchFamily="34" charset="0"/>
              </a:rPr>
              <a:t>Classic </a:t>
            </a:r>
            <a:r>
              <a:rPr lang="en-US" altLang="zh-CN" sz="1600" dirty="0" smtClean="0">
                <a:latin typeface="Arial" panose="020B0604020202020204" pitchFamily="34" charset="0"/>
              </a:rPr>
              <a:t>PF </a:t>
            </a:r>
            <a:r>
              <a:rPr lang="en-US" altLang="zh-CN" sz="1600" dirty="0">
                <a:latin typeface="Arial" panose="020B0604020202020204" pitchFamily="34" charset="0"/>
              </a:rPr>
              <a:t>scheduling </a:t>
            </a:r>
            <a:r>
              <a:rPr lang="en-US" altLang="zh-CN" sz="1600" dirty="0" smtClean="0">
                <a:latin typeface="Arial" panose="020B0604020202020204" pitchFamily="34" charset="0"/>
              </a:rPr>
              <a:t>method : PF factor is related with current </a:t>
            </a:r>
            <a:r>
              <a:rPr lang="en-US" altLang="zh-CN" sz="1600" dirty="0">
                <a:latin typeface="Arial" panose="020B0604020202020204" pitchFamily="34" charset="0"/>
              </a:rPr>
              <a:t>data rate </a:t>
            </a:r>
            <a:r>
              <a:rPr lang="en-US" altLang="zh-CN" sz="1600" dirty="0" smtClean="0">
                <a:latin typeface="Arial" panose="020B0604020202020204" pitchFamily="34" charset="0"/>
              </a:rPr>
              <a:t>and historical data rate. </a:t>
            </a:r>
          </a:p>
          <a:p>
            <a:pPr marL="298118" indent="-285750">
              <a:lnSpc>
                <a:spcPct val="114000"/>
              </a:lnSpc>
              <a:spcBef>
                <a:spcPts val="600"/>
              </a:spcBef>
              <a:buFont typeface="Arial" panose="020B0604020202020204" pitchFamily="34" charset="0"/>
              <a:buChar char="•"/>
            </a:pPr>
            <a:r>
              <a:rPr lang="en-US" altLang="zh-CN" sz="1600" dirty="0">
                <a:latin typeface="Arial" panose="020B0604020202020204" pitchFamily="34" charset="0"/>
              </a:rPr>
              <a:t>Classic </a:t>
            </a:r>
            <a:r>
              <a:rPr lang="en-US" altLang="zh-CN" sz="1600" dirty="0" smtClean="0">
                <a:latin typeface="Arial" panose="020B0604020202020204" pitchFamily="34" charset="0"/>
              </a:rPr>
              <a:t>RR scheduling method: Each cell schedules the UEs one by one, but the scheduling order is randomly generated.</a:t>
            </a:r>
          </a:p>
        </p:txBody>
      </p:sp>
      <p:graphicFrame>
        <p:nvGraphicFramePr>
          <p:cNvPr id="35" name="Table 34"/>
          <p:cNvGraphicFramePr>
            <a:graphicFrameLocks noGrp="1"/>
          </p:cNvGraphicFramePr>
          <p:nvPr>
            <p:extLst>
              <p:ext uri="{D42A27DB-BD31-4B8C-83A1-F6EECF244321}">
                <p14:modId xmlns:p14="http://schemas.microsoft.com/office/powerpoint/2010/main" val="4278342679"/>
              </p:ext>
            </p:extLst>
          </p:nvPr>
        </p:nvGraphicFramePr>
        <p:xfrm>
          <a:off x="811442" y="3354136"/>
          <a:ext cx="10542358" cy="1451901"/>
        </p:xfrm>
        <a:graphic>
          <a:graphicData uri="http://schemas.openxmlformats.org/drawingml/2006/table">
            <a:tbl>
              <a:tblPr firstRow="1" firstCol="1" bandRow="1"/>
              <a:tblGrid>
                <a:gridCol w="2304052"/>
                <a:gridCol w="1193934"/>
                <a:gridCol w="1314132"/>
                <a:gridCol w="1910080"/>
                <a:gridCol w="1910080"/>
                <a:gridCol w="1910080"/>
              </a:tblGrid>
              <a:tr h="725951">
                <a:tc>
                  <a:txBody>
                    <a:bodyPr/>
                    <a:lstStyle/>
                    <a:p>
                      <a:pPr algn="ctr">
                        <a:spcAft>
                          <a:spcPts val="0"/>
                        </a:spcAft>
                      </a:pPr>
                      <a:r>
                        <a:rPr lang="en-GB" sz="1400" dirty="0">
                          <a:effectLst/>
                          <a:latin typeface="Arial" panose="020B0604020202020204" pitchFamily="34" charset="0"/>
                          <a:ea typeface="微软雅黑" panose="020B0503020204020204" pitchFamily="34" charset="-122"/>
                          <a:cs typeface="Arial" panose="020B0604020202020204" pitchFamily="34" charset="0"/>
                        </a:rPr>
                        <a:t>Configuration</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zh-CN" sz="1400" dirty="0" smtClean="0">
                          <a:effectLst/>
                          <a:latin typeface="Arial" panose="020B0604020202020204" pitchFamily="34" charset="0"/>
                          <a:ea typeface="微软雅黑" panose="020B0503020204020204" pitchFamily="34" charset="-122"/>
                          <a:cs typeface="Arial" panose="020B0604020202020204" pitchFamily="34" charset="0"/>
                        </a:rPr>
                        <a:t>Scheduling</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dirty="0">
                          <a:effectLst/>
                          <a:latin typeface="Arial" panose="020B0604020202020204" pitchFamily="34" charset="0"/>
                          <a:ea typeface="微软雅黑" panose="020B0503020204020204" pitchFamily="34" charset="-122"/>
                          <a:cs typeface="Arial" panose="020B0604020202020204" pitchFamily="34" charset="0"/>
                        </a:rPr>
                        <a:t>Wrap around</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dirty="0">
                          <a:effectLst/>
                          <a:latin typeface="Arial" panose="020B0604020202020204" pitchFamily="34" charset="0"/>
                          <a:ea typeface="微软雅黑" panose="020B0503020204020204" pitchFamily="34" charset="-122"/>
                          <a:cs typeface="Arial" panose="020B0604020202020204" pitchFamily="34" charset="0"/>
                        </a:rPr>
                        <a:t>Case </a:t>
                      </a:r>
                      <a:r>
                        <a:rPr lang="en-GB" sz="1400" dirty="0" smtClean="0">
                          <a:effectLst/>
                          <a:latin typeface="Arial" panose="020B0604020202020204" pitchFamily="34" charset="0"/>
                          <a:ea typeface="微软雅黑" panose="020B0503020204020204" pitchFamily="34" charset="-122"/>
                          <a:cs typeface="Arial" panose="020B0604020202020204" pitchFamily="34" charset="0"/>
                        </a:rPr>
                        <a:t>1</a:t>
                      </a:r>
                    </a:p>
                    <a:p>
                      <a:pPr algn="ctr">
                        <a:spcAft>
                          <a:spcPts val="0"/>
                        </a:spcAft>
                      </a:pPr>
                      <a:r>
                        <a:rPr lang="en-US" altLang="zh-CN" sz="1400" dirty="0" smtClean="0">
                          <a:effectLst/>
                          <a:latin typeface="Arial" panose="020B0604020202020204" pitchFamily="34" charset="0"/>
                          <a:ea typeface="微软雅黑" panose="020B0503020204020204" pitchFamily="34" charset="-122"/>
                          <a:cs typeface="Arial" panose="020B0604020202020204" pitchFamily="34" charset="0"/>
                        </a:rPr>
                        <a:t>(Frequency reuse 1)</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altLang="zh-CN" sz="1400" dirty="0" smtClean="0">
                          <a:effectLst/>
                          <a:latin typeface="Arial" panose="020B0604020202020204" pitchFamily="34" charset="0"/>
                          <a:ea typeface="微软雅黑" panose="020B0503020204020204" pitchFamily="34" charset="-122"/>
                          <a:cs typeface="Arial" panose="020B0604020202020204" pitchFamily="34" charset="0"/>
                        </a:rPr>
                        <a:t>Case 2</a:t>
                      </a:r>
                    </a:p>
                    <a:p>
                      <a:pPr algn="ctr">
                        <a:spcAft>
                          <a:spcPts val="0"/>
                        </a:spcAft>
                      </a:pPr>
                      <a:r>
                        <a:rPr lang="en-US" altLang="zh-CN" sz="1400" dirty="0" smtClean="0">
                          <a:effectLst/>
                          <a:latin typeface="Arial" panose="020B0604020202020204" pitchFamily="34" charset="0"/>
                          <a:ea typeface="微软雅黑" panose="020B0503020204020204" pitchFamily="34" charset="-122"/>
                          <a:cs typeface="Arial" panose="020B0604020202020204" pitchFamily="34" charset="0"/>
                        </a:rPr>
                        <a:t>(Frequency reuse 3)</a:t>
                      </a:r>
                      <a:endParaRPr lang="zh-CN" alt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altLang="zh-CN" sz="1400" dirty="0" smtClean="0">
                          <a:effectLst/>
                          <a:latin typeface="Arial" panose="020B0604020202020204" pitchFamily="34" charset="0"/>
                          <a:ea typeface="微软雅黑" panose="020B0503020204020204" pitchFamily="34" charset="-122"/>
                          <a:cs typeface="Arial" panose="020B0604020202020204" pitchFamily="34" charset="0"/>
                        </a:rPr>
                        <a:t>Case 3</a:t>
                      </a:r>
                    </a:p>
                    <a:p>
                      <a:pPr algn="ctr">
                        <a:spcAft>
                          <a:spcPts val="0"/>
                        </a:spcAft>
                      </a:pPr>
                      <a:r>
                        <a:rPr lang="en-US" altLang="zh-CN" sz="1400" dirty="0" smtClean="0">
                          <a:effectLst/>
                          <a:latin typeface="Arial" panose="020B0604020202020204" pitchFamily="34" charset="0"/>
                          <a:ea typeface="微软雅黑" panose="020B0503020204020204" pitchFamily="34" charset="-122"/>
                          <a:cs typeface="Arial" panose="020B0604020202020204" pitchFamily="34" charset="0"/>
                        </a:rPr>
                        <a:t>(Frequency reuse 7)</a:t>
                      </a:r>
                      <a:endParaRPr lang="zh-CN" alt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975">
                <a:tc rowSpan="2">
                  <a:txBody>
                    <a:bodyPr/>
                    <a:lstStyle/>
                    <a:p>
                      <a:pPr algn="ctr">
                        <a:spcAft>
                          <a:spcPts val="0"/>
                        </a:spcAft>
                      </a:pPr>
                      <a:r>
                        <a:rPr lang="en-US" sz="1400" dirty="0">
                          <a:effectLst/>
                          <a:latin typeface="Arial" panose="020B0604020202020204" pitchFamily="34" charset="0"/>
                          <a:ea typeface="微软雅黑" panose="020B0503020204020204" pitchFamily="34" charset="-122"/>
                          <a:cs typeface="Arial" panose="020B0604020202020204" pitchFamily="34" charset="0"/>
                        </a:rPr>
                        <a:t>BS </a:t>
                      </a:r>
                      <a:r>
                        <a:rPr lang="en-US" sz="1400" dirty="0" err="1">
                          <a:effectLst/>
                          <a:latin typeface="Arial" panose="020B0604020202020204" pitchFamily="34" charset="0"/>
                          <a:ea typeface="微软雅黑" panose="020B0503020204020204" pitchFamily="34" charset="-122"/>
                          <a:cs typeface="Arial" panose="020B0604020202020204" pitchFamily="34" charset="0"/>
                        </a:rPr>
                        <a:t>Tx</a:t>
                      </a:r>
                      <a:r>
                        <a:rPr lang="en-US" sz="1400" dirty="0">
                          <a:effectLst/>
                          <a:latin typeface="Arial" panose="020B0604020202020204" pitchFamily="34" charset="0"/>
                          <a:ea typeface="微软雅黑" panose="020B0503020204020204" pitchFamily="34" charset="-122"/>
                          <a:cs typeface="Arial" panose="020B0604020202020204" pitchFamily="34" charset="0"/>
                        </a:rPr>
                        <a:t> power: 49 </a:t>
                      </a:r>
                      <a:r>
                        <a:rPr lang="en-US" sz="1400" dirty="0" err="1">
                          <a:effectLst/>
                          <a:latin typeface="Arial" panose="020B0604020202020204" pitchFamily="34" charset="0"/>
                          <a:ea typeface="微软雅黑" panose="020B0503020204020204" pitchFamily="34" charset="-122"/>
                          <a:cs typeface="Arial" panose="020B0604020202020204" pitchFamily="34" charset="0"/>
                        </a:rPr>
                        <a:t>dBm</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p>
                      <a:pPr algn="ctr">
                        <a:spcAft>
                          <a:spcPts val="0"/>
                        </a:spcAft>
                      </a:pPr>
                      <a:r>
                        <a:rPr lang="en-US" sz="1400" dirty="0">
                          <a:effectLst/>
                          <a:latin typeface="Arial" panose="020B0604020202020204" pitchFamily="34" charset="0"/>
                          <a:ea typeface="微软雅黑" panose="020B0503020204020204" pitchFamily="34" charset="-122"/>
                          <a:cs typeface="Arial" panose="020B0604020202020204" pitchFamily="34" charset="0"/>
                        </a:rPr>
                        <a:t>BS antenna array: 15x4</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dirty="0">
                          <a:effectLst/>
                          <a:latin typeface="Arial" panose="020B0604020202020204" pitchFamily="34" charset="0"/>
                          <a:ea typeface="微软雅黑" panose="020B0503020204020204" pitchFamily="34" charset="-122"/>
                          <a:cs typeface="Arial" panose="020B0604020202020204" pitchFamily="34" charset="0"/>
                        </a:rPr>
                        <a:t>PF</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dirty="0">
                          <a:effectLst/>
                          <a:latin typeface="Arial" panose="020B0604020202020204" pitchFamily="34" charset="0"/>
                          <a:ea typeface="微软雅黑" panose="020B0503020204020204" pitchFamily="34" charset="-122"/>
                          <a:cs typeface="Arial" panose="020B0604020202020204" pitchFamily="34" charset="0"/>
                        </a:rPr>
                        <a:t>Yes</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dirty="0">
                          <a:effectLst/>
                          <a:latin typeface="Arial" panose="020B0604020202020204" pitchFamily="34" charset="0"/>
                          <a:ea typeface="微软雅黑" panose="020B0503020204020204" pitchFamily="34" charset="-122"/>
                          <a:cs typeface="Arial" panose="020B0604020202020204" pitchFamily="34" charset="0"/>
                        </a:rPr>
                        <a:t>-2.8 </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dirty="0">
                          <a:effectLst/>
                          <a:latin typeface="Arial" panose="020B0604020202020204" pitchFamily="34" charset="0"/>
                          <a:ea typeface="微软雅黑" panose="020B0503020204020204" pitchFamily="34" charset="-122"/>
                          <a:cs typeface="Arial" panose="020B0604020202020204" pitchFamily="34" charset="0"/>
                        </a:rPr>
                        <a:t>4.4 </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kern="1200" dirty="0" smtClean="0">
                          <a:solidFill>
                            <a:srgbClr val="000000"/>
                          </a:solidFill>
                          <a:effectLst/>
                          <a:latin typeface="Arial" panose="020B0604020202020204" pitchFamily="34" charset="0"/>
                          <a:ea typeface="微软雅黑" panose="020B0503020204020204" pitchFamily="34" charset="-122"/>
                          <a:cs typeface="Arial" panose="020B0604020202020204" pitchFamily="34" charset="0"/>
                        </a:rPr>
                        <a:t>6.9</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2975">
                <a:tc vMerge="1">
                  <a:txBody>
                    <a:bodyPr/>
                    <a:lstStyle/>
                    <a:p>
                      <a:endParaRPr lang="zh-CN" altLang="en-US"/>
                    </a:p>
                  </a:txBody>
                  <a:tcPr/>
                </a:tc>
                <a:tc>
                  <a:txBody>
                    <a:bodyPr/>
                    <a:lstStyle/>
                    <a:p>
                      <a:pPr algn="ctr">
                        <a:spcAft>
                          <a:spcPts val="0"/>
                        </a:spcAft>
                      </a:pPr>
                      <a:r>
                        <a:rPr lang="en-GB" sz="1400">
                          <a:effectLst/>
                          <a:latin typeface="Arial" panose="020B0604020202020204" pitchFamily="34" charset="0"/>
                          <a:ea typeface="微软雅黑" panose="020B0503020204020204" pitchFamily="34" charset="-122"/>
                          <a:cs typeface="Arial" panose="020B0604020202020204" pitchFamily="34" charset="0"/>
                        </a:rPr>
                        <a:t>RR</a:t>
                      </a:r>
                      <a:endParaRPr lang="zh-CN" sz="140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a:effectLst/>
                          <a:latin typeface="Arial" panose="020B0604020202020204" pitchFamily="34" charset="0"/>
                          <a:ea typeface="微软雅黑" panose="020B0503020204020204" pitchFamily="34" charset="-122"/>
                          <a:cs typeface="Arial" panose="020B0604020202020204" pitchFamily="34" charset="0"/>
                        </a:rPr>
                        <a:t>Yes</a:t>
                      </a:r>
                      <a:endParaRPr lang="zh-CN" sz="140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dirty="0">
                          <a:effectLst/>
                          <a:latin typeface="Arial" panose="020B0604020202020204" pitchFamily="34" charset="0"/>
                          <a:ea typeface="微软雅黑" panose="020B0503020204020204" pitchFamily="34" charset="-122"/>
                          <a:cs typeface="Arial" panose="020B0604020202020204" pitchFamily="34" charset="0"/>
                        </a:rPr>
                        <a:t>-</a:t>
                      </a:r>
                      <a:r>
                        <a:rPr lang="en-GB" sz="1400" dirty="0" smtClean="0">
                          <a:effectLst/>
                          <a:latin typeface="Arial" panose="020B0604020202020204" pitchFamily="34" charset="0"/>
                          <a:ea typeface="微软雅黑" panose="020B0503020204020204" pitchFamily="34" charset="-122"/>
                          <a:cs typeface="Arial" panose="020B0604020202020204" pitchFamily="34" charset="0"/>
                        </a:rPr>
                        <a:t>2.8</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dirty="0" smtClean="0">
                          <a:effectLst/>
                          <a:latin typeface="Arial" panose="020B0604020202020204" pitchFamily="34" charset="0"/>
                          <a:ea typeface="微软雅黑" panose="020B0503020204020204" pitchFamily="34" charset="-122"/>
                          <a:cs typeface="Arial" panose="020B0604020202020204" pitchFamily="34" charset="0"/>
                        </a:rPr>
                        <a:t>4.3</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400" kern="1200" dirty="0" smtClean="0">
                          <a:solidFill>
                            <a:srgbClr val="000000"/>
                          </a:solidFill>
                          <a:effectLst/>
                          <a:latin typeface="Arial" panose="020B0604020202020204" pitchFamily="34" charset="0"/>
                          <a:ea typeface="微软雅黑" panose="020B0503020204020204" pitchFamily="34" charset="-122"/>
                          <a:cs typeface="Arial" panose="020B0604020202020204" pitchFamily="34" charset="0"/>
                        </a:rPr>
                        <a:t>7.2</a:t>
                      </a:r>
                      <a:endParaRPr lang="zh-CN" sz="1400" dirty="0">
                        <a:effectLst/>
                        <a:latin typeface="Arial" panose="020B0604020202020204" pitchFamily="34" charset="0"/>
                        <a:ea typeface="微软雅黑" panose="020B0503020204020204" pitchFamily="34" charset="-122"/>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9" name="Rectangle 38"/>
          <p:cNvSpPr/>
          <p:nvPr/>
        </p:nvSpPr>
        <p:spPr>
          <a:xfrm>
            <a:off x="2139676" y="2940466"/>
            <a:ext cx="7885889" cy="338554"/>
          </a:xfrm>
          <a:prstGeom prst="rect">
            <a:avLst/>
          </a:prstGeom>
        </p:spPr>
        <p:txBody>
          <a:bodyPr wrap="square">
            <a:spAutoFit/>
          </a:bodyPr>
          <a:lstStyle/>
          <a:p>
            <a:pPr algn="ctr">
              <a:spcBef>
                <a:spcPts val="300"/>
              </a:spcBef>
              <a:spcAft>
                <a:spcPts val="900"/>
              </a:spcAft>
            </a:pPr>
            <a:r>
              <a:rPr lang="en-GB" altLang="zh-CN" sz="1600" b="1" dirty="0">
                <a:latin typeface="Arial" panose="020B0604020202020204" pitchFamily="34" charset="0"/>
                <a:cs typeface="Times New Roman" panose="02020603050405020304" pitchFamily="18" charset="0"/>
              </a:rPr>
              <a:t>Table </a:t>
            </a:r>
            <a:r>
              <a:rPr lang="en-GB" altLang="zh-CN" sz="1600" b="1" dirty="0" smtClean="0">
                <a:latin typeface="Arial" panose="020B0604020202020204" pitchFamily="34" charset="0"/>
                <a:cs typeface="Times New Roman" panose="02020603050405020304" pitchFamily="18" charset="0"/>
              </a:rPr>
              <a:t>1 5</a:t>
            </a:r>
            <a:r>
              <a:rPr lang="en-GB" altLang="zh-CN" sz="1600" b="1" dirty="0">
                <a:latin typeface="Arial" panose="020B0604020202020204" pitchFamily="34" charset="0"/>
                <a:cs typeface="Times New Roman" panose="02020603050405020304" pitchFamily="18" charset="0"/>
              </a:rPr>
              <a:t>%-tile SINR obtained from system-level </a:t>
            </a:r>
            <a:r>
              <a:rPr lang="en-GB" altLang="zh-CN" sz="1600" b="1" dirty="0" smtClean="0">
                <a:latin typeface="Arial" panose="020B0604020202020204" pitchFamily="34" charset="0"/>
                <a:cs typeface="Times New Roman" panose="02020603050405020304" pitchFamily="18" charset="0"/>
              </a:rPr>
              <a:t>simulation </a:t>
            </a:r>
            <a:r>
              <a:rPr lang="en-US" altLang="zh-CN" sz="1600" b="1" dirty="0" smtClean="0">
                <a:latin typeface="Arial" panose="020B0604020202020204" pitchFamily="34" charset="0"/>
                <a:cs typeface="Times New Roman" panose="02020603050405020304" pitchFamily="18" charset="0"/>
              </a:rPr>
              <a:t>(Initial)</a:t>
            </a:r>
            <a:endParaRPr lang="zh-CN" altLang="zh-CN" sz="1600" b="1" dirty="0">
              <a:latin typeface="Arial" panose="020B0604020202020204" pitchFamily="34" charset="0"/>
              <a:cs typeface="Times New Roman" panose="02020603050405020304" pitchFamily="18" charset="0"/>
            </a:endParaRPr>
          </a:p>
        </p:txBody>
      </p:sp>
      <p:sp>
        <p:nvSpPr>
          <p:cNvPr id="40" name="Rectangle 39"/>
          <p:cNvSpPr/>
          <p:nvPr/>
        </p:nvSpPr>
        <p:spPr>
          <a:xfrm>
            <a:off x="733222" y="5266555"/>
            <a:ext cx="10363200" cy="349583"/>
          </a:xfrm>
          <a:prstGeom prst="rect">
            <a:avLst/>
          </a:prstGeom>
        </p:spPr>
        <p:txBody>
          <a:bodyPr wrap="square">
            <a:spAutoFit/>
          </a:bodyPr>
          <a:lstStyle/>
          <a:p>
            <a:pPr marL="12368">
              <a:lnSpc>
                <a:spcPct val="114000"/>
              </a:lnSpc>
              <a:spcBef>
                <a:spcPts val="600"/>
              </a:spcBef>
            </a:pPr>
            <a:r>
              <a:rPr lang="en-US" altLang="zh-CN" sz="1600" dirty="0" smtClean="0">
                <a:latin typeface="Arial" panose="020B0604020202020204" pitchFamily="34" charset="0"/>
              </a:rPr>
              <a:t>Conclusion:</a:t>
            </a:r>
            <a:r>
              <a:rPr lang="en-US" altLang="zh-CN" sz="1600" dirty="0">
                <a:latin typeface="Arial" panose="020B0604020202020204" pitchFamily="34" charset="0"/>
              </a:rPr>
              <a:t> </a:t>
            </a:r>
            <a:r>
              <a:rPr lang="en-US" altLang="zh-CN" sz="1600" dirty="0" smtClean="0">
                <a:latin typeface="Arial" panose="020B0604020202020204" pitchFamily="34" charset="0"/>
              </a:rPr>
              <a:t>the SINR values are no obviously different between the two methods. </a:t>
            </a:r>
          </a:p>
        </p:txBody>
      </p:sp>
    </p:spTree>
    <p:extLst>
      <p:ext uri="{BB962C8B-B14F-4D97-AF65-F5344CB8AC3E}">
        <p14:creationId xmlns:p14="http://schemas.microsoft.com/office/powerpoint/2010/main" val="30021545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17985</TotalTime>
  <Words>743</Words>
  <PresentationFormat>宽屏</PresentationFormat>
  <Paragraphs>114</Paragraphs>
  <Slides>10</Slides>
  <Notes>3</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宋体</vt:lpstr>
      <vt:lpstr>微软雅黑</vt:lpstr>
      <vt:lpstr>微软雅黑</vt:lpstr>
      <vt:lpstr>Arial</vt:lpstr>
      <vt:lpstr>Calibri</vt:lpstr>
      <vt:lpstr>Calibri Light</vt:lpstr>
      <vt:lpstr>Times New Roman</vt:lpstr>
      <vt:lpstr>Office 主题</vt:lpstr>
      <vt:lpstr>DECT technology analysis (Version 1)</vt:lpstr>
      <vt:lpstr>Initial analysis on DECT</vt:lpstr>
      <vt:lpstr>PowerPoint 演示文稿</vt:lpstr>
      <vt:lpstr>0ms interruption time （1/2） </vt:lpstr>
      <vt:lpstr>0ms interruption time (2/2) </vt:lpstr>
      <vt:lpstr>DECT GCS is different from Step 3 technology submission (1/2)</vt:lpstr>
      <vt:lpstr>DECT GCS is different from Step 3 technology submission (2/2)</vt:lpstr>
      <vt:lpstr>Scheduling method impact (1/2)</vt:lpstr>
      <vt:lpstr>Scheduling method impact (2/2)</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2018-07-30T01:11:08Z</dcterms:created>
  <dcterms:modified xsi:type="dcterms:W3CDTF">2021-01-13T00:46:50Z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(3)6YwhEYorkQywq6h5FtgWRbOuYcL8V6p6syuCZf5SiF8D+lAqj8XGXb0WOl2wHxJ+oRr03FyN
L/s2nl6l2nQQCQrD0fBzLfuCdmBVpPBS1aRsufKJL4AiiCUlkLw5jXR+3mhRSCCgo65JsHFB
XcOT1Jl6v6elw7u9KLldnkJzPkfto/dSbLX9Hrng+Ne9GyWYHiniOimkHcutCcgBqJleT2Pd
2AcbZcI25f5gJF7wqf</vt:lpwstr>
  </property>
  <property fmtid="{D5CDD505-2E9C-101B-9397-08002B2CF9AE}" pid="3" name="_2015_ms_pID_7253431">
    <vt:lpwstr>OM8mIvRy0xM1qnJoYmNAzIPiUd1j/XDj3J18yIIu7RLmPxmw065Sgq
Ubj9QovZQyAg8+5qYNSRJfd0If4NtxveM19BGIcmBg/wlu3JhF9lp2b2+BzKOgCJvj99Ybuk
9iw2E5h5CZh3y14PNJqUrQGyQ9e6hI+7oJ6uhMF2BzInM35AyiGXpCVfkgBjFXrKsB81qZ9Q
+/at0aM0jNT29RCUcgkzTPgG+ObxWbo6J9Ob</vt:lpwstr>
  </property>
  <property fmtid="{D5CDD505-2E9C-101B-9397-08002B2CF9AE}" pid="4" name="_2015_ms_pID_7253432">
    <vt:lpwstr>PChDh76QaPttYyXu8entc2s=</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1610361520</vt:lpwstr>
  </property>
</Properties>
</file>