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Relationships xmlns="http://schemas.openxmlformats.org/package/2006/relationships">
    <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 Id="rId5"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4" r:id="rId2"/>
    <p:sldMasterId id="2147483666" r:id="rId3"/>
    <p:sldMasterId id="2147483668" r:id="rId4"/>
    <p:sldMasterId id="2147483670" r:id="rId5"/>
    <p:sldMasterId id="2147483672" r:id="rId6"/>
  </p:sldMasterIdLst>
  <p:notesMasterIdLst>
    <p:notesMasterId r:id="rId28"/>
  </p:notesMasterIdLst>
  <p:sldIdLst>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1260" y="3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795833-61C7-4754-8B6C-EDE6DD553155}" type="datetimeFigureOut">
              <a:rPr lang="en-US" smtClean="0"/>
              <a:t>12/17/2019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DDA2A9-DAA6-4CCB-B7EF-27EA921811E4}" type="slidenum">
              <a:rPr lang="en-US" smtClean="0"/>
              <a:t>‹#›</a:t>
            </a:fld>
            <a:endParaRPr lang="en-US"/>
          </a:p>
        </p:txBody>
      </p:sp>
    </p:spTree>
    <p:extLst>
      <p:ext uri="{BB962C8B-B14F-4D97-AF65-F5344CB8AC3E}">
        <p14:creationId xmlns:p14="http://schemas.microsoft.com/office/powerpoint/2010/main" val="1198072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326F3-4732-B74B-9C70-D0992466E499}"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701902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Chinese text page">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D2A38214-5857-FC4E-B923-056100E16BCA}"/>
              </a:ext>
            </a:extLst>
          </p:cNvPr>
          <p:cNvSpPr>
            <a:spLocks noGrp="1"/>
          </p:cNvSpPr>
          <p:nvPr>
            <p:ph type="subTitle" idx="1" hasCustomPrompt="1"/>
          </p:nvPr>
        </p:nvSpPr>
        <p:spPr>
          <a:xfrm>
            <a:off x="728890" y="456134"/>
            <a:ext cx="10736446" cy="993400"/>
          </a:xfrm>
          <a:prstGeom prst="rect">
            <a:avLst/>
          </a:prstGeom>
        </p:spPr>
        <p:txBody>
          <a:bodyPr lIns="0" tIns="0" rIns="0" bIns="0" anchor="t">
            <a:normAutofit/>
          </a:bodyPr>
          <a:lstStyle>
            <a:lvl1pPr marL="0" indent="0" algn="l">
              <a:lnSpc>
                <a:spcPts val="3429"/>
              </a:lnSpc>
              <a:spcBef>
                <a:spcPts val="0"/>
              </a:spcBef>
              <a:buNone/>
              <a:defRPr sz="3199" baseline="0">
                <a:solidFill>
                  <a:schemeClr val="tx1"/>
                </a:solidFill>
                <a:latin typeface="Microsoft YaHei" panose="020B0503020204020204" pitchFamily="34" charset="-122"/>
                <a:ea typeface="Microsoft YaHei" panose="020B0503020204020204" pitchFamily="34" charset="-122"/>
              </a:defRPr>
            </a:lvl1pPr>
            <a:lvl2pPr marL="593662" indent="0" algn="ctr">
              <a:buNone/>
              <a:defRPr sz="2597"/>
            </a:lvl2pPr>
            <a:lvl3pPr marL="1187323" indent="0" algn="ctr">
              <a:buNone/>
              <a:defRPr sz="2337"/>
            </a:lvl3pPr>
            <a:lvl4pPr marL="1780986" indent="0" algn="ctr">
              <a:buNone/>
              <a:defRPr sz="2078"/>
            </a:lvl4pPr>
            <a:lvl5pPr marL="2374648" indent="0" algn="ctr">
              <a:buNone/>
              <a:defRPr sz="2078"/>
            </a:lvl5pPr>
            <a:lvl6pPr marL="2968309" indent="0" algn="ctr">
              <a:buNone/>
              <a:defRPr sz="2078"/>
            </a:lvl6pPr>
            <a:lvl7pPr marL="3561971" indent="0" algn="ctr">
              <a:buNone/>
              <a:defRPr sz="2078"/>
            </a:lvl7pPr>
            <a:lvl8pPr marL="4155634" indent="0" algn="ctr">
              <a:buNone/>
              <a:defRPr sz="2078"/>
            </a:lvl8pPr>
            <a:lvl9pPr marL="4749295" indent="0" algn="ctr">
              <a:buNone/>
              <a:defRPr sz="2078"/>
            </a:lvl9pPr>
          </a:lstStyle>
          <a:p>
            <a:r>
              <a:rPr lang="zh-CN" altLang="en-US" dirty="0"/>
              <a:t>单击此处添加标题</a:t>
            </a:r>
            <a:endParaRPr lang="en-US" dirty="0"/>
          </a:p>
        </p:txBody>
      </p:sp>
      <p:sp>
        <p:nvSpPr>
          <p:cNvPr id="7" name="Content Placeholder 2">
            <a:extLst>
              <a:ext uri="{FF2B5EF4-FFF2-40B4-BE49-F238E27FC236}">
                <a16:creationId xmlns="" xmlns:a16="http://schemas.microsoft.com/office/drawing/2014/main" id="{8A4EAA63-3827-DA40-B921-C01084B9DA87}"/>
              </a:ext>
            </a:extLst>
          </p:cNvPr>
          <p:cNvSpPr>
            <a:spLocks noGrp="1"/>
          </p:cNvSpPr>
          <p:nvPr>
            <p:ph idx="10" hasCustomPrompt="1"/>
          </p:nvPr>
        </p:nvSpPr>
        <p:spPr>
          <a:xfrm>
            <a:off x="736621" y="1501989"/>
            <a:ext cx="10729365" cy="4690459"/>
          </a:xfrm>
          <a:prstGeom prst="rect">
            <a:avLst/>
          </a:prstGeom>
        </p:spPr>
        <p:txBody>
          <a:bodyPr lIns="0" tIns="0" rIns="0" bIns="0"/>
          <a:lstStyle>
            <a:lvl1pPr marL="12368" indent="0">
              <a:lnSpc>
                <a:spcPct val="100000"/>
              </a:lnSpc>
              <a:spcBef>
                <a:spcPts val="0"/>
              </a:spcBef>
              <a:buFontTx/>
              <a:buNone/>
              <a:tabLst>
                <a:tab pos="1207937" algn="ctr"/>
              </a:tabLst>
              <a:defRPr sz="1799" baseline="0">
                <a:solidFill>
                  <a:schemeClr val="tx1"/>
                </a:solidFill>
                <a:latin typeface="Microsoft YaHei" panose="020B0503020204020204" pitchFamily="34" charset="-122"/>
                <a:ea typeface="Microsoft YaHei" panose="020B0503020204020204" pitchFamily="34" charset="-122"/>
                <a:cs typeface="Arial" panose="020B0604020202020204" pitchFamily="34" charset="0"/>
              </a:defRPr>
            </a:lvl1pPr>
            <a:lvl2pPr marL="525640" indent="-171091">
              <a:buFont typeface="Arial" panose="020B0604020202020204" pitchFamily="34" charset="0"/>
              <a:buChar char="•"/>
              <a:tabLst>
                <a:tab pos="1207937" algn="ctr"/>
              </a:tabLst>
              <a:defRPr sz="1298" baseline="0"/>
            </a:lvl2pPr>
            <a:lvl3pPr marL="525640" indent="-171091">
              <a:buFont typeface="Arial" panose="020B0604020202020204" pitchFamily="34" charset="0"/>
              <a:buChar char="•"/>
              <a:tabLst>
                <a:tab pos="1207937" algn="ctr"/>
              </a:tabLst>
              <a:defRPr sz="1298" baseline="0"/>
            </a:lvl3pPr>
            <a:lvl4pPr marL="525640" indent="-171091">
              <a:buFont typeface="Arial" panose="020B0604020202020204" pitchFamily="34" charset="0"/>
              <a:buChar char="•"/>
              <a:tabLst>
                <a:tab pos="1207937" algn="ctr"/>
              </a:tabLst>
              <a:defRPr sz="1298" baseline="0"/>
            </a:lvl4pPr>
            <a:lvl5pPr marL="525640" indent="-171091">
              <a:buFont typeface="Arial" panose="020B0604020202020204" pitchFamily="34" charset="0"/>
              <a:buChar char="•"/>
              <a:tabLst>
                <a:tab pos="1207937" algn="ctr"/>
              </a:tabLst>
              <a:defRPr sz="1298" baseline="0"/>
            </a:lvl5pPr>
          </a:lstStyle>
          <a:p>
            <a:pPr lvl="0"/>
            <a:r>
              <a:rPr lang="zh-CN" altLang="en-US" dirty="0"/>
              <a:t>单击此处添加文本</a:t>
            </a:r>
            <a:endParaRPr lang="en-US" dirty="0"/>
          </a:p>
        </p:txBody>
      </p:sp>
    </p:spTree>
    <p:extLst>
      <p:ext uri="{BB962C8B-B14F-4D97-AF65-F5344CB8AC3E}">
        <p14:creationId xmlns:p14="http://schemas.microsoft.com/office/powerpoint/2010/main" val="380421830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pos="384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868070" y="4196524"/>
            <a:ext cx="7454547" cy="1419225"/>
          </a:xfrm>
          <a:prstGeom prst="rect">
            <a:avLst/>
          </a:prstGeom>
        </p:spPr>
        <p:txBody>
          <a:bodyPr/>
          <a:lstStyle>
            <a:lvl1pPr>
              <a:defRPr sz="3998">
                <a:solidFill>
                  <a:srgbClr val="C00000"/>
                </a:solidFill>
                <a:latin typeface="Arial" pitchFamily="34" charset="0"/>
                <a:cs typeface="Arial" pitchFamily="34" charset="0"/>
              </a:defRPr>
            </a:lvl1pPr>
          </a:lstStyle>
          <a:p>
            <a:r>
              <a:rPr lang="en-US" altLang="zh-CN" dirty="0" smtClean="0"/>
              <a:t>Click to edit Master title style</a:t>
            </a:r>
            <a:endParaRPr lang="zh-CN" altLang="en-US" dirty="0"/>
          </a:p>
        </p:txBody>
      </p:sp>
    </p:spTree>
    <p:extLst>
      <p:ext uri="{BB962C8B-B14F-4D97-AF65-F5344CB8AC3E}">
        <p14:creationId xmlns:p14="http://schemas.microsoft.com/office/powerpoint/2010/main" val="44492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hinese text page">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D2A38214-5857-FC4E-B923-056100E16BCA}"/>
              </a:ext>
            </a:extLst>
          </p:cNvPr>
          <p:cNvSpPr>
            <a:spLocks noGrp="1"/>
          </p:cNvSpPr>
          <p:nvPr>
            <p:ph type="subTitle" idx="1" hasCustomPrompt="1"/>
          </p:nvPr>
        </p:nvSpPr>
        <p:spPr>
          <a:xfrm>
            <a:off x="728890" y="456134"/>
            <a:ext cx="10736446" cy="993400"/>
          </a:xfrm>
          <a:prstGeom prst="rect">
            <a:avLst/>
          </a:prstGeom>
        </p:spPr>
        <p:txBody>
          <a:bodyPr lIns="0" tIns="0" rIns="0" bIns="0" anchor="t">
            <a:normAutofit/>
          </a:bodyPr>
          <a:lstStyle>
            <a:lvl1pPr marL="0" indent="0" algn="l">
              <a:lnSpc>
                <a:spcPts val="3429"/>
              </a:lnSpc>
              <a:spcBef>
                <a:spcPts val="0"/>
              </a:spcBef>
              <a:buNone/>
              <a:defRPr sz="3199" baseline="0">
                <a:solidFill>
                  <a:schemeClr val="tx1"/>
                </a:solidFill>
                <a:latin typeface="Microsoft YaHei" panose="020B0503020204020204" pitchFamily="34" charset="-122"/>
                <a:ea typeface="Microsoft YaHei" panose="020B0503020204020204" pitchFamily="34" charset="-122"/>
              </a:defRPr>
            </a:lvl1pPr>
            <a:lvl2pPr marL="593662" indent="0" algn="ctr">
              <a:buNone/>
              <a:defRPr sz="2597"/>
            </a:lvl2pPr>
            <a:lvl3pPr marL="1187323" indent="0" algn="ctr">
              <a:buNone/>
              <a:defRPr sz="2337"/>
            </a:lvl3pPr>
            <a:lvl4pPr marL="1780986" indent="0" algn="ctr">
              <a:buNone/>
              <a:defRPr sz="2078"/>
            </a:lvl4pPr>
            <a:lvl5pPr marL="2374648" indent="0" algn="ctr">
              <a:buNone/>
              <a:defRPr sz="2078"/>
            </a:lvl5pPr>
            <a:lvl6pPr marL="2968309" indent="0" algn="ctr">
              <a:buNone/>
              <a:defRPr sz="2078"/>
            </a:lvl6pPr>
            <a:lvl7pPr marL="3561971" indent="0" algn="ctr">
              <a:buNone/>
              <a:defRPr sz="2078"/>
            </a:lvl7pPr>
            <a:lvl8pPr marL="4155634" indent="0" algn="ctr">
              <a:buNone/>
              <a:defRPr sz="2078"/>
            </a:lvl8pPr>
            <a:lvl9pPr marL="4749295" indent="0" algn="ctr">
              <a:buNone/>
              <a:defRPr sz="2078"/>
            </a:lvl9pPr>
          </a:lstStyle>
          <a:p>
            <a:r>
              <a:rPr lang="zh-CN" altLang="en-US" dirty="0"/>
              <a:t>单击此处添加标题</a:t>
            </a:r>
            <a:endParaRPr lang="en-US" dirty="0"/>
          </a:p>
        </p:txBody>
      </p:sp>
      <p:sp>
        <p:nvSpPr>
          <p:cNvPr id="7" name="Content Placeholder 2">
            <a:extLst>
              <a:ext uri="{FF2B5EF4-FFF2-40B4-BE49-F238E27FC236}">
                <a16:creationId xmlns="" xmlns:a16="http://schemas.microsoft.com/office/drawing/2014/main" id="{8A4EAA63-3827-DA40-B921-C01084B9DA87}"/>
              </a:ext>
            </a:extLst>
          </p:cNvPr>
          <p:cNvSpPr>
            <a:spLocks noGrp="1"/>
          </p:cNvSpPr>
          <p:nvPr>
            <p:ph idx="10" hasCustomPrompt="1"/>
          </p:nvPr>
        </p:nvSpPr>
        <p:spPr>
          <a:xfrm>
            <a:off x="736621" y="1501989"/>
            <a:ext cx="10729365" cy="4690459"/>
          </a:xfrm>
          <a:prstGeom prst="rect">
            <a:avLst/>
          </a:prstGeom>
        </p:spPr>
        <p:txBody>
          <a:bodyPr lIns="0" tIns="0" rIns="0" bIns="0"/>
          <a:lstStyle>
            <a:lvl1pPr marL="12368" indent="0">
              <a:lnSpc>
                <a:spcPct val="100000"/>
              </a:lnSpc>
              <a:spcBef>
                <a:spcPts val="0"/>
              </a:spcBef>
              <a:buFontTx/>
              <a:buNone/>
              <a:tabLst>
                <a:tab pos="1207937" algn="ctr"/>
              </a:tabLst>
              <a:defRPr sz="1799" baseline="0">
                <a:solidFill>
                  <a:schemeClr val="tx1"/>
                </a:solidFill>
                <a:latin typeface="Microsoft YaHei" panose="020B0503020204020204" pitchFamily="34" charset="-122"/>
                <a:ea typeface="Microsoft YaHei" panose="020B0503020204020204" pitchFamily="34" charset="-122"/>
                <a:cs typeface="Arial" panose="020B0604020202020204" pitchFamily="34" charset="0"/>
              </a:defRPr>
            </a:lvl1pPr>
            <a:lvl2pPr marL="525640" indent="-171091">
              <a:buFont typeface="Arial" panose="020B0604020202020204" pitchFamily="34" charset="0"/>
              <a:buChar char="•"/>
              <a:tabLst>
                <a:tab pos="1207937" algn="ctr"/>
              </a:tabLst>
              <a:defRPr sz="1298" baseline="0"/>
            </a:lvl2pPr>
            <a:lvl3pPr marL="525640" indent="-171091">
              <a:buFont typeface="Arial" panose="020B0604020202020204" pitchFamily="34" charset="0"/>
              <a:buChar char="•"/>
              <a:tabLst>
                <a:tab pos="1207937" algn="ctr"/>
              </a:tabLst>
              <a:defRPr sz="1298" baseline="0"/>
            </a:lvl3pPr>
            <a:lvl4pPr marL="525640" indent="-171091">
              <a:buFont typeface="Arial" panose="020B0604020202020204" pitchFamily="34" charset="0"/>
              <a:buChar char="•"/>
              <a:tabLst>
                <a:tab pos="1207937" algn="ctr"/>
              </a:tabLst>
              <a:defRPr sz="1298" baseline="0"/>
            </a:lvl4pPr>
            <a:lvl5pPr marL="525640" indent="-171091">
              <a:buFont typeface="Arial" panose="020B0604020202020204" pitchFamily="34" charset="0"/>
              <a:buChar char="•"/>
              <a:tabLst>
                <a:tab pos="1207937" algn="ctr"/>
              </a:tabLst>
              <a:defRPr sz="1298" baseline="0"/>
            </a:lvl5pPr>
          </a:lstStyle>
          <a:p>
            <a:pPr lvl="0"/>
            <a:r>
              <a:rPr lang="zh-CN" altLang="en-US" dirty="0"/>
              <a:t>单击此处添加文本</a:t>
            </a:r>
            <a:endParaRPr lang="en-US" dirty="0"/>
          </a:p>
        </p:txBody>
      </p:sp>
    </p:spTree>
    <p:extLst>
      <p:ext uri="{BB962C8B-B14F-4D97-AF65-F5344CB8AC3E}">
        <p14:creationId xmlns:p14="http://schemas.microsoft.com/office/powerpoint/2010/main" val="381886807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pos="384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hinese text page">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D2A38214-5857-FC4E-B923-056100E16BCA}"/>
              </a:ext>
            </a:extLst>
          </p:cNvPr>
          <p:cNvSpPr>
            <a:spLocks noGrp="1"/>
          </p:cNvSpPr>
          <p:nvPr>
            <p:ph type="subTitle" idx="1" hasCustomPrompt="1"/>
          </p:nvPr>
        </p:nvSpPr>
        <p:spPr>
          <a:xfrm>
            <a:off x="728890" y="456134"/>
            <a:ext cx="10736446" cy="993400"/>
          </a:xfrm>
          <a:prstGeom prst="rect">
            <a:avLst/>
          </a:prstGeom>
        </p:spPr>
        <p:txBody>
          <a:bodyPr lIns="0" tIns="0" rIns="0" bIns="0" anchor="t">
            <a:normAutofit/>
          </a:bodyPr>
          <a:lstStyle>
            <a:lvl1pPr marL="0" indent="0" algn="l">
              <a:lnSpc>
                <a:spcPts val="3429"/>
              </a:lnSpc>
              <a:spcBef>
                <a:spcPts val="0"/>
              </a:spcBef>
              <a:buNone/>
              <a:defRPr sz="3199" baseline="0">
                <a:solidFill>
                  <a:schemeClr val="tx1"/>
                </a:solidFill>
                <a:latin typeface="Microsoft YaHei" panose="020B0503020204020204" pitchFamily="34" charset="-122"/>
                <a:ea typeface="Microsoft YaHei" panose="020B0503020204020204" pitchFamily="34" charset="-122"/>
              </a:defRPr>
            </a:lvl1pPr>
            <a:lvl2pPr marL="593662" indent="0" algn="ctr">
              <a:buNone/>
              <a:defRPr sz="2597"/>
            </a:lvl2pPr>
            <a:lvl3pPr marL="1187323" indent="0" algn="ctr">
              <a:buNone/>
              <a:defRPr sz="2337"/>
            </a:lvl3pPr>
            <a:lvl4pPr marL="1780986" indent="0" algn="ctr">
              <a:buNone/>
              <a:defRPr sz="2078"/>
            </a:lvl4pPr>
            <a:lvl5pPr marL="2374648" indent="0" algn="ctr">
              <a:buNone/>
              <a:defRPr sz="2078"/>
            </a:lvl5pPr>
            <a:lvl6pPr marL="2968309" indent="0" algn="ctr">
              <a:buNone/>
              <a:defRPr sz="2078"/>
            </a:lvl6pPr>
            <a:lvl7pPr marL="3561971" indent="0" algn="ctr">
              <a:buNone/>
              <a:defRPr sz="2078"/>
            </a:lvl7pPr>
            <a:lvl8pPr marL="4155634" indent="0" algn="ctr">
              <a:buNone/>
              <a:defRPr sz="2078"/>
            </a:lvl8pPr>
            <a:lvl9pPr marL="4749295" indent="0" algn="ctr">
              <a:buNone/>
              <a:defRPr sz="2078"/>
            </a:lvl9pPr>
          </a:lstStyle>
          <a:p>
            <a:r>
              <a:rPr lang="zh-CN" altLang="en-US" dirty="0"/>
              <a:t>单击此处添加标题</a:t>
            </a:r>
            <a:endParaRPr lang="en-US" dirty="0"/>
          </a:p>
        </p:txBody>
      </p:sp>
      <p:sp>
        <p:nvSpPr>
          <p:cNvPr id="7" name="Content Placeholder 2">
            <a:extLst>
              <a:ext uri="{FF2B5EF4-FFF2-40B4-BE49-F238E27FC236}">
                <a16:creationId xmlns="" xmlns:a16="http://schemas.microsoft.com/office/drawing/2014/main" id="{8A4EAA63-3827-DA40-B921-C01084B9DA87}"/>
              </a:ext>
            </a:extLst>
          </p:cNvPr>
          <p:cNvSpPr>
            <a:spLocks noGrp="1"/>
          </p:cNvSpPr>
          <p:nvPr>
            <p:ph idx="10" hasCustomPrompt="1"/>
          </p:nvPr>
        </p:nvSpPr>
        <p:spPr>
          <a:xfrm>
            <a:off x="736621" y="1501989"/>
            <a:ext cx="10729365" cy="4690459"/>
          </a:xfrm>
          <a:prstGeom prst="rect">
            <a:avLst/>
          </a:prstGeom>
        </p:spPr>
        <p:txBody>
          <a:bodyPr lIns="0" tIns="0" rIns="0" bIns="0"/>
          <a:lstStyle>
            <a:lvl1pPr marL="12368" indent="0">
              <a:lnSpc>
                <a:spcPct val="100000"/>
              </a:lnSpc>
              <a:spcBef>
                <a:spcPts val="0"/>
              </a:spcBef>
              <a:buFontTx/>
              <a:buNone/>
              <a:tabLst>
                <a:tab pos="1207937" algn="ctr"/>
              </a:tabLst>
              <a:defRPr sz="1799" baseline="0">
                <a:solidFill>
                  <a:schemeClr val="tx1"/>
                </a:solidFill>
                <a:latin typeface="Microsoft YaHei" panose="020B0503020204020204" pitchFamily="34" charset="-122"/>
                <a:ea typeface="Microsoft YaHei" panose="020B0503020204020204" pitchFamily="34" charset="-122"/>
                <a:cs typeface="Arial" panose="020B0604020202020204" pitchFamily="34" charset="0"/>
              </a:defRPr>
            </a:lvl1pPr>
            <a:lvl2pPr marL="525640" indent="-171091">
              <a:buFont typeface="Arial" panose="020B0604020202020204" pitchFamily="34" charset="0"/>
              <a:buChar char="•"/>
              <a:tabLst>
                <a:tab pos="1207937" algn="ctr"/>
              </a:tabLst>
              <a:defRPr sz="1298" baseline="0"/>
            </a:lvl2pPr>
            <a:lvl3pPr marL="525640" indent="-171091">
              <a:buFont typeface="Arial" panose="020B0604020202020204" pitchFamily="34" charset="0"/>
              <a:buChar char="•"/>
              <a:tabLst>
                <a:tab pos="1207937" algn="ctr"/>
              </a:tabLst>
              <a:defRPr sz="1298" baseline="0"/>
            </a:lvl3pPr>
            <a:lvl4pPr marL="525640" indent="-171091">
              <a:buFont typeface="Arial" panose="020B0604020202020204" pitchFamily="34" charset="0"/>
              <a:buChar char="•"/>
              <a:tabLst>
                <a:tab pos="1207937" algn="ctr"/>
              </a:tabLst>
              <a:defRPr sz="1298" baseline="0"/>
            </a:lvl4pPr>
            <a:lvl5pPr marL="525640" indent="-171091">
              <a:buFont typeface="Arial" panose="020B0604020202020204" pitchFamily="34" charset="0"/>
              <a:buChar char="•"/>
              <a:tabLst>
                <a:tab pos="1207937" algn="ctr"/>
              </a:tabLst>
              <a:defRPr sz="1298" baseline="0"/>
            </a:lvl5pPr>
          </a:lstStyle>
          <a:p>
            <a:pPr lvl="0"/>
            <a:r>
              <a:rPr lang="zh-CN" altLang="en-US" dirty="0"/>
              <a:t>单击此处添加文本</a:t>
            </a:r>
            <a:endParaRPr lang="en-US" dirty="0"/>
          </a:p>
        </p:txBody>
      </p:sp>
    </p:spTree>
    <p:extLst>
      <p:ext uri="{BB962C8B-B14F-4D97-AF65-F5344CB8AC3E}">
        <p14:creationId xmlns:p14="http://schemas.microsoft.com/office/powerpoint/2010/main" val="62880126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pos="384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page">
    <p:bg>
      <p:bgPr>
        <a:solidFill>
          <a:srgbClr val="FFFFFF"/>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42AF307D-40F4-EC4C-9108-79E948007529}"/>
              </a:ext>
            </a:extLst>
          </p:cNvPr>
          <p:cNvSpPr txBox="1"/>
          <p:nvPr userDrawn="1"/>
        </p:nvSpPr>
        <p:spPr>
          <a:xfrm>
            <a:off x="607249" y="1402065"/>
            <a:ext cx="3919503" cy="854717"/>
          </a:xfrm>
          <a:prstGeom prst="rect">
            <a:avLst/>
          </a:prstGeom>
          <a:noFill/>
        </p:spPr>
        <p:txBody>
          <a:bodyPr wrap="square" rtlCol="0">
            <a:spAutoFit/>
          </a:bodyPr>
          <a:lstStyle/>
          <a:p>
            <a:pPr defTabSz="914112"/>
            <a:r>
              <a:rPr lang="en-US" sz="4798" dirty="0">
                <a:solidFill>
                  <a:srgbClr val="1D1D1A"/>
                </a:solidFill>
              </a:rPr>
              <a:t>Thank you.</a:t>
            </a:r>
          </a:p>
        </p:txBody>
      </p:sp>
    </p:spTree>
    <p:extLst>
      <p:ext uri="{BB962C8B-B14F-4D97-AF65-F5344CB8AC3E}">
        <p14:creationId xmlns:p14="http://schemas.microsoft.com/office/powerpoint/2010/main" val="32264709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hinese text pag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D2A38214-5857-FC4E-B923-056100E16BCA}"/>
              </a:ext>
            </a:extLst>
          </p:cNvPr>
          <p:cNvSpPr>
            <a:spLocks noGrp="1"/>
          </p:cNvSpPr>
          <p:nvPr>
            <p:ph type="subTitle" idx="1" hasCustomPrompt="1"/>
          </p:nvPr>
        </p:nvSpPr>
        <p:spPr>
          <a:xfrm>
            <a:off x="728890" y="456134"/>
            <a:ext cx="10736446" cy="993400"/>
          </a:xfrm>
          <a:prstGeom prst="rect">
            <a:avLst/>
          </a:prstGeom>
        </p:spPr>
        <p:txBody>
          <a:bodyPr lIns="0" tIns="0" rIns="0" bIns="0" anchor="t">
            <a:normAutofit/>
          </a:bodyPr>
          <a:lstStyle>
            <a:lvl1pPr marL="0" indent="0" algn="l">
              <a:lnSpc>
                <a:spcPts val="3429"/>
              </a:lnSpc>
              <a:spcBef>
                <a:spcPts val="0"/>
              </a:spcBef>
              <a:buNone/>
              <a:defRPr sz="3199" baseline="0">
                <a:solidFill>
                  <a:schemeClr val="tx1"/>
                </a:solidFill>
                <a:latin typeface="Microsoft YaHei" panose="020B0503020204020204" pitchFamily="34" charset="-122"/>
                <a:ea typeface="Microsoft YaHei" panose="020B0503020204020204" pitchFamily="34" charset="-122"/>
              </a:defRPr>
            </a:lvl1pPr>
            <a:lvl2pPr marL="593662" indent="0" algn="ctr">
              <a:buNone/>
              <a:defRPr sz="2597"/>
            </a:lvl2pPr>
            <a:lvl3pPr marL="1187323" indent="0" algn="ctr">
              <a:buNone/>
              <a:defRPr sz="2337"/>
            </a:lvl3pPr>
            <a:lvl4pPr marL="1780986" indent="0" algn="ctr">
              <a:buNone/>
              <a:defRPr sz="2078"/>
            </a:lvl4pPr>
            <a:lvl5pPr marL="2374648" indent="0" algn="ctr">
              <a:buNone/>
              <a:defRPr sz="2078"/>
            </a:lvl5pPr>
            <a:lvl6pPr marL="2968309" indent="0" algn="ctr">
              <a:buNone/>
              <a:defRPr sz="2078"/>
            </a:lvl6pPr>
            <a:lvl7pPr marL="3561971" indent="0" algn="ctr">
              <a:buNone/>
              <a:defRPr sz="2078"/>
            </a:lvl7pPr>
            <a:lvl8pPr marL="4155634" indent="0" algn="ctr">
              <a:buNone/>
              <a:defRPr sz="2078"/>
            </a:lvl8pPr>
            <a:lvl9pPr marL="4749295" indent="0" algn="ctr">
              <a:buNone/>
              <a:defRPr sz="2078"/>
            </a:lvl9pPr>
          </a:lstStyle>
          <a:p>
            <a:r>
              <a:rPr lang="zh-CN" altLang="en-US" dirty="0"/>
              <a:t>单击此处添加标题</a:t>
            </a:r>
            <a:endParaRPr lang="en-US" dirty="0"/>
          </a:p>
        </p:txBody>
      </p:sp>
      <p:sp>
        <p:nvSpPr>
          <p:cNvPr id="7" name="Content Placeholder 2">
            <a:extLst>
              <a:ext uri="{FF2B5EF4-FFF2-40B4-BE49-F238E27FC236}">
                <a16:creationId xmlns:a16="http://schemas.microsoft.com/office/drawing/2014/main" xmlns="" id="{8A4EAA63-3827-DA40-B921-C01084B9DA87}"/>
              </a:ext>
            </a:extLst>
          </p:cNvPr>
          <p:cNvSpPr>
            <a:spLocks noGrp="1"/>
          </p:cNvSpPr>
          <p:nvPr>
            <p:ph idx="10" hasCustomPrompt="1"/>
          </p:nvPr>
        </p:nvSpPr>
        <p:spPr>
          <a:xfrm>
            <a:off x="736621" y="1501989"/>
            <a:ext cx="10729365" cy="4690459"/>
          </a:xfrm>
          <a:prstGeom prst="rect">
            <a:avLst/>
          </a:prstGeom>
        </p:spPr>
        <p:txBody>
          <a:bodyPr lIns="0" tIns="0" rIns="0" bIns="0"/>
          <a:lstStyle>
            <a:lvl1pPr marL="12368" indent="0">
              <a:lnSpc>
                <a:spcPct val="100000"/>
              </a:lnSpc>
              <a:spcBef>
                <a:spcPts val="0"/>
              </a:spcBef>
              <a:buFontTx/>
              <a:buNone/>
              <a:tabLst>
                <a:tab pos="1207937" algn="ctr"/>
              </a:tabLst>
              <a:defRPr sz="1799" baseline="0">
                <a:solidFill>
                  <a:schemeClr val="tx1"/>
                </a:solidFill>
                <a:latin typeface="Microsoft YaHei" panose="020B0503020204020204" pitchFamily="34" charset="-122"/>
                <a:ea typeface="Microsoft YaHei" panose="020B0503020204020204" pitchFamily="34" charset="-122"/>
                <a:cs typeface="Arial" panose="020B0604020202020204" pitchFamily="34" charset="0"/>
              </a:defRPr>
            </a:lvl1pPr>
            <a:lvl2pPr marL="525640" indent="-171091">
              <a:buFont typeface="Arial" panose="020B0604020202020204" pitchFamily="34" charset="0"/>
              <a:buChar char="•"/>
              <a:tabLst>
                <a:tab pos="1207937" algn="ctr"/>
              </a:tabLst>
              <a:defRPr sz="1298" baseline="0"/>
            </a:lvl2pPr>
            <a:lvl3pPr marL="525640" indent="-171091">
              <a:buFont typeface="Arial" panose="020B0604020202020204" pitchFamily="34" charset="0"/>
              <a:buChar char="•"/>
              <a:tabLst>
                <a:tab pos="1207937" algn="ctr"/>
              </a:tabLst>
              <a:defRPr sz="1298" baseline="0"/>
            </a:lvl3pPr>
            <a:lvl4pPr marL="525640" indent="-171091">
              <a:buFont typeface="Arial" panose="020B0604020202020204" pitchFamily="34" charset="0"/>
              <a:buChar char="•"/>
              <a:tabLst>
                <a:tab pos="1207937" algn="ctr"/>
              </a:tabLst>
              <a:defRPr sz="1298" baseline="0"/>
            </a:lvl4pPr>
            <a:lvl5pPr marL="525640" indent="-171091">
              <a:buFont typeface="Arial" panose="020B0604020202020204" pitchFamily="34" charset="0"/>
              <a:buChar char="•"/>
              <a:tabLst>
                <a:tab pos="1207937" algn="ctr"/>
              </a:tabLst>
              <a:defRPr sz="1298" baseline="0"/>
            </a:lvl5pPr>
          </a:lstStyle>
          <a:p>
            <a:pPr lvl="0"/>
            <a:r>
              <a:rPr lang="zh-CN" altLang="en-US" dirty="0"/>
              <a:t>单击此处添加文本</a:t>
            </a:r>
            <a:endParaRPr lang="en-US" dirty="0"/>
          </a:p>
        </p:txBody>
      </p:sp>
    </p:spTree>
    <p:extLst>
      <p:ext uri="{BB962C8B-B14F-4D97-AF65-F5344CB8AC3E}">
        <p14:creationId xmlns:p14="http://schemas.microsoft.com/office/powerpoint/2010/main" val="113988991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pos="384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Arial" pitchFamily="34" charset="0"/>
                <a:cs typeface="Arial" pitchFamily="34" charset="0"/>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609442" y="1066802"/>
            <a:ext cx="10973117" cy="4525963"/>
          </a:xfrm>
          <a:prstGeom prst="rect">
            <a:avLst/>
          </a:prstGeom>
        </p:spPr>
        <p:txBody>
          <a:bodyPr/>
          <a:lstStyle>
            <a:lvl1pPr>
              <a:buClr>
                <a:schemeClr val="bg1">
                  <a:lumMod val="50000"/>
                </a:schemeClr>
              </a:buClr>
              <a:defRPr>
                <a:latin typeface="Arial" pitchFamily="34" charset="0"/>
                <a:cs typeface="Arial" pitchFamily="34" charset="0"/>
              </a:defRPr>
            </a:lvl1pPr>
            <a:lvl2pPr>
              <a:buClr>
                <a:schemeClr val="bg1">
                  <a:lumMod val="50000"/>
                </a:schemeClr>
              </a:buClr>
              <a:defRPr>
                <a:latin typeface="Arial" pitchFamily="34" charset="0"/>
                <a:cs typeface="Arial" pitchFamily="34" charset="0"/>
              </a:defRPr>
            </a:lvl2pPr>
            <a:lvl3pPr>
              <a:buClr>
                <a:schemeClr val="bg1">
                  <a:lumMod val="50000"/>
                </a:schemeClr>
              </a:buClr>
              <a:defRPr>
                <a:latin typeface="Arial" pitchFamily="34" charset="0"/>
                <a:cs typeface="Arial" pitchFamily="34" charset="0"/>
              </a:defRPr>
            </a:lvl3pPr>
            <a:lvl4pPr>
              <a:buClr>
                <a:schemeClr val="bg1">
                  <a:lumMod val="50000"/>
                </a:schemeClr>
              </a:buClr>
              <a:defRPr>
                <a:latin typeface="Arial" pitchFamily="34" charset="0"/>
                <a:cs typeface="Arial" pitchFamily="34" charset="0"/>
              </a:defRPr>
            </a:lvl4pPr>
            <a:lvl5pPr>
              <a:buClr>
                <a:schemeClr val="bg1">
                  <a:lumMod val="50000"/>
                </a:schemeClr>
              </a:buClr>
              <a:defRPr>
                <a:latin typeface="Arial" pitchFamily="34" charset="0"/>
                <a:cs typeface="Arial" pitchFamily="34" charset="0"/>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1589889087"/>
      </p:ext>
    </p:extLst>
  </p:cSld>
  <p:clrMapOvr>
    <a:masterClrMapping/>
  </p:clrMapOvr>
  <mc:AlternateContent xmlns:mc="http://schemas.openxmlformats.org/markup-compatibility/2006" xmlns:p14="http://schemas.microsoft.com/office/powerpoint/2010/main">
    <mc:Choice Requires="p14">
      <p:transition p14:dur="0" advClick="0" advTm="8000"/>
    </mc:Choice>
    <mc:Fallback xmlns="">
      <p:transition advClick="0" advTm="8000"/>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5167667"/>
      </p:ext>
    </p:extLst>
  </p:cSld>
  <p:clrMap bg1="lt1" tx1="dk1" bg2="lt2" tx2="dk2" accent1="accent1" accent2="accent2" accent3="accent3" accent4="accent4" accent5="accent5" accent6="accent6" hlink="hlink" folHlink="folHlink"/>
  <p:sldLayoutIdLst>
    <p:sldLayoutId id="2147483663" r:id="rId1"/>
    <p:sldLayoutId id="2147483674" r:id="rId2"/>
  </p:sldLayoutIdLst>
  <p:timing>
    <p:tnLst>
      <p:par>
        <p:cTn id="1" dur="indefinite" restart="never" nodeType="tmRoot"/>
      </p:par>
    </p:tnLst>
  </p:timing>
  <p:hf hdr="0" ftr="0" dt="0"/>
  <p:txStyles>
    <p:titleStyle>
      <a:lvl1pPr algn="l" defTabSz="1187323" rtl="0" eaLnBrk="1" latinLnBrk="0" hangingPunct="1">
        <a:lnSpc>
          <a:spcPct val="90000"/>
        </a:lnSpc>
        <a:spcBef>
          <a:spcPct val="0"/>
        </a:spcBef>
        <a:buNone/>
        <a:defRPr sz="5714" kern="1200">
          <a:solidFill>
            <a:schemeClr val="tx1"/>
          </a:solidFill>
          <a:latin typeface="+mj-lt"/>
          <a:ea typeface="+mj-ea"/>
          <a:cs typeface="+mj-cs"/>
        </a:defRPr>
      </a:lvl1pPr>
    </p:titleStyle>
    <p:bodyStyle>
      <a:lvl1pPr marL="296831" indent="-296831" algn="l" defTabSz="1187323" rtl="0" eaLnBrk="1" latinLnBrk="0" hangingPunct="1">
        <a:lnSpc>
          <a:spcPct val="90000"/>
        </a:lnSpc>
        <a:spcBef>
          <a:spcPts val="1298"/>
        </a:spcBef>
        <a:buFont typeface="Arial" panose="020B0604020202020204" pitchFamily="34" charset="0"/>
        <a:buChar char="•"/>
        <a:defRPr sz="3635" kern="1200">
          <a:solidFill>
            <a:schemeClr val="tx1"/>
          </a:solidFill>
          <a:latin typeface="+mn-lt"/>
          <a:ea typeface="+mn-ea"/>
          <a:cs typeface="+mn-cs"/>
        </a:defRPr>
      </a:lvl1pPr>
      <a:lvl2pPr marL="890493" indent="-296831" algn="l" defTabSz="1187323" rtl="0" eaLnBrk="1" latinLnBrk="0" hangingPunct="1">
        <a:lnSpc>
          <a:spcPct val="90000"/>
        </a:lnSpc>
        <a:spcBef>
          <a:spcPts val="650"/>
        </a:spcBef>
        <a:buFont typeface="Arial" panose="020B0604020202020204" pitchFamily="34" charset="0"/>
        <a:buChar char="•"/>
        <a:defRPr sz="3117" kern="1200">
          <a:solidFill>
            <a:schemeClr val="tx1"/>
          </a:solidFill>
          <a:latin typeface="+mn-lt"/>
          <a:ea typeface="+mn-ea"/>
          <a:cs typeface="+mn-cs"/>
        </a:defRPr>
      </a:lvl2pPr>
      <a:lvl3pPr marL="1484154" indent="-296831" algn="l" defTabSz="1187323" rtl="0" eaLnBrk="1" latinLnBrk="0" hangingPunct="1">
        <a:lnSpc>
          <a:spcPct val="90000"/>
        </a:lnSpc>
        <a:spcBef>
          <a:spcPts val="650"/>
        </a:spcBef>
        <a:buFont typeface="Arial" panose="020B0604020202020204" pitchFamily="34" charset="0"/>
        <a:buChar char="•"/>
        <a:defRPr sz="2597" kern="1200">
          <a:solidFill>
            <a:schemeClr val="tx1"/>
          </a:solidFill>
          <a:latin typeface="+mn-lt"/>
          <a:ea typeface="+mn-ea"/>
          <a:cs typeface="+mn-cs"/>
        </a:defRPr>
      </a:lvl3pPr>
      <a:lvl4pPr marL="2077817"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4pPr>
      <a:lvl5pPr marL="2671478"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5pPr>
      <a:lvl6pPr marL="3265140"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6pPr>
      <a:lvl7pPr marL="3858802"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7pPr>
      <a:lvl8pPr marL="4452463"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8pPr>
      <a:lvl9pPr marL="5046125"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9pPr>
    </p:bodyStyle>
    <p:otherStyle>
      <a:defPPr>
        <a:defRPr lang="en-US"/>
      </a:defPPr>
      <a:lvl1pPr marL="0" algn="l" defTabSz="1187323" rtl="0" eaLnBrk="1" latinLnBrk="0" hangingPunct="1">
        <a:defRPr sz="2337" kern="1200">
          <a:solidFill>
            <a:schemeClr val="tx1"/>
          </a:solidFill>
          <a:latin typeface="+mn-lt"/>
          <a:ea typeface="+mn-ea"/>
          <a:cs typeface="+mn-cs"/>
        </a:defRPr>
      </a:lvl1pPr>
      <a:lvl2pPr marL="593662" algn="l" defTabSz="1187323" rtl="0" eaLnBrk="1" latinLnBrk="0" hangingPunct="1">
        <a:defRPr sz="2337" kern="1200">
          <a:solidFill>
            <a:schemeClr val="tx1"/>
          </a:solidFill>
          <a:latin typeface="+mn-lt"/>
          <a:ea typeface="+mn-ea"/>
          <a:cs typeface="+mn-cs"/>
        </a:defRPr>
      </a:lvl2pPr>
      <a:lvl3pPr marL="1187323" algn="l" defTabSz="1187323" rtl="0" eaLnBrk="1" latinLnBrk="0" hangingPunct="1">
        <a:defRPr sz="2337" kern="1200">
          <a:solidFill>
            <a:schemeClr val="tx1"/>
          </a:solidFill>
          <a:latin typeface="+mn-lt"/>
          <a:ea typeface="+mn-ea"/>
          <a:cs typeface="+mn-cs"/>
        </a:defRPr>
      </a:lvl3pPr>
      <a:lvl4pPr marL="1780986" algn="l" defTabSz="1187323" rtl="0" eaLnBrk="1" latinLnBrk="0" hangingPunct="1">
        <a:defRPr sz="2337" kern="1200">
          <a:solidFill>
            <a:schemeClr val="tx1"/>
          </a:solidFill>
          <a:latin typeface="+mn-lt"/>
          <a:ea typeface="+mn-ea"/>
          <a:cs typeface="+mn-cs"/>
        </a:defRPr>
      </a:lvl4pPr>
      <a:lvl5pPr marL="2374648" algn="l" defTabSz="1187323" rtl="0" eaLnBrk="1" latinLnBrk="0" hangingPunct="1">
        <a:defRPr sz="2337" kern="1200">
          <a:solidFill>
            <a:schemeClr val="tx1"/>
          </a:solidFill>
          <a:latin typeface="+mn-lt"/>
          <a:ea typeface="+mn-ea"/>
          <a:cs typeface="+mn-cs"/>
        </a:defRPr>
      </a:lvl5pPr>
      <a:lvl6pPr marL="2968309" algn="l" defTabSz="1187323" rtl="0" eaLnBrk="1" latinLnBrk="0" hangingPunct="1">
        <a:defRPr sz="2337" kern="1200">
          <a:solidFill>
            <a:schemeClr val="tx1"/>
          </a:solidFill>
          <a:latin typeface="+mn-lt"/>
          <a:ea typeface="+mn-ea"/>
          <a:cs typeface="+mn-cs"/>
        </a:defRPr>
      </a:lvl6pPr>
      <a:lvl7pPr marL="3561971" algn="l" defTabSz="1187323" rtl="0" eaLnBrk="1" latinLnBrk="0" hangingPunct="1">
        <a:defRPr sz="2337" kern="1200">
          <a:solidFill>
            <a:schemeClr val="tx1"/>
          </a:solidFill>
          <a:latin typeface="+mn-lt"/>
          <a:ea typeface="+mn-ea"/>
          <a:cs typeface="+mn-cs"/>
        </a:defRPr>
      </a:lvl7pPr>
      <a:lvl8pPr marL="4155634" algn="l" defTabSz="1187323" rtl="0" eaLnBrk="1" latinLnBrk="0" hangingPunct="1">
        <a:defRPr sz="2337" kern="1200">
          <a:solidFill>
            <a:schemeClr val="tx1"/>
          </a:solidFill>
          <a:latin typeface="+mn-lt"/>
          <a:ea typeface="+mn-ea"/>
          <a:cs typeface="+mn-cs"/>
        </a:defRPr>
      </a:lvl8pPr>
      <a:lvl9pPr marL="4749295" algn="l" defTabSz="1187323" rtl="0" eaLnBrk="1" latinLnBrk="0" hangingPunct="1">
        <a:defRPr sz="233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2161">
          <p15:clr>
            <a:srgbClr val="F26B43"/>
          </p15:clr>
        </p15:guide>
        <p15:guide id="4294967295" pos="3842">
          <p15:clr>
            <a:srgbClr val="F26B43"/>
          </p15:clr>
        </p15:guide>
        <p15:guide id="4294967295" pos="458">
          <p15:clr>
            <a:srgbClr val="F26B43"/>
          </p15:clr>
        </p15:guide>
        <p15:guide id="4294967295" pos="7225">
          <p15:clr>
            <a:srgbClr val="F26B43"/>
          </p15:clr>
        </p15:guide>
        <p15:guide id="4294967295" orient="horz" pos="410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8918613"/>
      </p:ext>
    </p:extLst>
  </p:cSld>
  <p:clrMap bg1="lt1" tx1="dk1" bg2="lt2" tx2="dk2" accent1="accent1" accent2="accent2" accent3="accent3" accent4="accent4" accent5="accent5" accent6="accent6" hlink="hlink" folHlink="folHlink"/>
  <p:sldLayoutIdLst>
    <p:sldLayoutId id="2147483665" r:id="rId1"/>
  </p:sldLayoutIdLst>
  <p:timing>
    <p:tnLst>
      <p:par>
        <p:cTn id="1" dur="indefinite" restart="never" nodeType="tmRoot"/>
      </p:par>
    </p:tnLst>
  </p:timing>
  <p:hf hdr="0" ftr="0" dt="0"/>
  <p:txStyles>
    <p:titleStyle>
      <a:lvl1pPr algn="l" defTabSz="1187323" rtl="0" eaLnBrk="1" latinLnBrk="0" hangingPunct="1">
        <a:lnSpc>
          <a:spcPct val="90000"/>
        </a:lnSpc>
        <a:spcBef>
          <a:spcPct val="0"/>
        </a:spcBef>
        <a:buNone/>
        <a:defRPr sz="5714" kern="1200">
          <a:solidFill>
            <a:schemeClr val="tx1"/>
          </a:solidFill>
          <a:latin typeface="+mj-lt"/>
          <a:ea typeface="+mj-ea"/>
          <a:cs typeface="+mj-cs"/>
        </a:defRPr>
      </a:lvl1pPr>
    </p:titleStyle>
    <p:bodyStyle>
      <a:lvl1pPr marL="296831" indent="-296831" algn="l" defTabSz="1187323" rtl="0" eaLnBrk="1" latinLnBrk="0" hangingPunct="1">
        <a:lnSpc>
          <a:spcPct val="90000"/>
        </a:lnSpc>
        <a:spcBef>
          <a:spcPts val="1298"/>
        </a:spcBef>
        <a:buFont typeface="Arial" panose="020B0604020202020204" pitchFamily="34" charset="0"/>
        <a:buChar char="•"/>
        <a:defRPr sz="3635" kern="1200">
          <a:solidFill>
            <a:schemeClr val="tx1"/>
          </a:solidFill>
          <a:latin typeface="+mn-lt"/>
          <a:ea typeface="+mn-ea"/>
          <a:cs typeface="+mn-cs"/>
        </a:defRPr>
      </a:lvl1pPr>
      <a:lvl2pPr marL="890493" indent="-296831" algn="l" defTabSz="1187323" rtl="0" eaLnBrk="1" latinLnBrk="0" hangingPunct="1">
        <a:lnSpc>
          <a:spcPct val="90000"/>
        </a:lnSpc>
        <a:spcBef>
          <a:spcPts val="650"/>
        </a:spcBef>
        <a:buFont typeface="Arial" panose="020B0604020202020204" pitchFamily="34" charset="0"/>
        <a:buChar char="•"/>
        <a:defRPr sz="3117" kern="1200">
          <a:solidFill>
            <a:schemeClr val="tx1"/>
          </a:solidFill>
          <a:latin typeface="+mn-lt"/>
          <a:ea typeface="+mn-ea"/>
          <a:cs typeface="+mn-cs"/>
        </a:defRPr>
      </a:lvl2pPr>
      <a:lvl3pPr marL="1484154" indent="-296831" algn="l" defTabSz="1187323" rtl="0" eaLnBrk="1" latinLnBrk="0" hangingPunct="1">
        <a:lnSpc>
          <a:spcPct val="90000"/>
        </a:lnSpc>
        <a:spcBef>
          <a:spcPts val="650"/>
        </a:spcBef>
        <a:buFont typeface="Arial" panose="020B0604020202020204" pitchFamily="34" charset="0"/>
        <a:buChar char="•"/>
        <a:defRPr sz="2597" kern="1200">
          <a:solidFill>
            <a:schemeClr val="tx1"/>
          </a:solidFill>
          <a:latin typeface="+mn-lt"/>
          <a:ea typeface="+mn-ea"/>
          <a:cs typeface="+mn-cs"/>
        </a:defRPr>
      </a:lvl3pPr>
      <a:lvl4pPr marL="2077817"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4pPr>
      <a:lvl5pPr marL="2671478"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5pPr>
      <a:lvl6pPr marL="3265140"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6pPr>
      <a:lvl7pPr marL="3858802"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7pPr>
      <a:lvl8pPr marL="4452463"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8pPr>
      <a:lvl9pPr marL="5046125"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9pPr>
    </p:bodyStyle>
    <p:otherStyle>
      <a:defPPr>
        <a:defRPr lang="en-US"/>
      </a:defPPr>
      <a:lvl1pPr marL="0" algn="l" defTabSz="1187323" rtl="0" eaLnBrk="1" latinLnBrk="0" hangingPunct="1">
        <a:defRPr sz="2337" kern="1200">
          <a:solidFill>
            <a:schemeClr val="tx1"/>
          </a:solidFill>
          <a:latin typeface="+mn-lt"/>
          <a:ea typeface="+mn-ea"/>
          <a:cs typeface="+mn-cs"/>
        </a:defRPr>
      </a:lvl1pPr>
      <a:lvl2pPr marL="593662" algn="l" defTabSz="1187323" rtl="0" eaLnBrk="1" latinLnBrk="0" hangingPunct="1">
        <a:defRPr sz="2337" kern="1200">
          <a:solidFill>
            <a:schemeClr val="tx1"/>
          </a:solidFill>
          <a:latin typeface="+mn-lt"/>
          <a:ea typeface="+mn-ea"/>
          <a:cs typeface="+mn-cs"/>
        </a:defRPr>
      </a:lvl2pPr>
      <a:lvl3pPr marL="1187323" algn="l" defTabSz="1187323" rtl="0" eaLnBrk="1" latinLnBrk="0" hangingPunct="1">
        <a:defRPr sz="2337" kern="1200">
          <a:solidFill>
            <a:schemeClr val="tx1"/>
          </a:solidFill>
          <a:latin typeface="+mn-lt"/>
          <a:ea typeface="+mn-ea"/>
          <a:cs typeface="+mn-cs"/>
        </a:defRPr>
      </a:lvl3pPr>
      <a:lvl4pPr marL="1780986" algn="l" defTabSz="1187323" rtl="0" eaLnBrk="1" latinLnBrk="0" hangingPunct="1">
        <a:defRPr sz="2337" kern="1200">
          <a:solidFill>
            <a:schemeClr val="tx1"/>
          </a:solidFill>
          <a:latin typeface="+mn-lt"/>
          <a:ea typeface="+mn-ea"/>
          <a:cs typeface="+mn-cs"/>
        </a:defRPr>
      </a:lvl4pPr>
      <a:lvl5pPr marL="2374648" algn="l" defTabSz="1187323" rtl="0" eaLnBrk="1" latinLnBrk="0" hangingPunct="1">
        <a:defRPr sz="2337" kern="1200">
          <a:solidFill>
            <a:schemeClr val="tx1"/>
          </a:solidFill>
          <a:latin typeface="+mn-lt"/>
          <a:ea typeface="+mn-ea"/>
          <a:cs typeface="+mn-cs"/>
        </a:defRPr>
      </a:lvl5pPr>
      <a:lvl6pPr marL="2968309" algn="l" defTabSz="1187323" rtl="0" eaLnBrk="1" latinLnBrk="0" hangingPunct="1">
        <a:defRPr sz="2337" kern="1200">
          <a:solidFill>
            <a:schemeClr val="tx1"/>
          </a:solidFill>
          <a:latin typeface="+mn-lt"/>
          <a:ea typeface="+mn-ea"/>
          <a:cs typeface="+mn-cs"/>
        </a:defRPr>
      </a:lvl6pPr>
      <a:lvl7pPr marL="3561971" algn="l" defTabSz="1187323" rtl="0" eaLnBrk="1" latinLnBrk="0" hangingPunct="1">
        <a:defRPr sz="2337" kern="1200">
          <a:solidFill>
            <a:schemeClr val="tx1"/>
          </a:solidFill>
          <a:latin typeface="+mn-lt"/>
          <a:ea typeface="+mn-ea"/>
          <a:cs typeface="+mn-cs"/>
        </a:defRPr>
      </a:lvl7pPr>
      <a:lvl8pPr marL="4155634" algn="l" defTabSz="1187323" rtl="0" eaLnBrk="1" latinLnBrk="0" hangingPunct="1">
        <a:defRPr sz="2337" kern="1200">
          <a:solidFill>
            <a:schemeClr val="tx1"/>
          </a:solidFill>
          <a:latin typeface="+mn-lt"/>
          <a:ea typeface="+mn-ea"/>
          <a:cs typeface="+mn-cs"/>
        </a:defRPr>
      </a:lvl8pPr>
      <a:lvl9pPr marL="4749295" algn="l" defTabSz="1187323" rtl="0" eaLnBrk="1" latinLnBrk="0" hangingPunct="1">
        <a:defRPr sz="233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2161">
          <p15:clr>
            <a:srgbClr val="F26B43"/>
          </p15:clr>
        </p15:guide>
        <p15:guide id="4294967295" pos="3842">
          <p15:clr>
            <a:srgbClr val="F26B43"/>
          </p15:clr>
        </p15:guide>
        <p15:guide id="4294967295" pos="458">
          <p15:clr>
            <a:srgbClr val="F26B43"/>
          </p15:clr>
        </p15:guide>
        <p15:guide id="4294967295" pos="7225">
          <p15:clr>
            <a:srgbClr val="F26B43"/>
          </p15:clr>
        </p15:guide>
        <p15:guide id="4294967295" orient="horz" pos="410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6545802"/>
      </p:ext>
    </p:extLst>
  </p:cSld>
  <p:clrMap bg1="lt1" tx1="dk1" bg2="lt2" tx2="dk2" accent1="accent1" accent2="accent2" accent3="accent3" accent4="accent4" accent5="accent5" accent6="accent6" hlink="hlink" folHlink="folHlink"/>
  <p:sldLayoutIdLst>
    <p:sldLayoutId id="2147483667" r:id="rId1"/>
  </p:sldLayoutIdLst>
  <p:timing>
    <p:tnLst>
      <p:par>
        <p:cTn id="1" dur="indefinite" restart="never" nodeType="tmRoot"/>
      </p:par>
    </p:tnLst>
  </p:timing>
  <p:hf hdr="0" ftr="0" dt="0"/>
  <p:txStyles>
    <p:titleStyle>
      <a:lvl1pPr algn="l" defTabSz="1187323" rtl="0" eaLnBrk="1" latinLnBrk="0" hangingPunct="1">
        <a:lnSpc>
          <a:spcPct val="90000"/>
        </a:lnSpc>
        <a:spcBef>
          <a:spcPct val="0"/>
        </a:spcBef>
        <a:buNone/>
        <a:defRPr sz="5714" kern="1200">
          <a:solidFill>
            <a:schemeClr val="tx1"/>
          </a:solidFill>
          <a:latin typeface="+mj-lt"/>
          <a:ea typeface="+mj-ea"/>
          <a:cs typeface="+mj-cs"/>
        </a:defRPr>
      </a:lvl1pPr>
    </p:titleStyle>
    <p:bodyStyle>
      <a:lvl1pPr marL="296831" indent="-296831" algn="l" defTabSz="1187323" rtl="0" eaLnBrk="1" latinLnBrk="0" hangingPunct="1">
        <a:lnSpc>
          <a:spcPct val="90000"/>
        </a:lnSpc>
        <a:spcBef>
          <a:spcPts val="1298"/>
        </a:spcBef>
        <a:buFont typeface="Arial" panose="020B0604020202020204" pitchFamily="34" charset="0"/>
        <a:buChar char="•"/>
        <a:defRPr sz="3635" kern="1200">
          <a:solidFill>
            <a:schemeClr val="tx1"/>
          </a:solidFill>
          <a:latin typeface="+mn-lt"/>
          <a:ea typeface="+mn-ea"/>
          <a:cs typeface="+mn-cs"/>
        </a:defRPr>
      </a:lvl1pPr>
      <a:lvl2pPr marL="890493" indent="-296831" algn="l" defTabSz="1187323" rtl="0" eaLnBrk="1" latinLnBrk="0" hangingPunct="1">
        <a:lnSpc>
          <a:spcPct val="90000"/>
        </a:lnSpc>
        <a:spcBef>
          <a:spcPts val="650"/>
        </a:spcBef>
        <a:buFont typeface="Arial" panose="020B0604020202020204" pitchFamily="34" charset="0"/>
        <a:buChar char="•"/>
        <a:defRPr sz="3117" kern="1200">
          <a:solidFill>
            <a:schemeClr val="tx1"/>
          </a:solidFill>
          <a:latin typeface="+mn-lt"/>
          <a:ea typeface="+mn-ea"/>
          <a:cs typeface="+mn-cs"/>
        </a:defRPr>
      </a:lvl2pPr>
      <a:lvl3pPr marL="1484154" indent="-296831" algn="l" defTabSz="1187323" rtl="0" eaLnBrk="1" latinLnBrk="0" hangingPunct="1">
        <a:lnSpc>
          <a:spcPct val="90000"/>
        </a:lnSpc>
        <a:spcBef>
          <a:spcPts val="650"/>
        </a:spcBef>
        <a:buFont typeface="Arial" panose="020B0604020202020204" pitchFamily="34" charset="0"/>
        <a:buChar char="•"/>
        <a:defRPr sz="2597" kern="1200">
          <a:solidFill>
            <a:schemeClr val="tx1"/>
          </a:solidFill>
          <a:latin typeface="+mn-lt"/>
          <a:ea typeface="+mn-ea"/>
          <a:cs typeface="+mn-cs"/>
        </a:defRPr>
      </a:lvl3pPr>
      <a:lvl4pPr marL="2077817"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4pPr>
      <a:lvl5pPr marL="2671478"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5pPr>
      <a:lvl6pPr marL="3265140"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6pPr>
      <a:lvl7pPr marL="3858802"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7pPr>
      <a:lvl8pPr marL="4452463"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8pPr>
      <a:lvl9pPr marL="5046125"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9pPr>
    </p:bodyStyle>
    <p:otherStyle>
      <a:defPPr>
        <a:defRPr lang="en-US"/>
      </a:defPPr>
      <a:lvl1pPr marL="0" algn="l" defTabSz="1187323" rtl="0" eaLnBrk="1" latinLnBrk="0" hangingPunct="1">
        <a:defRPr sz="2337" kern="1200">
          <a:solidFill>
            <a:schemeClr val="tx1"/>
          </a:solidFill>
          <a:latin typeface="+mn-lt"/>
          <a:ea typeface="+mn-ea"/>
          <a:cs typeface="+mn-cs"/>
        </a:defRPr>
      </a:lvl1pPr>
      <a:lvl2pPr marL="593662" algn="l" defTabSz="1187323" rtl="0" eaLnBrk="1" latinLnBrk="0" hangingPunct="1">
        <a:defRPr sz="2337" kern="1200">
          <a:solidFill>
            <a:schemeClr val="tx1"/>
          </a:solidFill>
          <a:latin typeface="+mn-lt"/>
          <a:ea typeface="+mn-ea"/>
          <a:cs typeface="+mn-cs"/>
        </a:defRPr>
      </a:lvl2pPr>
      <a:lvl3pPr marL="1187323" algn="l" defTabSz="1187323" rtl="0" eaLnBrk="1" latinLnBrk="0" hangingPunct="1">
        <a:defRPr sz="2337" kern="1200">
          <a:solidFill>
            <a:schemeClr val="tx1"/>
          </a:solidFill>
          <a:latin typeface="+mn-lt"/>
          <a:ea typeface="+mn-ea"/>
          <a:cs typeface="+mn-cs"/>
        </a:defRPr>
      </a:lvl3pPr>
      <a:lvl4pPr marL="1780986" algn="l" defTabSz="1187323" rtl="0" eaLnBrk="1" latinLnBrk="0" hangingPunct="1">
        <a:defRPr sz="2337" kern="1200">
          <a:solidFill>
            <a:schemeClr val="tx1"/>
          </a:solidFill>
          <a:latin typeface="+mn-lt"/>
          <a:ea typeface="+mn-ea"/>
          <a:cs typeface="+mn-cs"/>
        </a:defRPr>
      </a:lvl4pPr>
      <a:lvl5pPr marL="2374648" algn="l" defTabSz="1187323" rtl="0" eaLnBrk="1" latinLnBrk="0" hangingPunct="1">
        <a:defRPr sz="2337" kern="1200">
          <a:solidFill>
            <a:schemeClr val="tx1"/>
          </a:solidFill>
          <a:latin typeface="+mn-lt"/>
          <a:ea typeface="+mn-ea"/>
          <a:cs typeface="+mn-cs"/>
        </a:defRPr>
      </a:lvl5pPr>
      <a:lvl6pPr marL="2968309" algn="l" defTabSz="1187323" rtl="0" eaLnBrk="1" latinLnBrk="0" hangingPunct="1">
        <a:defRPr sz="2337" kern="1200">
          <a:solidFill>
            <a:schemeClr val="tx1"/>
          </a:solidFill>
          <a:latin typeface="+mn-lt"/>
          <a:ea typeface="+mn-ea"/>
          <a:cs typeface="+mn-cs"/>
        </a:defRPr>
      </a:lvl6pPr>
      <a:lvl7pPr marL="3561971" algn="l" defTabSz="1187323" rtl="0" eaLnBrk="1" latinLnBrk="0" hangingPunct="1">
        <a:defRPr sz="2337" kern="1200">
          <a:solidFill>
            <a:schemeClr val="tx1"/>
          </a:solidFill>
          <a:latin typeface="+mn-lt"/>
          <a:ea typeface="+mn-ea"/>
          <a:cs typeface="+mn-cs"/>
        </a:defRPr>
      </a:lvl7pPr>
      <a:lvl8pPr marL="4155634" algn="l" defTabSz="1187323" rtl="0" eaLnBrk="1" latinLnBrk="0" hangingPunct="1">
        <a:defRPr sz="2337" kern="1200">
          <a:solidFill>
            <a:schemeClr val="tx1"/>
          </a:solidFill>
          <a:latin typeface="+mn-lt"/>
          <a:ea typeface="+mn-ea"/>
          <a:cs typeface="+mn-cs"/>
        </a:defRPr>
      </a:lvl8pPr>
      <a:lvl9pPr marL="4749295" algn="l" defTabSz="1187323" rtl="0" eaLnBrk="1" latinLnBrk="0" hangingPunct="1">
        <a:defRPr sz="233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2161">
          <p15:clr>
            <a:srgbClr val="F26B43"/>
          </p15:clr>
        </p15:guide>
        <p15:guide id="4294967295" pos="3842">
          <p15:clr>
            <a:srgbClr val="F26B43"/>
          </p15:clr>
        </p15:guide>
        <p15:guide id="4294967295" pos="458">
          <p15:clr>
            <a:srgbClr val="F26B43"/>
          </p15:clr>
        </p15:guide>
        <p15:guide id="4294967295" pos="7225">
          <p15:clr>
            <a:srgbClr val="F26B43"/>
          </p15:clr>
        </p15:guide>
        <p15:guide id="4294967295" orient="horz" pos="410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45F1158-B1AA-8F41-AF0A-FEA0EC1874AC}"/>
              </a:ext>
            </a:extLst>
          </p:cNvPr>
          <p:cNvSpPr>
            <a:spLocks noGrp="1"/>
          </p:cNvSpPr>
          <p:nvPr>
            <p:ph type="title"/>
          </p:nvPr>
        </p:nvSpPr>
        <p:spPr>
          <a:xfrm>
            <a:off x="616332" y="1474269"/>
            <a:ext cx="3982676" cy="2816080"/>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2781144321"/>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hdr="0" ftr="0" dt="0"/>
  <p:txStyles>
    <p:titleStyle>
      <a:lvl1pPr algn="l" defTabSz="1187323" rtl="0" eaLnBrk="1" latinLnBrk="0" hangingPunct="1">
        <a:lnSpc>
          <a:spcPct val="90000"/>
        </a:lnSpc>
        <a:spcBef>
          <a:spcPct val="0"/>
        </a:spcBef>
        <a:buNone/>
        <a:defRPr sz="4998" b="0" kern="1200">
          <a:solidFill>
            <a:schemeClr val="tx1"/>
          </a:solidFill>
          <a:latin typeface="Arial" panose="020B0604020202020204" pitchFamily="34" charset="0"/>
          <a:ea typeface="Microsoft YaHei" panose="020B0503020204020204" pitchFamily="34" charset="-122"/>
          <a:cs typeface="Arial" panose="020B0604020202020204" pitchFamily="34" charset="0"/>
        </a:defRPr>
      </a:lvl1pPr>
    </p:titleStyle>
    <p:bodyStyle>
      <a:lvl1pPr marL="0" indent="0" algn="l" defTabSz="1187323" rtl="0" eaLnBrk="1" latinLnBrk="0" hangingPunct="1">
        <a:lnSpc>
          <a:spcPct val="90000"/>
        </a:lnSpc>
        <a:spcBef>
          <a:spcPts val="1298"/>
        </a:spcBef>
        <a:buFont typeface="Arial" panose="020B0604020202020204" pitchFamily="34" charset="0"/>
        <a:buNone/>
        <a:defRPr sz="1818" kern="1200">
          <a:solidFill>
            <a:srgbClr val="FFFFFF"/>
          </a:solidFill>
          <a:latin typeface="Microsoft YaHei" panose="020B0503020204020204" pitchFamily="34" charset="-122"/>
          <a:ea typeface="Microsoft YaHei" panose="020B0503020204020204" pitchFamily="34" charset="-122"/>
          <a:cs typeface="+mn-cs"/>
        </a:defRPr>
      </a:lvl1pPr>
      <a:lvl2pPr marL="593662" indent="0" algn="l" defTabSz="1187323" rtl="0" eaLnBrk="1" latinLnBrk="0" hangingPunct="1">
        <a:lnSpc>
          <a:spcPct val="90000"/>
        </a:lnSpc>
        <a:spcBef>
          <a:spcPts val="650"/>
        </a:spcBef>
        <a:buFont typeface="Arial" panose="020B0604020202020204" pitchFamily="34" charset="0"/>
        <a:buNone/>
        <a:defRPr sz="3117" kern="1200">
          <a:solidFill>
            <a:schemeClr val="tx1"/>
          </a:solidFill>
          <a:latin typeface="+mn-lt"/>
          <a:ea typeface="+mn-ea"/>
          <a:cs typeface="+mn-cs"/>
        </a:defRPr>
      </a:lvl2pPr>
      <a:lvl3pPr marL="1187323" indent="0" algn="l" defTabSz="1187323" rtl="0" eaLnBrk="1" latinLnBrk="0" hangingPunct="1">
        <a:lnSpc>
          <a:spcPct val="90000"/>
        </a:lnSpc>
        <a:spcBef>
          <a:spcPts val="650"/>
        </a:spcBef>
        <a:buFont typeface="Arial" panose="020B0604020202020204" pitchFamily="34" charset="0"/>
        <a:buNone/>
        <a:defRPr sz="2597" kern="1200">
          <a:solidFill>
            <a:schemeClr val="tx1"/>
          </a:solidFill>
          <a:latin typeface="+mn-lt"/>
          <a:ea typeface="+mn-ea"/>
          <a:cs typeface="+mn-cs"/>
        </a:defRPr>
      </a:lvl3pPr>
      <a:lvl4pPr marL="1780986"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4pPr>
      <a:lvl5pPr marL="2374648"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5pPr>
      <a:lvl6pPr marL="3265140"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6pPr>
      <a:lvl7pPr marL="3858802"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7pPr>
      <a:lvl8pPr marL="4452463"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8pPr>
      <a:lvl9pPr marL="5046125"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9pPr>
    </p:bodyStyle>
    <p:otherStyle>
      <a:defPPr>
        <a:defRPr lang="en-US"/>
      </a:defPPr>
      <a:lvl1pPr marL="0" algn="l" defTabSz="1187323" rtl="0" eaLnBrk="1" latinLnBrk="0" hangingPunct="1">
        <a:defRPr sz="2337" kern="1200">
          <a:solidFill>
            <a:schemeClr val="tx1"/>
          </a:solidFill>
          <a:latin typeface="+mn-lt"/>
          <a:ea typeface="+mn-ea"/>
          <a:cs typeface="+mn-cs"/>
        </a:defRPr>
      </a:lvl1pPr>
      <a:lvl2pPr marL="593662" algn="l" defTabSz="1187323" rtl="0" eaLnBrk="1" latinLnBrk="0" hangingPunct="1">
        <a:defRPr sz="2337" kern="1200">
          <a:solidFill>
            <a:schemeClr val="tx1"/>
          </a:solidFill>
          <a:latin typeface="+mn-lt"/>
          <a:ea typeface="+mn-ea"/>
          <a:cs typeface="+mn-cs"/>
        </a:defRPr>
      </a:lvl2pPr>
      <a:lvl3pPr marL="1187323" algn="l" defTabSz="1187323" rtl="0" eaLnBrk="1" latinLnBrk="0" hangingPunct="1">
        <a:defRPr sz="2337" kern="1200">
          <a:solidFill>
            <a:schemeClr val="tx1"/>
          </a:solidFill>
          <a:latin typeface="+mn-lt"/>
          <a:ea typeface="+mn-ea"/>
          <a:cs typeface="+mn-cs"/>
        </a:defRPr>
      </a:lvl3pPr>
      <a:lvl4pPr marL="1780986" algn="l" defTabSz="1187323" rtl="0" eaLnBrk="1" latinLnBrk="0" hangingPunct="1">
        <a:defRPr sz="2337" kern="1200">
          <a:solidFill>
            <a:schemeClr val="tx1"/>
          </a:solidFill>
          <a:latin typeface="+mn-lt"/>
          <a:ea typeface="+mn-ea"/>
          <a:cs typeface="+mn-cs"/>
        </a:defRPr>
      </a:lvl4pPr>
      <a:lvl5pPr marL="2374648" algn="l" defTabSz="1187323" rtl="0" eaLnBrk="1" latinLnBrk="0" hangingPunct="1">
        <a:defRPr sz="2337" kern="1200">
          <a:solidFill>
            <a:schemeClr val="tx1"/>
          </a:solidFill>
          <a:latin typeface="+mn-lt"/>
          <a:ea typeface="+mn-ea"/>
          <a:cs typeface="+mn-cs"/>
        </a:defRPr>
      </a:lvl5pPr>
      <a:lvl6pPr marL="2968309" algn="l" defTabSz="1187323" rtl="0" eaLnBrk="1" latinLnBrk="0" hangingPunct="1">
        <a:defRPr sz="2337" kern="1200">
          <a:solidFill>
            <a:schemeClr val="tx1"/>
          </a:solidFill>
          <a:latin typeface="+mn-lt"/>
          <a:ea typeface="+mn-ea"/>
          <a:cs typeface="+mn-cs"/>
        </a:defRPr>
      </a:lvl6pPr>
      <a:lvl7pPr marL="3561971" algn="l" defTabSz="1187323" rtl="0" eaLnBrk="1" latinLnBrk="0" hangingPunct="1">
        <a:defRPr sz="2337" kern="1200">
          <a:solidFill>
            <a:schemeClr val="tx1"/>
          </a:solidFill>
          <a:latin typeface="+mn-lt"/>
          <a:ea typeface="+mn-ea"/>
          <a:cs typeface="+mn-cs"/>
        </a:defRPr>
      </a:lvl7pPr>
      <a:lvl8pPr marL="4155634" algn="l" defTabSz="1187323" rtl="0" eaLnBrk="1" latinLnBrk="0" hangingPunct="1">
        <a:defRPr sz="2337" kern="1200">
          <a:solidFill>
            <a:schemeClr val="tx1"/>
          </a:solidFill>
          <a:latin typeface="+mn-lt"/>
          <a:ea typeface="+mn-ea"/>
          <a:cs typeface="+mn-cs"/>
        </a:defRPr>
      </a:lvl8pPr>
      <a:lvl9pPr marL="4749295" algn="l" defTabSz="1187323" rtl="0" eaLnBrk="1" latinLnBrk="0" hangingPunct="1">
        <a:defRPr sz="233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2161">
          <p15:clr>
            <a:srgbClr val="F26B43"/>
          </p15:clr>
        </p15:guide>
        <p15:guide id="4294967295" pos="3842">
          <p15:clr>
            <a:srgbClr val="F26B43"/>
          </p15:clr>
        </p15:guide>
        <p15:guide id="4294967295" pos="458">
          <p15:clr>
            <a:srgbClr val="F26B43"/>
          </p15:clr>
        </p15:guide>
        <p15:guide id="4294967295" pos="721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3437655"/>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par>
    </p:tnLst>
  </p:timing>
  <p:hf hdr="0" ftr="0" dt="0"/>
  <p:txStyles>
    <p:titleStyle>
      <a:lvl1pPr algn="l" defTabSz="1187323" rtl="0" eaLnBrk="1" latinLnBrk="0" hangingPunct="1">
        <a:lnSpc>
          <a:spcPct val="90000"/>
        </a:lnSpc>
        <a:spcBef>
          <a:spcPct val="0"/>
        </a:spcBef>
        <a:buNone/>
        <a:defRPr sz="5714" kern="1200">
          <a:solidFill>
            <a:schemeClr val="tx1"/>
          </a:solidFill>
          <a:latin typeface="+mj-lt"/>
          <a:ea typeface="+mj-ea"/>
          <a:cs typeface="+mj-cs"/>
        </a:defRPr>
      </a:lvl1pPr>
    </p:titleStyle>
    <p:bodyStyle>
      <a:lvl1pPr marL="296831" indent="-296831" algn="l" defTabSz="1187323" rtl="0" eaLnBrk="1" latinLnBrk="0" hangingPunct="1">
        <a:lnSpc>
          <a:spcPct val="90000"/>
        </a:lnSpc>
        <a:spcBef>
          <a:spcPts val="1298"/>
        </a:spcBef>
        <a:buFont typeface="Arial" panose="020B0604020202020204" pitchFamily="34" charset="0"/>
        <a:buChar char="•"/>
        <a:defRPr sz="3635" kern="1200">
          <a:solidFill>
            <a:schemeClr val="tx1"/>
          </a:solidFill>
          <a:latin typeface="+mn-lt"/>
          <a:ea typeface="+mn-ea"/>
          <a:cs typeface="+mn-cs"/>
        </a:defRPr>
      </a:lvl1pPr>
      <a:lvl2pPr marL="890493" indent="-296831" algn="l" defTabSz="1187323" rtl="0" eaLnBrk="1" latinLnBrk="0" hangingPunct="1">
        <a:lnSpc>
          <a:spcPct val="90000"/>
        </a:lnSpc>
        <a:spcBef>
          <a:spcPts val="650"/>
        </a:spcBef>
        <a:buFont typeface="Arial" panose="020B0604020202020204" pitchFamily="34" charset="0"/>
        <a:buChar char="•"/>
        <a:defRPr sz="3117" kern="1200">
          <a:solidFill>
            <a:schemeClr val="tx1"/>
          </a:solidFill>
          <a:latin typeface="+mn-lt"/>
          <a:ea typeface="+mn-ea"/>
          <a:cs typeface="+mn-cs"/>
        </a:defRPr>
      </a:lvl2pPr>
      <a:lvl3pPr marL="1484154" indent="-296831" algn="l" defTabSz="1187323" rtl="0" eaLnBrk="1" latinLnBrk="0" hangingPunct="1">
        <a:lnSpc>
          <a:spcPct val="90000"/>
        </a:lnSpc>
        <a:spcBef>
          <a:spcPts val="650"/>
        </a:spcBef>
        <a:buFont typeface="Arial" panose="020B0604020202020204" pitchFamily="34" charset="0"/>
        <a:buChar char="•"/>
        <a:defRPr sz="2597" kern="1200">
          <a:solidFill>
            <a:schemeClr val="tx1"/>
          </a:solidFill>
          <a:latin typeface="+mn-lt"/>
          <a:ea typeface="+mn-ea"/>
          <a:cs typeface="+mn-cs"/>
        </a:defRPr>
      </a:lvl3pPr>
      <a:lvl4pPr marL="2077817"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4pPr>
      <a:lvl5pPr marL="2671478"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5pPr>
      <a:lvl6pPr marL="3265140"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6pPr>
      <a:lvl7pPr marL="3858802"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7pPr>
      <a:lvl8pPr marL="4452463"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8pPr>
      <a:lvl9pPr marL="5046125"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9pPr>
    </p:bodyStyle>
    <p:otherStyle>
      <a:defPPr>
        <a:defRPr lang="en-US"/>
      </a:defPPr>
      <a:lvl1pPr marL="0" algn="l" defTabSz="1187323" rtl="0" eaLnBrk="1" latinLnBrk="0" hangingPunct="1">
        <a:defRPr sz="2337" kern="1200">
          <a:solidFill>
            <a:schemeClr val="tx1"/>
          </a:solidFill>
          <a:latin typeface="+mn-lt"/>
          <a:ea typeface="+mn-ea"/>
          <a:cs typeface="+mn-cs"/>
        </a:defRPr>
      </a:lvl1pPr>
      <a:lvl2pPr marL="593662" algn="l" defTabSz="1187323" rtl="0" eaLnBrk="1" latinLnBrk="0" hangingPunct="1">
        <a:defRPr sz="2337" kern="1200">
          <a:solidFill>
            <a:schemeClr val="tx1"/>
          </a:solidFill>
          <a:latin typeface="+mn-lt"/>
          <a:ea typeface="+mn-ea"/>
          <a:cs typeface="+mn-cs"/>
        </a:defRPr>
      </a:lvl2pPr>
      <a:lvl3pPr marL="1187323" algn="l" defTabSz="1187323" rtl="0" eaLnBrk="1" latinLnBrk="0" hangingPunct="1">
        <a:defRPr sz="2337" kern="1200">
          <a:solidFill>
            <a:schemeClr val="tx1"/>
          </a:solidFill>
          <a:latin typeface="+mn-lt"/>
          <a:ea typeface="+mn-ea"/>
          <a:cs typeface="+mn-cs"/>
        </a:defRPr>
      </a:lvl3pPr>
      <a:lvl4pPr marL="1780986" algn="l" defTabSz="1187323" rtl="0" eaLnBrk="1" latinLnBrk="0" hangingPunct="1">
        <a:defRPr sz="2337" kern="1200">
          <a:solidFill>
            <a:schemeClr val="tx1"/>
          </a:solidFill>
          <a:latin typeface="+mn-lt"/>
          <a:ea typeface="+mn-ea"/>
          <a:cs typeface="+mn-cs"/>
        </a:defRPr>
      </a:lvl4pPr>
      <a:lvl5pPr marL="2374648" algn="l" defTabSz="1187323" rtl="0" eaLnBrk="1" latinLnBrk="0" hangingPunct="1">
        <a:defRPr sz="2337" kern="1200">
          <a:solidFill>
            <a:schemeClr val="tx1"/>
          </a:solidFill>
          <a:latin typeface="+mn-lt"/>
          <a:ea typeface="+mn-ea"/>
          <a:cs typeface="+mn-cs"/>
        </a:defRPr>
      </a:lvl5pPr>
      <a:lvl6pPr marL="2968309" algn="l" defTabSz="1187323" rtl="0" eaLnBrk="1" latinLnBrk="0" hangingPunct="1">
        <a:defRPr sz="2337" kern="1200">
          <a:solidFill>
            <a:schemeClr val="tx1"/>
          </a:solidFill>
          <a:latin typeface="+mn-lt"/>
          <a:ea typeface="+mn-ea"/>
          <a:cs typeface="+mn-cs"/>
        </a:defRPr>
      </a:lvl6pPr>
      <a:lvl7pPr marL="3561971" algn="l" defTabSz="1187323" rtl="0" eaLnBrk="1" latinLnBrk="0" hangingPunct="1">
        <a:defRPr sz="2337" kern="1200">
          <a:solidFill>
            <a:schemeClr val="tx1"/>
          </a:solidFill>
          <a:latin typeface="+mn-lt"/>
          <a:ea typeface="+mn-ea"/>
          <a:cs typeface="+mn-cs"/>
        </a:defRPr>
      </a:lvl7pPr>
      <a:lvl8pPr marL="4155634" algn="l" defTabSz="1187323" rtl="0" eaLnBrk="1" latinLnBrk="0" hangingPunct="1">
        <a:defRPr sz="2337" kern="1200">
          <a:solidFill>
            <a:schemeClr val="tx1"/>
          </a:solidFill>
          <a:latin typeface="+mn-lt"/>
          <a:ea typeface="+mn-ea"/>
          <a:cs typeface="+mn-cs"/>
        </a:defRPr>
      </a:lvl8pPr>
      <a:lvl9pPr marL="4749295" algn="l" defTabSz="1187323" rtl="0" eaLnBrk="1" latinLnBrk="0" hangingPunct="1">
        <a:defRPr sz="233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2161">
          <p15:clr>
            <a:srgbClr val="F26B43"/>
          </p15:clr>
        </p15:guide>
        <p15:guide id="4294967295" pos="3842">
          <p15:clr>
            <a:srgbClr val="F26B43"/>
          </p15:clr>
        </p15:guide>
        <p15:guide id="4294967295" pos="458">
          <p15:clr>
            <a:srgbClr val="F26B43"/>
          </p15:clr>
        </p15:guide>
        <p15:guide id="4294967295" pos="7225">
          <p15:clr>
            <a:srgbClr val="F26B43"/>
          </p15:clr>
        </p15:guide>
        <p15:guide id="4294967295" orient="horz" pos="410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86"/>
          <p:cNvSpPr>
            <a:spLocks noChangeArrowheads="1"/>
          </p:cNvSpPr>
          <p:nvPr userDrawn="1"/>
        </p:nvSpPr>
        <p:spPr bwMode="auto">
          <a:xfrm>
            <a:off x="11411154" y="6376989"/>
            <a:ext cx="685621" cy="461962"/>
          </a:xfrm>
          <a:prstGeom prst="rect">
            <a:avLst/>
          </a:prstGeom>
          <a:noFill/>
          <a:ln w="9525">
            <a:noFill/>
            <a:miter lim="800000"/>
            <a:headEnd/>
            <a:tailEnd/>
          </a:ln>
          <a:effectLst/>
        </p:spPr>
        <p:txBody>
          <a:bodyPr lIns="0" tIns="0" rIns="0" bIns="0"/>
          <a:lstStyle/>
          <a:p>
            <a:pPr defTabSz="783911" eaLnBrk="0" fontAlgn="base" hangingPunct="0">
              <a:lnSpc>
                <a:spcPct val="85000"/>
              </a:lnSpc>
              <a:spcBef>
                <a:spcPct val="0"/>
              </a:spcBef>
              <a:spcAft>
                <a:spcPct val="0"/>
              </a:spcAft>
            </a:pPr>
            <a:endParaRPr lang="de-DE" sz="1399" dirty="0">
              <a:solidFill>
                <a:prstClr val="black"/>
              </a:solidFill>
              <a:latin typeface="FrutigerNext LT Light" pitchFamily="34" charset="0"/>
              <a:ea typeface="MS PGothic" pitchFamily="34" charset="-128"/>
            </a:endParaRPr>
          </a:p>
          <a:p>
            <a:pPr defTabSz="783911" eaLnBrk="0" fontAlgn="base" hangingPunct="0">
              <a:lnSpc>
                <a:spcPct val="85000"/>
              </a:lnSpc>
              <a:spcBef>
                <a:spcPct val="0"/>
              </a:spcBef>
              <a:spcAft>
                <a:spcPct val="0"/>
              </a:spcAft>
            </a:pPr>
            <a:r>
              <a:rPr lang="de-DE" sz="1399" dirty="0">
                <a:solidFill>
                  <a:prstClr val="black"/>
                </a:solidFill>
                <a:latin typeface="FrutigerNext LT Light" pitchFamily="34" charset="0"/>
                <a:ea typeface="MS PGothic" pitchFamily="34" charset="-128"/>
              </a:rPr>
              <a:t>Page </a:t>
            </a:r>
            <a:fld id="{E68EC476-442B-4BB7-9603-F1440C241F3D}" type="slidenum">
              <a:rPr lang="de-DE" sz="1399">
                <a:solidFill>
                  <a:prstClr val="black"/>
                </a:solidFill>
                <a:latin typeface="FrutigerNext LT Light" pitchFamily="34" charset="0"/>
                <a:ea typeface="MS PGothic" pitchFamily="34" charset="-128"/>
              </a:rPr>
              <a:pPr defTabSz="783911" eaLnBrk="0" fontAlgn="base" hangingPunct="0">
                <a:lnSpc>
                  <a:spcPct val="85000"/>
                </a:lnSpc>
                <a:spcBef>
                  <a:spcPct val="0"/>
                </a:spcBef>
                <a:spcAft>
                  <a:spcPct val="0"/>
                </a:spcAft>
              </a:pPr>
              <a:t>‹#›</a:t>
            </a:fld>
            <a:endParaRPr lang="en-GB" sz="1399" dirty="0">
              <a:solidFill>
                <a:prstClr val="black"/>
              </a:solidFill>
              <a:latin typeface="FrutigerNext LT Light" pitchFamily="34" charset="0"/>
              <a:ea typeface="MS PGothic" pitchFamily="34" charset="-128"/>
            </a:endParaRPr>
          </a:p>
        </p:txBody>
      </p:sp>
      <p:sp>
        <p:nvSpPr>
          <p:cNvPr id="1084444" name="矩形 28"/>
          <p:cNvSpPr>
            <a:spLocks noGrp="1" noChangeArrowheads="1"/>
          </p:cNvSpPr>
          <p:nvPr>
            <p:ph type="title"/>
          </p:nvPr>
        </p:nvSpPr>
        <p:spPr bwMode="auto">
          <a:xfrm>
            <a:off x="609441" y="392233"/>
            <a:ext cx="451159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lvl="0"/>
            <a:r>
              <a:rPr lang="zh-CN" altLang="en-US" dirty="0" smtClean="0"/>
              <a:t>单击此处编辑母版标题样式</a:t>
            </a:r>
          </a:p>
        </p:txBody>
      </p:sp>
    </p:spTree>
    <p:extLst>
      <p:ext uri="{BB962C8B-B14F-4D97-AF65-F5344CB8AC3E}">
        <p14:creationId xmlns:p14="http://schemas.microsoft.com/office/powerpoint/2010/main" val="3381492890"/>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xmlns:p14="http://schemas.microsoft.com/office/powerpoint/2010/main">
    <mc:Choice Requires="p14">
      <p:transition p14:dur="0" advClick="0" advTm="8000"/>
    </mc:Choice>
    <mc:Fallback xmlns="">
      <p:transition advClick="0" advTm="8000"/>
    </mc:Fallback>
  </mc:AlternateContent>
  <p:timing>
    <p:tnLst>
      <p:par>
        <p:cTn id="1" dur="indefinite" restart="never" nodeType="tmRoot"/>
      </p:par>
    </p:tnLst>
  </p:timing>
  <p:hf sldNum="0" hdr="0" ftr="0"/>
  <p:txStyles>
    <p:titleStyle>
      <a:lvl1pPr algn="l" rtl="0" fontAlgn="base">
        <a:spcBef>
          <a:spcPct val="0"/>
        </a:spcBef>
        <a:spcAft>
          <a:spcPct val="0"/>
        </a:spcAft>
        <a:defRPr sz="2799" b="1">
          <a:solidFill>
            <a:srgbClr val="990000"/>
          </a:solidFill>
          <a:latin typeface="Arial" pitchFamily="34" charset="0"/>
          <a:ea typeface="+mj-ea"/>
          <a:cs typeface="Arial" pitchFamily="34" charset="0"/>
        </a:defRPr>
      </a:lvl1pPr>
      <a:lvl2pPr algn="l" rtl="0" fontAlgn="base">
        <a:spcBef>
          <a:spcPct val="0"/>
        </a:spcBef>
        <a:spcAft>
          <a:spcPct val="0"/>
        </a:spcAft>
        <a:defRPr sz="2999" b="1">
          <a:solidFill>
            <a:srgbClr val="990000"/>
          </a:solidFill>
          <a:latin typeface="Arial" charset="0"/>
          <a:ea typeface="黑体" pitchFamily="2" charset="-122"/>
        </a:defRPr>
      </a:lvl2pPr>
      <a:lvl3pPr algn="l" rtl="0" fontAlgn="base">
        <a:spcBef>
          <a:spcPct val="0"/>
        </a:spcBef>
        <a:spcAft>
          <a:spcPct val="0"/>
        </a:spcAft>
        <a:defRPr sz="2999" b="1">
          <a:solidFill>
            <a:srgbClr val="990000"/>
          </a:solidFill>
          <a:latin typeface="Arial" charset="0"/>
          <a:ea typeface="黑体" pitchFamily="2" charset="-122"/>
        </a:defRPr>
      </a:lvl3pPr>
      <a:lvl4pPr algn="l" rtl="0" fontAlgn="base">
        <a:spcBef>
          <a:spcPct val="0"/>
        </a:spcBef>
        <a:spcAft>
          <a:spcPct val="0"/>
        </a:spcAft>
        <a:defRPr sz="2999" b="1">
          <a:solidFill>
            <a:srgbClr val="990000"/>
          </a:solidFill>
          <a:latin typeface="Arial" charset="0"/>
          <a:ea typeface="黑体" pitchFamily="2" charset="-122"/>
        </a:defRPr>
      </a:lvl4pPr>
      <a:lvl5pPr algn="l" rtl="0" fontAlgn="base">
        <a:spcBef>
          <a:spcPct val="0"/>
        </a:spcBef>
        <a:spcAft>
          <a:spcPct val="0"/>
        </a:spcAft>
        <a:defRPr sz="2999" b="1">
          <a:solidFill>
            <a:srgbClr val="990000"/>
          </a:solidFill>
          <a:latin typeface="Arial" charset="0"/>
          <a:ea typeface="黑体" pitchFamily="2" charset="-122"/>
        </a:defRPr>
      </a:lvl5pPr>
      <a:lvl6pPr marL="457017" algn="l" rtl="0" fontAlgn="base">
        <a:spcBef>
          <a:spcPct val="0"/>
        </a:spcBef>
        <a:spcAft>
          <a:spcPct val="0"/>
        </a:spcAft>
        <a:defRPr sz="2999" b="1">
          <a:solidFill>
            <a:srgbClr val="990000"/>
          </a:solidFill>
          <a:latin typeface="Arial" charset="0"/>
          <a:ea typeface="黑体" pitchFamily="2" charset="-122"/>
        </a:defRPr>
      </a:lvl6pPr>
      <a:lvl7pPr marL="914034" algn="l" rtl="0" fontAlgn="base">
        <a:spcBef>
          <a:spcPct val="0"/>
        </a:spcBef>
        <a:spcAft>
          <a:spcPct val="0"/>
        </a:spcAft>
        <a:defRPr sz="2999" b="1">
          <a:solidFill>
            <a:srgbClr val="990000"/>
          </a:solidFill>
          <a:latin typeface="Arial" charset="0"/>
          <a:ea typeface="黑体" pitchFamily="2" charset="-122"/>
        </a:defRPr>
      </a:lvl7pPr>
      <a:lvl8pPr marL="1371051" algn="l" rtl="0" fontAlgn="base">
        <a:spcBef>
          <a:spcPct val="0"/>
        </a:spcBef>
        <a:spcAft>
          <a:spcPct val="0"/>
        </a:spcAft>
        <a:defRPr sz="2999" b="1">
          <a:solidFill>
            <a:srgbClr val="990000"/>
          </a:solidFill>
          <a:latin typeface="Arial" charset="0"/>
          <a:ea typeface="黑体" pitchFamily="2" charset="-122"/>
        </a:defRPr>
      </a:lvl8pPr>
      <a:lvl9pPr marL="1828068" algn="l" rtl="0" fontAlgn="base">
        <a:spcBef>
          <a:spcPct val="0"/>
        </a:spcBef>
        <a:spcAft>
          <a:spcPct val="0"/>
        </a:spcAft>
        <a:defRPr sz="2999" b="1">
          <a:solidFill>
            <a:srgbClr val="990000"/>
          </a:solidFill>
          <a:latin typeface="Arial" charset="0"/>
          <a:ea typeface="黑体" pitchFamily="2" charset="-122"/>
        </a:defRPr>
      </a:lvl9pPr>
    </p:titleStyle>
    <p:bodyStyle>
      <a:lvl1pPr marL="342763" indent="-342763" algn="l" rtl="0" fontAlgn="base">
        <a:spcBef>
          <a:spcPct val="20000"/>
        </a:spcBef>
        <a:spcAft>
          <a:spcPct val="0"/>
        </a:spcAft>
        <a:buChar char="•"/>
        <a:defRPr sz="2399">
          <a:solidFill>
            <a:schemeClr val="tx1"/>
          </a:solidFill>
          <a:latin typeface="Arial" pitchFamily="34" charset="0"/>
          <a:ea typeface="+mn-ea"/>
          <a:cs typeface="Arial" pitchFamily="34" charset="0"/>
        </a:defRPr>
      </a:lvl1pPr>
      <a:lvl2pPr marL="742653" indent="-285636" algn="l" rtl="0" fontAlgn="base">
        <a:spcBef>
          <a:spcPct val="20000"/>
        </a:spcBef>
        <a:spcAft>
          <a:spcPct val="0"/>
        </a:spcAft>
        <a:buChar char="–"/>
        <a:defRPr sz="1999">
          <a:solidFill>
            <a:schemeClr val="tx1"/>
          </a:solidFill>
          <a:latin typeface="Arial" pitchFamily="34" charset="0"/>
          <a:ea typeface="+mn-ea"/>
          <a:cs typeface="Arial" pitchFamily="34" charset="0"/>
        </a:defRPr>
      </a:lvl2pPr>
      <a:lvl3pPr marL="1142543" indent="-228509" algn="l" rtl="0" fontAlgn="base">
        <a:spcBef>
          <a:spcPct val="20000"/>
        </a:spcBef>
        <a:spcAft>
          <a:spcPct val="0"/>
        </a:spcAft>
        <a:buChar char="•"/>
        <a:defRPr sz="1799">
          <a:solidFill>
            <a:schemeClr val="tx1"/>
          </a:solidFill>
          <a:latin typeface="Arial" pitchFamily="34" charset="0"/>
          <a:ea typeface="+mn-ea"/>
          <a:cs typeface="Arial" pitchFamily="34" charset="0"/>
        </a:defRPr>
      </a:lvl3pPr>
      <a:lvl4pPr marL="1599560" indent="-228509" algn="l" rtl="0" fontAlgn="base">
        <a:spcBef>
          <a:spcPct val="20000"/>
        </a:spcBef>
        <a:spcAft>
          <a:spcPct val="0"/>
        </a:spcAft>
        <a:buChar char="–"/>
        <a:defRPr sz="1599">
          <a:solidFill>
            <a:schemeClr val="tx1"/>
          </a:solidFill>
          <a:latin typeface="Arial" pitchFamily="34" charset="0"/>
          <a:ea typeface="+mn-ea"/>
          <a:cs typeface="Arial" pitchFamily="34" charset="0"/>
        </a:defRPr>
      </a:lvl4pPr>
      <a:lvl5pPr marL="2056577" indent="-228509" algn="l" rtl="0" fontAlgn="base">
        <a:spcBef>
          <a:spcPct val="20000"/>
        </a:spcBef>
        <a:spcAft>
          <a:spcPct val="0"/>
        </a:spcAft>
        <a:buChar char="»"/>
        <a:defRPr sz="1599">
          <a:solidFill>
            <a:schemeClr val="tx1"/>
          </a:solidFill>
          <a:latin typeface="Arial" pitchFamily="34" charset="0"/>
          <a:ea typeface="+mn-ea"/>
          <a:cs typeface="Arial" pitchFamily="34" charset="0"/>
        </a:defRPr>
      </a:lvl5pPr>
      <a:lvl6pPr marL="2513594" indent="-228509" algn="l" rtl="0" fontAlgn="base">
        <a:spcBef>
          <a:spcPct val="20000"/>
        </a:spcBef>
        <a:spcAft>
          <a:spcPct val="0"/>
        </a:spcAft>
        <a:buChar char="»"/>
        <a:defRPr sz="1999">
          <a:solidFill>
            <a:schemeClr val="tx1"/>
          </a:solidFill>
          <a:latin typeface="+mn-lt"/>
          <a:ea typeface="+mn-ea"/>
        </a:defRPr>
      </a:lvl6pPr>
      <a:lvl7pPr marL="2970611" indent="-228509" algn="l" rtl="0" fontAlgn="base">
        <a:spcBef>
          <a:spcPct val="20000"/>
        </a:spcBef>
        <a:spcAft>
          <a:spcPct val="0"/>
        </a:spcAft>
        <a:buChar char="»"/>
        <a:defRPr sz="1999">
          <a:solidFill>
            <a:schemeClr val="tx1"/>
          </a:solidFill>
          <a:latin typeface="+mn-lt"/>
          <a:ea typeface="+mn-ea"/>
        </a:defRPr>
      </a:lvl7pPr>
      <a:lvl8pPr marL="3427628" indent="-228509" algn="l" rtl="0" fontAlgn="base">
        <a:spcBef>
          <a:spcPct val="20000"/>
        </a:spcBef>
        <a:spcAft>
          <a:spcPct val="0"/>
        </a:spcAft>
        <a:buChar char="»"/>
        <a:defRPr sz="1999">
          <a:solidFill>
            <a:schemeClr val="tx1"/>
          </a:solidFill>
          <a:latin typeface="+mn-lt"/>
          <a:ea typeface="+mn-ea"/>
        </a:defRPr>
      </a:lvl8pPr>
      <a:lvl9pPr marL="3884646" indent="-228509" algn="l" rtl="0" fontAlgn="base">
        <a:spcBef>
          <a:spcPct val="20000"/>
        </a:spcBef>
        <a:spcAft>
          <a:spcPct val="0"/>
        </a:spcAft>
        <a:buChar char="»"/>
        <a:defRPr sz="1999">
          <a:solidFill>
            <a:schemeClr val="tx1"/>
          </a:solidFill>
          <a:latin typeface="+mn-lt"/>
          <a:ea typeface="+mn-ea"/>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3.png"/><Relationship Id="rId7" Type="http://schemas.openxmlformats.org/officeDocument/2006/relationships/image" Target="../media/image22.w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PowerPoint_____1.pptx"/><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32.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image" Target="../media/image2.png"/><Relationship Id="rId7"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5"/>
          <p:cNvSpPr>
            <a:spLocks noGrp="1"/>
          </p:cNvSpPr>
          <p:nvPr>
            <p:ph type="title"/>
          </p:nvPr>
        </p:nvSpPr>
        <p:spPr>
          <a:xfrm>
            <a:off x="794" y="4268900"/>
            <a:ext cx="12191207" cy="697916"/>
          </a:xfrm>
        </p:spPr>
        <p:txBody>
          <a:bodyPr/>
          <a:lstStyle/>
          <a:p>
            <a:pPr algn="ctr"/>
            <a:r>
              <a:rPr lang="en-US" altLang="zh-CN" sz="3599" b="0" dirty="0">
                <a:latin typeface="微软雅黑" pitchFamily="34" charset="-122"/>
                <a:ea typeface="微软雅黑" pitchFamily="34" charset="-122"/>
              </a:rPr>
              <a:t>Analysis on TSDSI submission</a:t>
            </a:r>
            <a:endParaRPr lang="zh-CN" altLang="en-US" sz="3599" b="0" dirty="0">
              <a:latin typeface="微软雅黑" pitchFamily="34" charset="-122"/>
              <a:ea typeface="微软雅黑" pitchFamily="34" charset="-122"/>
            </a:endParaRPr>
          </a:p>
        </p:txBody>
      </p:sp>
    </p:spTree>
    <p:extLst>
      <p:ext uri="{BB962C8B-B14F-4D97-AF65-F5344CB8AC3E}">
        <p14:creationId xmlns:p14="http://schemas.microsoft.com/office/powerpoint/2010/main" val="3777248841"/>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 xmlns:a16="http://schemas.microsoft.com/office/drawing/2014/main" id="{C6ADB1D9-336D-594D-9418-4BC486843D21}"/>
              </a:ext>
            </a:extLst>
          </p:cNvPr>
          <p:cNvSpPr>
            <a:spLocks noGrp="1"/>
          </p:cNvSpPr>
          <p:nvPr>
            <p:ph type="subTitle" idx="1"/>
          </p:nvPr>
        </p:nvSpPr>
        <p:spPr>
          <a:xfrm>
            <a:off x="728891" y="457296"/>
            <a:ext cx="10736446" cy="567101"/>
          </a:xfrm>
        </p:spPr>
        <p:txBody>
          <a:bodyPr>
            <a:normAutofit fontScale="85000" lnSpcReduction="10000"/>
          </a:bodyPr>
          <a:lstStyle/>
          <a:p>
            <a:r>
              <a:rPr lang="en-US" altLang="zh-CN" b="1" dirty="0">
                <a:solidFill>
                  <a:srgbClr val="C00000"/>
                </a:solidFill>
                <a:latin typeface="Calibri" panose="020F0502020204030204" pitchFamily="34" charset="0"/>
                <a:ea typeface="宋体" panose="02010600030101010101" pitchFamily="2" charset="-122"/>
              </a:rPr>
              <a:t>Performance analysis of </a:t>
            </a:r>
            <a:r>
              <a:rPr lang="en-US" altLang="zh-CN" b="1" dirty="0" smtClean="0">
                <a:solidFill>
                  <a:srgbClr val="C00000"/>
                </a:solidFill>
                <a:latin typeface="Calibri" panose="020F0502020204030204" pitchFamily="34" charset="0"/>
                <a:ea typeface="宋体" panose="02010600030101010101" pitchFamily="2" charset="-122"/>
              </a:rPr>
              <a:t>TSDSI </a:t>
            </a:r>
            <a:r>
              <a:rPr lang="en-US" altLang="zh-CN" b="1" dirty="0">
                <a:solidFill>
                  <a:srgbClr val="C00000"/>
                </a:solidFill>
                <a:latin typeface="Calibri" panose="020F0502020204030204" pitchFamily="34" charset="0"/>
                <a:ea typeface="宋体" panose="02010600030101010101" pitchFamily="2" charset="-122"/>
              </a:rPr>
              <a:t>Fast SRS </a:t>
            </a:r>
            <a:r>
              <a:rPr lang="en-US" altLang="zh-CN" b="1" dirty="0" smtClean="0">
                <a:solidFill>
                  <a:srgbClr val="C00000"/>
                </a:solidFill>
                <a:latin typeface="Calibri" panose="020F0502020204030204" pitchFamily="34" charset="0"/>
                <a:ea typeface="宋体" panose="02010600030101010101" pitchFamily="2" charset="-122"/>
              </a:rPr>
              <a:t>precoding (</a:t>
            </a:r>
            <a:r>
              <a:rPr lang="en-US" altLang="zh-CN" b="1" dirty="0">
                <a:solidFill>
                  <a:srgbClr val="C00000"/>
                </a:solidFill>
                <a:latin typeface="Calibri" panose="020F0502020204030204" pitchFamily="34" charset="0"/>
                <a:ea typeface="宋体" panose="02010600030101010101" pitchFamily="2" charset="-122"/>
              </a:rPr>
              <a:t>benefit </a:t>
            </a:r>
            <a:r>
              <a:rPr lang="en-US" altLang="zh-CN" b="1" dirty="0" smtClean="0">
                <a:solidFill>
                  <a:srgbClr val="C00000"/>
                </a:solidFill>
                <a:latin typeface="Calibri" panose="020F0502020204030204" pitchFamily="34" charset="0"/>
                <a:ea typeface="宋体" panose="02010600030101010101" pitchFamily="2" charset="-122"/>
              </a:rPr>
              <a:t>analysis 2)</a:t>
            </a:r>
            <a:endParaRPr lang="en-US" altLang="zh-CN" b="1" dirty="0">
              <a:solidFill>
                <a:srgbClr val="C00000"/>
              </a:solidFill>
              <a:latin typeface="Calibri" panose="020F0502020204030204" pitchFamily="34" charset="0"/>
              <a:ea typeface="宋体" panose="02010600030101010101" pitchFamily="2" charset="-122"/>
            </a:endParaRPr>
          </a:p>
          <a:p>
            <a:endParaRPr lang="zh-CN" altLang="zh-CN" dirty="0">
              <a:solidFill>
                <a:srgbClr val="C00000"/>
              </a:solidFill>
              <a:latin typeface="Calibri" panose="020F0502020204030204" pitchFamily="34" charset="0"/>
              <a:ea typeface="宋体" panose="02010600030101010101" pitchFamily="2" charset="-122"/>
            </a:endParaRPr>
          </a:p>
        </p:txBody>
      </p:sp>
      <p:sp>
        <p:nvSpPr>
          <p:cNvPr id="8" name="TextBox 7">
            <a:extLst>
              <a:ext uri="{FF2B5EF4-FFF2-40B4-BE49-F238E27FC236}">
                <a16:creationId xmlns="" xmlns:a16="http://schemas.microsoft.com/office/drawing/2014/main" id="{D8536F3D-D0C8-B447-A64B-59D377EA5296}"/>
              </a:ext>
            </a:extLst>
          </p:cNvPr>
          <p:cNvSpPr txBox="1"/>
          <p:nvPr/>
        </p:nvSpPr>
        <p:spPr>
          <a:xfrm>
            <a:off x="5658181" y="-1188256"/>
            <a:ext cx="184659" cy="528144"/>
          </a:xfrm>
          <a:prstGeom prst="rect">
            <a:avLst/>
          </a:prstGeom>
          <a:noFill/>
        </p:spPr>
        <p:txBody>
          <a:bodyPr wrap="none" rtlCol="0">
            <a:spAutoFit/>
          </a:bodyPr>
          <a:lstStyle/>
          <a:p>
            <a:pPr defTabSz="914112">
              <a:lnSpc>
                <a:spcPts val="3439"/>
              </a:lnSpc>
            </a:pPr>
            <a:endParaRPr lang="en-US" sz="3199" dirty="0">
              <a:solidFill>
                <a:srgbClr val="1D1D1A"/>
              </a:solidFill>
              <a:latin typeface="Microsoft YaHei" panose="020B0503020204020204" pitchFamily="34" charset="-122"/>
              <a:ea typeface="Microsoft YaHei" panose="020B0503020204020204" pitchFamily="34" charset="-122"/>
            </a:endParaRPr>
          </a:p>
        </p:txBody>
      </p:sp>
      <p:sp>
        <p:nvSpPr>
          <p:cNvPr id="23" name="圆角矩形 22"/>
          <p:cNvSpPr/>
          <p:nvPr/>
        </p:nvSpPr>
        <p:spPr>
          <a:xfrm>
            <a:off x="173730" y="5840879"/>
            <a:ext cx="11846767" cy="553458"/>
          </a:xfrm>
          <a:prstGeom prst="round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12"/>
            <a:r>
              <a:rPr lang="en-US" sz="1799" dirty="0">
                <a:solidFill>
                  <a:srgbClr val="FFFFFF"/>
                </a:solidFill>
              </a:rPr>
              <a:t>Conclusion: In most cases [ TDD Cofig0/1/2], TSDSI </a:t>
            </a:r>
            <a:r>
              <a:rPr lang="en-US" sz="1799" dirty="0">
                <a:solidFill>
                  <a:srgbClr val="FFFFFF"/>
                </a:solidFill>
              </a:rPr>
              <a:t>f</a:t>
            </a:r>
            <a:r>
              <a:rPr lang="en-US" sz="1799" dirty="0">
                <a:solidFill>
                  <a:srgbClr val="FFFFFF"/>
                </a:solidFill>
              </a:rPr>
              <a:t>ast </a:t>
            </a:r>
            <a:r>
              <a:rPr lang="en-US" sz="1799" dirty="0">
                <a:solidFill>
                  <a:srgbClr val="FFFFFF"/>
                </a:solidFill>
              </a:rPr>
              <a:t>SRS precoding </a:t>
            </a:r>
            <a:r>
              <a:rPr lang="en-US" sz="1799" dirty="0">
                <a:solidFill>
                  <a:srgbClr val="FFFFFF"/>
                </a:solidFill>
              </a:rPr>
              <a:t>has NO delay reduction. In a few cases </a:t>
            </a:r>
            <a:r>
              <a:rPr lang="en-US" sz="1799" dirty="0">
                <a:solidFill>
                  <a:srgbClr val="FFFFFF"/>
                </a:solidFill>
              </a:rPr>
              <a:t>[TDD Cofig3</a:t>
            </a:r>
            <a:r>
              <a:rPr lang="en-US" sz="1799" dirty="0">
                <a:solidFill>
                  <a:srgbClr val="FFFFFF"/>
                </a:solidFill>
              </a:rPr>
              <a:t>], the delay reduction has no more than 1.1% gain for </a:t>
            </a:r>
            <a:r>
              <a:rPr lang="en-US" sz="1799" dirty="0">
                <a:solidFill>
                  <a:srgbClr val="FFFFFF"/>
                </a:solidFill>
              </a:rPr>
              <a:t>edge SE and </a:t>
            </a:r>
            <a:r>
              <a:rPr lang="en-US" sz="1799" dirty="0">
                <a:solidFill>
                  <a:srgbClr val="FFFFFF"/>
                </a:solidFill>
              </a:rPr>
              <a:t>no impact on average SE. </a:t>
            </a:r>
            <a:endParaRPr lang="en-US" sz="1799" dirty="0">
              <a:solidFill>
                <a:srgbClr val="FFFFFF"/>
              </a:solidFill>
            </a:endParaRPr>
          </a:p>
        </p:txBody>
      </p:sp>
      <p:pic>
        <p:nvPicPr>
          <p:cNvPr id="6" name="图片 5"/>
          <p:cNvPicPr>
            <a:picLocks noChangeAspect="1"/>
          </p:cNvPicPr>
          <p:nvPr/>
        </p:nvPicPr>
        <p:blipFill>
          <a:blip r:embed="rId2"/>
          <a:stretch>
            <a:fillRect/>
          </a:stretch>
        </p:blipFill>
        <p:spPr>
          <a:xfrm>
            <a:off x="956788" y="1560839"/>
            <a:ext cx="3174123" cy="1711886"/>
          </a:xfrm>
          <a:prstGeom prst="rect">
            <a:avLst/>
          </a:prstGeom>
        </p:spPr>
      </p:pic>
      <p:pic>
        <p:nvPicPr>
          <p:cNvPr id="13" name="图片 12"/>
          <p:cNvPicPr>
            <a:picLocks noChangeAspect="1"/>
          </p:cNvPicPr>
          <p:nvPr/>
        </p:nvPicPr>
        <p:blipFill>
          <a:blip r:embed="rId3"/>
          <a:stretch>
            <a:fillRect/>
          </a:stretch>
        </p:blipFill>
        <p:spPr>
          <a:xfrm>
            <a:off x="6802477" y="1474970"/>
            <a:ext cx="3174123" cy="2025733"/>
          </a:xfrm>
          <a:prstGeom prst="rect">
            <a:avLst/>
          </a:prstGeom>
        </p:spPr>
      </p:pic>
      <p:sp>
        <p:nvSpPr>
          <p:cNvPr id="11" name="矩形 10"/>
          <p:cNvSpPr/>
          <p:nvPr/>
        </p:nvSpPr>
        <p:spPr>
          <a:xfrm>
            <a:off x="6696605" y="1460644"/>
            <a:ext cx="3194678" cy="2025733"/>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en-US" sz="1799">
              <a:solidFill>
                <a:srgbClr val="666666"/>
              </a:solidFill>
            </a:endParaRPr>
          </a:p>
        </p:txBody>
      </p:sp>
      <p:sp>
        <p:nvSpPr>
          <p:cNvPr id="31" name="右箭头 30"/>
          <p:cNvSpPr/>
          <p:nvPr/>
        </p:nvSpPr>
        <p:spPr>
          <a:xfrm>
            <a:off x="5053194" y="2165337"/>
            <a:ext cx="553239" cy="434037"/>
          </a:xfrm>
          <a:prstGeom prst="rightArrow">
            <a:avLst/>
          </a:prstGeom>
          <a:solidFill>
            <a:srgbClr val="EA5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en-US" sz="1799">
              <a:solidFill>
                <a:srgbClr val="666666"/>
              </a:solidFill>
            </a:endParaRPr>
          </a:p>
        </p:txBody>
      </p:sp>
      <p:sp>
        <p:nvSpPr>
          <p:cNvPr id="18" name="矩形 17"/>
          <p:cNvSpPr/>
          <p:nvPr/>
        </p:nvSpPr>
        <p:spPr>
          <a:xfrm>
            <a:off x="811805" y="1144733"/>
            <a:ext cx="1902344" cy="286120"/>
          </a:xfrm>
          <a:prstGeom prst="rect">
            <a:avLst/>
          </a:prstGeom>
        </p:spPr>
        <p:txBody>
          <a:bodyPr wrap="square">
            <a:spAutoFit/>
          </a:bodyPr>
          <a:lstStyle/>
          <a:p>
            <a:pPr algn="just" defTabSz="914112">
              <a:lnSpc>
                <a:spcPct val="105000"/>
              </a:lnSpc>
              <a:spcAft>
                <a:spcPts val="800"/>
              </a:spcAft>
            </a:pPr>
            <a:r>
              <a:rPr lang="en-US" altLang="zh-CN" sz="1200" dirty="0">
                <a:solidFill>
                  <a:srgbClr val="C7000A"/>
                </a:solidFill>
                <a:latin typeface="微软雅黑" panose="020B0503020204020204" pitchFamily="34" charset="-122"/>
                <a:ea typeface="微软雅黑" panose="020B0503020204020204" pitchFamily="34" charset="-122"/>
              </a:rPr>
              <a:t>3GPP 38.214 v15.7.0</a:t>
            </a:r>
          </a:p>
        </p:txBody>
      </p:sp>
      <p:sp>
        <p:nvSpPr>
          <p:cNvPr id="32" name="矩形 31"/>
          <p:cNvSpPr/>
          <p:nvPr/>
        </p:nvSpPr>
        <p:spPr>
          <a:xfrm>
            <a:off x="1355680" y="3456155"/>
            <a:ext cx="2713211" cy="276891"/>
          </a:xfrm>
          <a:prstGeom prst="rect">
            <a:avLst/>
          </a:prstGeom>
        </p:spPr>
        <p:txBody>
          <a:bodyPr wrap="square">
            <a:spAutoFit/>
          </a:bodyPr>
          <a:lstStyle/>
          <a:p>
            <a:pPr defTabSz="914112"/>
            <a:r>
              <a:rPr lang="en-US" sz="1200" dirty="0">
                <a:solidFill>
                  <a:srgbClr val="F08500"/>
                </a:solidFill>
                <a:latin typeface="微软雅黑" panose="020B0503020204020204" pitchFamily="34" charset="-122"/>
                <a:ea typeface="微软雅黑" panose="020B0503020204020204" pitchFamily="34" charset="-122"/>
              </a:rPr>
              <a:t>7 slots [CSI-RS to PUSCH] delay</a:t>
            </a:r>
            <a:endParaRPr lang="en-US" sz="1200" dirty="0">
              <a:solidFill>
                <a:srgbClr val="F08500"/>
              </a:solidFill>
              <a:latin typeface="微软雅黑" panose="020B0503020204020204" pitchFamily="34" charset="-122"/>
              <a:ea typeface="微软雅黑" panose="020B0503020204020204" pitchFamily="34" charset="-122"/>
            </a:endParaRPr>
          </a:p>
        </p:txBody>
      </p:sp>
      <p:sp>
        <p:nvSpPr>
          <p:cNvPr id="35" name="矩形 34"/>
          <p:cNvSpPr/>
          <p:nvPr/>
        </p:nvSpPr>
        <p:spPr>
          <a:xfrm>
            <a:off x="7247055" y="3502431"/>
            <a:ext cx="2527139" cy="276891"/>
          </a:xfrm>
          <a:prstGeom prst="rect">
            <a:avLst/>
          </a:prstGeom>
        </p:spPr>
        <p:txBody>
          <a:bodyPr wrap="square">
            <a:spAutoFit/>
          </a:bodyPr>
          <a:lstStyle/>
          <a:p>
            <a:pPr defTabSz="914112"/>
            <a:r>
              <a:rPr lang="en-US" sz="1200" dirty="0">
                <a:solidFill>
                  <a:srgbClr val="F08500"/>
                </a:solidFill>
                <a:latin typeface="微软雅黑" panose="020B0503020204020204" pitchFamily="34" charset="-122"/>
                <a:ea typeface="微软雅黑" panose="020B0503020204020204" pitchFamily="34" charset="-122"/>
              </a:rPr>
              <a:t>6 slots [CSI-RS to PUSCH] delay</a:t>
            </a:r>
            <a:endParaRPr lang="en-US" sz="1200" dirty="0">
              <a:solidFill>
                <a:srgbClr val="F08500"/>
              </a:solidFill>
              <a:latin typeface="微软雅黑" panose="020B0503020204020204" pitchFamily="34" charset="-122"/>
              <a:ea typeface="微软雅黑" panose="020B0503020204020204" pitchFamily="34" charset="-122"/>
            </a:endParaRPr>
          </a:p>
        </p:txBody>
      </p:sp>
      <p:sp>
        <p:nvSpPr>
          <p:cNvPr id="36" name="矩形 35"/>
          <p:cNvSpPr/>
          <p:nvPr/>
        </p:nvSpPr>
        <p:spPr>
          <a:xfrm>
            <a:off x="6635632" y="1174524"/>
            <a:ext cx="2857386" cy="286120"/>
          </a:xfrm>
          <a:prstGeom prst="rect">
            <a:avLst/>
          </a:prstGeom>
        </p:spPr>
        <p:txBody>
          <a:bodyPr wrap="square">
            <a:spAutoFit/>
          </a:bodyPr>
          <a:lstStyle/>
          <a:p>
            <a:pPr algn="just" defTabSz="914112">
              <a:lnSpc>
                <a:spcPct val="105000"/>
              </a:lnSpc>
              <a:spcAft>
                <a:spcPts val="800"/>
              </a:spcAft>
            </a:pPr>
            <a:r>
              <a:rPr lang="en-US" altLang="zh-CN" sz="1200" dirty="0">
                <a:solidFill>
                  <a:srgbClr val="C7000A"/>
                </a:solidFill>
                <a:latin typeface="微软雅黑" panose="020B0503020204020204" pitchFamily="34" charset="-122"/>
                <a:ea typeface="微软雅黑" panose="020B0503020204020204" pitchFamily="34" charset="-122"/>
              </a:rPr>
              <a:t>TSDSI T3.9038.214-15.5.0 V1.0.0</a:t>
            </a:r>
          </a:p>
        </p:txBody>
      </p:sp>
      <p:sp>
        <p:nvSpPr>
          <p:cNvPr id="28" name="矩形 27"/>
          <p:cNvSpPr/>
          <p:nvPr/>
        </p:nvSpPr>
        <p:spPr>
          <a:xfrm>
            <a:off x="925449" y="1399901"/>
            <a:ext cx="3143442" cy="203376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en-US" sz="1799">
              <a:solidFill>
                <a:srgbClr val="666666"/>
              </a:solidFill>
            </a:endParaRPr>
          </a:p>
        </p:txBody>
      </p:sp>
      <p:graphicFrame>
        <p:nvGraphicFramePr>
          <p:cNvPr id="3" name="表格 2"/>
          <p:cNvGraphicFramePr>
            <a:graphicFrameLocks noGrp="1"/>
          </p:cNvGraphicFramePr>
          <p:nvPr>
            <p:extLst/>
          </p:nvPr>
        </p:nvGraphicFramePr>
        <p:xfrm>
          <a:off x="1138507" y="3884238"/>
          <a:ext cx="9042362" cy="1843377"/>
        </p:xfrm>
        <a:graphic>
          <a:graphicData uri="http://schemas.openxmlformats.org/drawingml/2006/table">
            <a:tbl>
              <a:tblPr firstRow="1" bandRow="1">
                <a:tableStyleId>{5C22544A-7EE6-4342-B048-85BDC9FD1C3A}</a:tableStyleId>
              </a:tblPr>
              <a:tblGrid>
                <a:gridCol w="1800792"/>
                <a:gridCol w="839777"/>
                <a:gridCol w="1430795"/>
                <a:gridCol w="2716041"/>
                <a:gridCol w="2254957"/>
              </a:tblGrid>
              <a:tr h="393383">
                <a:tc>
                  <a:txBody>
                    <a:bodyPr/>
                    <a:lstStyle/>
                    <a:p>
                      <a:pPr algn="ctr"/>
                      <a:r>
                        <a:rPr lang="en-US" altLang="zh-CN" sz="1200" dirty="0" smtClean="0">
                          <a:solidFill>
                            <a:schemeClr val="tx1"/>
                          </a:solidFill>
                        </a:rPr>
                        <a:t>Simulation Configuration</a:t>
                      </a:r>
                      <a:endParaRPr lang="zh-CN" altLang="en-US" sz="1200" dirty="0">
                        <a:solidFill>
                          <a:schemeClr val="tx1"/>
                        </a:solidFill>
                      </a:endParaRPr>
                    </a:p>
                  </a:txBody>
                  <a:tcPr marL="91404" marR="91404" marT="45702" marB="45702" anchor="ctr">
                    <a:noFill/>
                  </a:tcPr>
                </a:tc>
                <a:tc>
                  <a:txBody>
                    <a:bodyPr/>
                    <a:lstStyle/>
                    <a:p>
                      <a:pPr algn="ctr"/>
                      <a:r>
                        <a:rPr lang="en-US" altLang="zh-CN" sz="1200" dirty="0" smtClean="0">
                          <a:solidFill>
                            <a:schemeClr val="tx1"/>
                          </a:solidFill>
                        </a:rPr>
                        <a:t>UE</a:t>
                      </a:r>
                      <a:r>
                        <a:rPr lang="en-US" altLang="zh-CN" sz="1200" baseline="0" dirty="0" smtClean="0">
                          <a:solidFill>
                            <a:schemeClr val="tx1"/>
                          </a:solidFill>
                        </a:rPr>
                        <a:t> speed </a:t>
                      </a:r>
                      <a:endParaRPr lang="zh-CN" altLang="en-US" sz="1200" dirty="0">
                        <a:solidFill>
                          <a:schemeClr val="tx1"/>
                        </a:solidFill>
                      </a:endParaRPr>
                    </a:p>
                  </a:txBody>
                  <a:tcPr marL="91404" marR="91404" marT="45702" marB="45702" anchor="ctr">
                    <a:noFill/>
                  </a:tcPr>
                </a:tc>
                <a:tc>
                  <a:txBody>
                    <a:bodyPr/>
                    <a:lstStyle/>
                    <a:p>
                      <a:pPr algn="ctr"/>
                      <a:r>
                        <a:rPr lang="en-US" altLang="zh-CN" sz="1200" dirty="0" smtClean="0">
                          <a:solidFill>
                            <a:schemeClr val="tx1"/>
                          </a:solidFill>
                        </a:rPr>
                        <a:t>Delay of CSI to</a:t>
                      </a:r>
                      <a:r>
                        <a:rPr lang="en-US" altLang="zh-CN" sz="1200" baseline="0" dirty="0" smtClean="0">
                          <a:solidFill>
                            <a:schemeClr val="tx1"/>
                          </a:solidFill>
                        </a:rPr>
                        <a:t> SRS </a:t>
                      </a:r>
                      <a:endParaRPr lang="zh-CN" altLang="en-US" sz="1200" dirty="0">
                        <a:solidFill>
                          <a:schemeClr val="tx1"/>
                        </a:solidFill>
                      </a:endParaRPr>
                    </a:p>
                  </a:txBody>
                  <a:tcPr marL="91404" marR="91404" marT="45702" marB="45702" anchor="ctr">
                    <a:noFill/>
                  </a:tcPr>
                </a:tc>
                <a:tc>
                  <a:txBody>
                    <a:bodyPr/>
                    <a:lstStyle/>
                    <a:p>
                      <a:pPr algn="ctr"/>
                      <a:r>
                        <a:rPr lang="en-US" altLang="zh-CN" sz="1200" dirty="0" smtClean="0">
                          <a:solidFill>
                            <a:schemeClr val="tx1"/>
                          </a:solidFill>
                        </a:rPr>
                        <a:t>Avg. spectrum efficiency [bps/Hz/</a:t>
                      </a:r>
                      <a:r>
                        <a:rPr lang="en-US" altLang="zh-CN" sz="1200" dirty="0" err="1" smtClean="0">
                          <a:solidFill>
                            <a:schemeClr val="tx1"/>
                          </a:solidFill>
                        </a:rPr>
                        <a:t>TRxP</a:t>
                      </a:r>
                      <a:r>
                        <a:rPr lang="en-US" altLang="zh-CN" sz="1200" dirty="0" smtClean="0">
                          <a:solidFill>
                            <a:schemeClr val="tx1"/>
                          </a:solidFill>
                        </a:rPr>
                        <a:t>]</a:t>
                      </a:r>
                      <a:endParaRPr lang="zh-CN" altLang="en-US" sz="1200" dirty="0">
                        <a:solidFill>
                          <a:schemeClr val="tx1"/>
                        </a:solidFill>
                      </a:endParaRPr>
                    </a:p>
                  </a:txBody>
                  <a:tcPr marL="91404" marR="91404" marT="45702" marB="45702" anchor="ctr">
                    <a:noFill/>
                  </a:tcPr>
                </a:tc>
                <a:tc>
                  <a:txBody>
                    <a:bodyPr/>
                    <a:lstStyle/>
                    <a:p>
                      <a:pPr marL="0" marR="0" lvl="0" indent="0" algn="ctr" defTabSz="1187798" rtl="0" eaLnBrk="1" fontAlgn="auto" latinLnBrk="0" hangingPunct="1">
                        <a:lnSpc>
                          <a:spcPct val="100000"/>
                        </a:lnSpc>
                        <a:spcBef>
                          <a:spcPts val="0"/>
                        </a:spcBef>
                        <a:spcAft>
                          <a:spcPts val="0"/>
                        </a:spcAft>
                        <a:buClrTx/>
                        <a:buSzTx/>
                        <a:buFontTx/>
                        <a:buNone/>
                        <a:tabLst/>
                        <a:defRPr/>
                      </a:pPr>
                      <a:r>
                        <a:rPr lang="en-US" altLang="zh-CN" sz="1200" dirty="0" smtClean="0">
                          <a:solidFill>
                            <a:schemeClr val="tx1"/>
                          </a:solidFill>
                        </a:rPr>
                        <a:t>5% spectrum efficiency [bps/Hz]</a:t>
                      </a:r>
                      <a:endParaRPr lang="zh-CN" altLang="en-US" sz="1200" dirty="0">
                        <a:solidFill>
                          <a:schemeClr val="tx1"/>
                        </a:solidFill>
                      </a:endParaRPr>
                    </a:p>
                  </a:txBody>
                  <a:tcPr marL="91404" marR="91404" marT="45702" marB="45702" anchor="ctr">
                    <a:noFill/>
                  </a:tcPr>
                </a:tc>
              </a:tr>
              <a:tr h="403106">
                <a:tc rowSpan="4">
                  <a:txBody>
                    <a:bodyPr/>
                    <a:lstStyle/>
                    <a:p>
                      <a:r>
                        <a:rPr lang="en-US" altLang="zh-CN" sz="1200" dirty="0" smtClean="0">
                          <a:latin typeface="+mn-lt"/>
                        </a:rPr>
                        <a:t>Dense</a:t>
                      </a:r>
                      <a:r>
                        <a:rPr lang="en-US" altLang="zh-CN" sz="1200" baseline="0" dirty="0" smtClean="0">
                          <a:latin typeface="+mn-lt"/>
                        </a:rPr>
                        <a:t> Urban</a:t>
                      </a:r>
                    </a:p>
                    <a:p>
                      <a:r>
                        <a:rPr lang="en-US" altLang="zh-CN" sz="1200" baseline="0" dirty="0" smtClean="0">
                          <a:latin typeface="+mn-lt"/>
                        </a:rPr>
                        <a:t>2T32R</a:t>
                      </a:r>
                      <a:endParaRPr lang="en-US" altLang="zh-CN" sz="1200" dirty="0" smtClean="0">
                        <a:latin typeface="+mn-lt"/>
                      </a:endParaRPr>
                    </a:p>
                    <a:p>
                      <a:r>
                        <a:rPr lang="en-US" altLang="zh-CN" sz="1200" dirty="0" smtClean="0">
                          <a:latin typeface="+mn-lt"/>
                        </a:rPr>
                        <a:t>CF = 4 GHz</a:t>
                      </a:r>
                    </a:p>
                    <a:p>
                      <a:r>
                        <a:rPr lang="en-US" altLang="zh-CN" sz="1200" dirty="0" smtClean="0">
                          <a:latin typeface="+mn-lt"/>
                        </a:rPr>
                        <a:t>ISD = 200m</a:t>
                      </a:r>
                    </a:p>
                    <a:p>
                      <a:r>
                        <a:rPr lang="en-US" altLang="zh-CN" sz="1200" kern="1200" dirty="0" smtClean="0">
                          <a:solidFill>
                            <a:schemeClr val="dk1"/>
                          </a:solidFill>
                          <a:latin typeface="+mn-lt"/>
                          <a:ea typeface="+mn-ea"/>
                          <a:cs typeface="+mn-cs"/>
                        </a:rPr>
                        <a:t>BW = 20 MHz</a:t>
                      </a:r>
                    </a:p>
                    <a:p>
                      <a:r>
                        <a:rPr lang="en-US" altLang="zh-CN" sz="1200" dirty="0" smtClean="0">
                          <a:latin typeface="+mn-lt"/>
                        </a:rPr>
                        <a:t>SCS = 30KHz</a:t>
                      </a:r>
                    </a:p>
                    <a:p>
                      <a:r>
                        <a:rPr lang="en-US" altLang="zh-CN" sz="1200" baseline="0" dirty="0" smtClean="0">
                          <a:latin typeface="+mn-lt"/>
                        </a:rPr>
                        <a:t>Frame structure = DDDSU</a:t>
                      </a:r>
                    </a:p>
                  </a:txBody>
                  <a:tcPr marL="91404" marR="91404" marT="45702" marB="45702" anchor="ctr">
                    <a:solidFill>
                      <a:schemeClr val="tx2"/>
                    </a:solidFill>
                  </a:tcPr>
                </a:tc>
                <a:tc>
                  <a:txBody>
                    <a:bodyPr/>
                    <a:lstStyle/>
                    <a:p>
                      <a:pPr algn="ctr" fontAlgn="b"/>
                      <a:r>
                        <a:rPr lang="en-US" altLang="zh-CN" sz="1200" b="0" i="0" u="none" strike="noStrike" dirty="0" smtClean="0">
                          <a:solidFill>
                            <a:srgbClr val="000000"/>
                          </a:solidFill>
                          <a:effectLst/>
                          <a:latin typeface="+mn-lt"/>
                          <a:ea typeface="宋体" panose="02010600030101010101" pitchFamily="2" charset="-122"/>
                        </a:rPr>
                        <a:t>30</a:t>
                      </a:r>
                      <a:r>
                        <a:rPr lang="en-US" altLang="zh-CN" sz="1200" baseline="0" dirty="0" smtClean="0">
                          <a:solidFill>
                            <a:schemeClr val="tx1"/>
                          </a:solidFill>
                        </a:rPr>
                        <a:t>km/h</a:t>
                      </a:r>
                      <a:endParaRPr lang="en-US" altLang="zh-CN" sz="1200" b="0" i="0" u="none" strike="noStrike" dirty="0">
                        <a:solidFill>
                          <a:srgbClr val="000000"/>
                        </a:solidFill>
                        <a:effectLst/>
                        <a:latin typeface="+mn-lt"/>
                        <a:ea typeface="宋体" panose="02010600030101010101" pitchFamily="2" charset="-122"/>
                      </a:endParaRPr>
                    </a:p>
                  </a:txBody>
                  <a:tcPr marL="9521" marR="9521" marT="9521" marB="0" anchor="ctr">
                    <a:solidFill>
                      <a:srgbClr val="F5DC57"/>
                    </a:solidFill>
                  </a:tcPr>
                </a:tc>
                <a:tc>
                  <a:txBody>
                    <a:bodyPr/>
                    <a:lstStyle/>
                    <a:p>
                      <a:pPr algn="ctr" fontAlgn="b"/>
                      <a:r>
                        <a:rPr lang="en-US" altLang="zh-CN" sz="1200" b="0" i="0" u="none" strike="noStrike" dirty="0" smtClean="0">
                          <a:solidFill>
                            <a:srgbClr val="000000"/>
                          </a:solidFill>
                          <a:effectLst/>
                          <a:latin typeface="+mn-lt"/>
                          <a:ea typeface="宋体" panose="02010600030101010101" pitchFamily="2" charset="-122"/>
                        </a:rPr>
                        <a:t>1</a:t>
                      </a:r>
                      <a:r>
                        <a:rPr lang="en-US" altLang="zh-CN" sz="1200" b="0" i="0" u="none" strike="noStrike" baseline="0" dirty="0" smtClean="0">
                          <a:solidFill>
                            <a:srgbClr val="000000"/>
                          </a:solidFill>
                          <a:effectLst/>
                          <a:latin typeface="+mn-lt"/>
                          <a:ea typeface="宋体" panose="02010600030101010101" pitchFamily="2" charset="-122"/>
                        </a:rPr>
                        <a:t> slot/2 slots (TSDSI)</a:t>
                      </a:r>
                      <a:endParaRPr lang="en-US" altLang="zh-CN" sz="1200" b="0" i="0" u="none" strike="noStrike" dirty="0">
                        <a:solidFill>
                          <a:srgbClr val="000000"/>
                        </a:solidFill>
                        <a:effectLst/>
                        <a:latin typeface="+mn-lt"/>
                        <a:ea typeface="宋体" panose="02010600030101010101" pitchFamily="2" charset="-122"/>
                      </a:endParaRPr>
                    </a:p>
                  </a:txBody>
                  <a:tcPr marL="9521" marR="9521" marT="9521" marB="0" anchor="ctr">
                    <a:solidFill>
                      <a:srgbClr val="F5DC57"/>
                    </a:solidFill>
                  </a:tcPr>
                </a:tc>
                <a:tc>
                  <a:txBody>
                    <a:bodyPr/>
                    <a:lstStyle/>
                    <a:p>
                      <a:pPr algn="ctr" fontAlgn="b"/>
                      <a:r>
                        <a:rPr lang="en-US" altLang="zh-CN" sz="1200" b="0" i="0" u="none" strike="noStrike" dirty="0" smtClean="0">
                          <a:solidFill>
                            <a:srgbClr val="000000"/>
                          </a:solidFill>
                          <a:effectLst/>
                          <a:latin typeface="+mn-lt"/>
                          <a:ea typeface="宋体" panose="02010600030101010101" pitchFamily="2" charset="-122"/>
                        </a:rPr>
                        <a:t>7.038 (0%,</a:t>
                      </a:r>
                      <a:r>
                        <a:rPr lang="en-US" altLang="zh-CN" sz="1200" b="0" i="0" u="none" strike="noStrike" baseline="0" dirty="0" smtClean="0">
                          <a:solidFill>
                            <a:srgbClr val="000000"/>
                          </a:solidFill>
                          <a:effectLst/>
                          <a:latin typeface="+mn-lt"/>
                          <a:ea typeface="宋体" panose="02010600030101010101" pitchFamily="2" charset="-122"/>
                        </a:rPr>
                        <a:t> baseline</a:t>
                      </a:r>
                      <a:r>
                        <a:rPr lang="en-US" altLang="zh-CN" sz="1200" b="0" i="0" u="none" strike="noStrike" dirty="0" smtClean="0">
                          <a:solidFill>
                            <a:srgbClr val="000000"/>
                          </a:solidFill>
                          <a:effectLst/>
                          <a:latin typeface="+mn-lt"/>
                          <a:ea typeface="宋体" panose="02010600030101010101" pitchFamily="2" charset="-122"/>
                        </a:rPr>
                        <a:t>)</a:t>
                      </a:r>
                      <a:endParaRPr lang="en-US" altLang="zh-CN" sz="1200" b="0" i="0" u="none" strike="noStrike" dirty="0">
                        <a:solidFill>
                          <a:srgbClr val="000000"/>
                        </a:solidFill>
                        <a:effectLst/>
                        <a:latin typeface="+mn-lt"/>
                        <a:ea typeface="宋体" panose="02010600030101010101" pitchFamily="2" charset="-122"/>
                      </a:endParaRPr>
                    </a:p>
                  </a:txBody>
                  <a:tcPr marL="9521" marR="9521" marT="9521" marB="0" anchor="ctr">
                    <a:solidFill>
                      <a:srgbClr val="F5DC57"/>
                    </a:solidFill>
                  </a:tcPr>
                </a:tc>
                <a:tc>
                  <a:txBody>
                    <a:bodyPr/>
                    <a:lstStyle/>
                    <a:p>
                      <a:pPr marL="0" marR="0" lvl="0" indent="0" algn="ctr" defTabSz="1187798" rtl="0" eaLnBrk="1" fontAlgn="b" latinLnBrk="0" hangingPunct="1">
                        <a:lnSpc>
                          <a:spcPct val="100000"/>
                        </a:lnSpc>
                        <a:spcBef>
                          <a:spcPts val="0"/>
                        </a:spcBef>
                        <a:spcAft>
                          <a:spcPts val="0"/>
                        </a:spcAft>
                        <a:buClrTx/>
                        <a:buSzTx/>
                        <a:buFontTx/>
                        <a:buNone/>
                        <a:tabLst/>
                        <a:defRPr/>
                      </a:pPr>
                      <a:r>
                        <a:rPr lang="en-US" altLang="zh-CN" sz="1200" b="0" i="0" u="none" strike="noStrike" dirty="0" smtClean="0">
                          <a:solidFill>
                            <a:srgbClr val="000000"/>
                          </a:solidFill>
                          <a:effectLst/>
                          <a:latin typeface="+mn-lt"/>
                          <a:ea typeface="宋体" panose="02010600030101010101" pitchFamily="2" charset="-122"/>
                        </a:rPr>
                        <a:t>0.420 (0%, baseline)</a:t>
                      </a:r>
                    </a:p>
                  </a:txBody>
                  <a:tcPr marL="9521" marR="9521" marT="9521" marB="0" anchor="ctr">
                    <a:solidFill>
                      <a:srgbClr val="F5DC57"/>
                    </a:solidFill>
                  </a:tcPr>
                </a:tc>
              </a:tr>
              <a:tr h="350004">
                <a:tc vMerge="1">
                  <a:txBody>
                    <a:bodyPr/>
                    <a:lstStyle/>
                    <a:p>
                      <a:endParaRPr lang="zh-CN" altLang="en-US" sz="1200" dirty="0"/>
                    </a:p>
                  </a:txBody>
                  <a:tcPr/>
                </a:tc>
                <a:tc>
                  <a:txBody>
                    <a:bodyPr/>
                    <a:lstStyle/>
                    <a:p>
                      <a:pPr algn="ctr" fontAlgn="b"/>
                      <a:r>
                        <a:rPr lang="en-US" altLang="zh-CN" sz="1200" b="0" i="0" u="none" strike="noStrike" dirty="0" smtClean="0">
                          <a:solidFill>
                            <a:srgbClr val="000000"/>
                          </a:solidFill>
                          <a:effectLst/>
                          <a:latin typeface="+mn-lt"/>
                          <a:ea typeface="宋体" panose="02010600030101010101" pitchFamily="2" charset="-122"/>
                        </a:rPr>
                        <a:t>30</a:t>
                      </a:r>
                      <a:r>
                        <a:rPr lang="en-US" altLang="zh-CN" sz="1200" baseline="0" dirty="0" smtClean="0">
                          <a:solidFill>
                            <a:schemeClr val="tx1"/>
                          </a:solidFill>
                        </a:rPr>
                        <a:t>km/h</a:t>
                      </a:r>
                      <a:endParaRPr lang="en-US" altLang="zh-CN" sz="1200" b="0" i="0" u="none" strike="noStrike" dirty="0">
                        <a:solidFill>
                          <a:srgbClr val="000000"/>
                        </a:solidFill>
                        <a:effectLst/>
                        <a:latin typeface="+mn-lt"/>
                        <a:ea typeface="宋体" panose="02010600030101010101" pitchFamily="2" charset="-122"/>
                      </a:endParaRPr>
                    </a:p>
                  </a:txBody>
                  <a:tcPr marL="9521" marR="9521" marT="9521" marB="0" anchor="ctr">
                    <a:solidFill>
                      <a:srgbClr val="F5DC57"/>
                    </a:solidFill>
                  </a:tcPr>
                </a:tc>
                <a:tc>
                  <a:txBody>
                    <a:bodyPr/>
                    <a:lstStyle/>
                    <a:p>
                      <a:pPr algn="ctr" fontAlgn="b"/>
                      <a:r>
                        <a:rPr lang="en-US" altLang="zh-CN" sz="1200" b="0" i="0" u="none" strike="noStrike" dirty="0" smtClean="0">
                          <a:solidFill>
                            <a:srgbClr val="000000"/>
                          </a:solidFill>
                          <a:effectLst/>
                          <a:latin typeface="+mn-lt"/>
                          <a:ea typeface="宋体" panose="02010600030101010101" pitchFamily="2" charset="-122"/>
                        </a:rPr>
                        <a:t>3 slot (3GPP)</a:t>
                      </a:r>
                      <a:endParaRPr lang="en-US" altLang="zh-CN" sz="1200" b="0" i="0" u="none" strike="noStrike" dirty="0">
                        <a:solidFill>
                          <a:srgbClr val="000000"/>
                        </a:solidFill>
                        <a:effectLst/>
                        <a:latin typeface="+mn-lt"/>
                        <a:ea typeface="宋体" panose="02010600030101010101" pitchFamily="2" charset="-122"/>
                      </a:endParaRPr>
                    </a:p>
                  </a:txBody>
                  <a:tcPr marL="9521" marR="9521" marT="9521" marB="0" anchor="ctr">
                    <a:solidFill>
                      <a:srgbClr val="F5DC57"/>
                    </a:solidFill>
                  </a:tcPr>
                </a:tc>
                <a:tc>
                  <a:txBody>
                    <a:bodyPr/>
                    <a:lstStyle/>
                    <a:p>
                      <a:pPr algn="ctr" fontAlgn="b"/>
                      <a:r>
                        <a:rPr lang="en-US" altLang="zh-CN" sz="1200" b="0" i="0" u="none" strike="noStrike" dirty="0" smtClean="0">
                          <a:solidFill>
                            <a:srgbClr val="000000"/>
                          </a:solidFill>
                          <a:effectLst/>
                          <a:latin typeface="+mn-lt"/>
                          <a:ea typeface="宋体" panose="02010600030101010101" pitchFamily="2" charset="-122"/>
                        </a:rPr>
                        <a:t>7.036 </a:t>
                      </a:r>
                      <a:r>
                        <a:rPr lang="en-US" altLang="zh-CN" sz="1200" b="0" i="0" u="none" strike="noStrike" dirty="0" smtClean="0">
                          <a:solidFill>
                            <a:schemeClr val="accent1"/>
                          </a:solidFill>
                          <a:effectLst/>
                          <a:latin typeface="+mn-lt"/>
                          <a:ea typeface="宋体" panose="02010600030101010101" pitchFamily="2" charset="-122"/>
                        </a:rPr>
                        <a:t>(0.0%)</a:t>
                      </a:r>
                      <a:endParaRPr lang="en-US" altLang="zh-CN" sz="1200" b="0" i="0" u="none" strike="noStrike" dirty="0">
                        <a:solidFill>
                          <a:schemeClr val="accent1"/>
                        </a:solidFill>
                        <a:effectLst/>
                        <a:latin typeface="+mn-lt"/>
                        <a:ea typeface="宋体" panose="02010600030101010101" pitchFamily="2" charset="-122"/>
                      </a:endParaRPr>
                    </a:p>
                  </a:txBody>
                  <a:tcPr marL="9521" marR="9521" marT="9521" marB="0" anchor="ctr">
                    <a:solidFill>
                      <a:srgbClr val="F5DC57"/>
                    </a:solidFill>
                  </a:tcPr>
                </a:tc>
                <a:tc>
                  <a:txBody>
                    <a:bodyPr/>
                    <a:lstStyle/>
                    <a:p>
                      <a:pPr marL="0" marR="0" lvl="0" indent="0" algn="ctr" defTabSz="1187798" rtl="0" eaLnBrk="1" fontAlgn="b" latinLnBrk="0" hangingPunct="1">
                        <a:lnSpc>
                          <a:spcPct val="100000"/>
                        </a:lnSpc>
                        <a:spcBef>
                          <a:spcPts val="0"/>
                        </a:spcBef>
                        <a:spcAft>
                          <a:spcPts val="0"/>
                        </a:spcAft>
                        <a:buClrTx/>
                        <a:buSzTx/>
                        <a:buFontTx/>
                        <a:buNone/>
                        <a:tabLst/>
                        <a:defRPr/>
                      </a:pPr>
                      <a:r>
                        <a:rPr lang="en-US" altLang="zh-CN" sz="1200" b="0" i="0" u="none" strike="noStrike" dirty="0" smtClean="0">
                          <a:solidFill>
                            <a:srgbClr val="000000"/>
                          </a:solidFill>
                          <a:effectLst/>
                          <a:latin typeface="+mn-lt"/>
                          <a:ea typeface="宋体" panose="02010600030101010101" pitchFamily="2" charset="-122"/>
                        </a:rPr>
                        <a:t>0.418 </a:t>
                      </a:r>
                      <a:r>
                        <a:rPr lang="en-US" altLang="zh-CN" sz="1200" b="0" i="0" u="none" strike="noStrike" dirty="0" smtClean="0">
                          <a:solidFill>
                            <a:schemeClr val="accent1"/>
                          </a:solidFill>
                          <a:effectLst/>
                          <a:latin typeface="+mn-lt"/>
                          <a:ea typeface="宋体" panose="02010600030101010101" pitchFamily="2" charset="-122"/>
                        </a:rPr>
                        <a:t>(-0.6%)</a:t>
                      </a:r>
                    </a:p>
                  </a:txBody>
                  <a:tcPr marL="9521" marR="9521" marT="9521" marB="0" anchor="ctr">
                    <a:solidFill>
                      <a:srgbClr val="F5DC57"/>
                    </a:solidFill>
                  </a:tcPr>
                </a:tc>
              </a:tr>
              <a:tr h="348442">
                <a:tc vMerge="1">
                  <a:txBody>
                    <a:bodyPr/>
                    <a:lstStyle/>
                    <a:p>
                      <a:endParaRPr lang="en-US"/>
                    </a:p>
                  </a:txBody>
                  <a:tcPr/>
                </a:tc>
                <a:tc>
                  <a:txBody>
                    <a:bodyPr/>
                    <a:lstStyle/>
                    <a:p>
                      <a:pPr algn="ctr" fontAlgn="b"/>
                      <a:r>
                        <a:rPr lang="en-US" altLang="zh-CN" sz="1200" b="0" i="0" u="none" strike="noStrike" dirty="0" smtClean="0">
                          <a:solidFill>
                            <a:srgbClr val="000000"/>
                          </a:solidFill>
                          <a:effectLst/>
                          <a:latin typeface="+mn-lt"/>
                          <a:ea typeface="宋体" panose="02010600030101010101" pitchFamily="2" charset="-122"/>
                        </a:rPr>
                        <a:t>60</a:t>
                      </a:r>
                      <a:r>
                        <a:rPr lang="en-US" altLang="zh-CN" sz="1200" baseline="0" dirty="0" smtClean="0">
                          <a:solidFill>
                            <a:schemeClr val="tx1"/>
                          </a:solidFill>
                        </a:rPr>
                        <a:t>km/h</a:t>
                      </a:r>
                      <a:endParaRPr lang="en-US" altLang="zh-CN" sz="1200" b="0" i="0" u="none" strike="noStrike" dirty="0">
                        <a:solidFill>
                          <a:srgbClr val="000000"/>
                        </a:solidFill>
                        <a:effectLst/>
                        <a:latin typeface="+mn-lt"/>
                        <a:ea typeface="宋体" panose="02010600030101010101" pitchFamily="2" charset="-122"/>
                      </a:endParaRPr>
                    </a:p>
                  </a:txBody>
                  <a:tcPr marL="9521" marR="9521" marT="9521" marB="0" anchor="ctr">
                    <a:solidFill>
                      <a:srgbClr val="CCECFF"/>
                    </a:solidFill>
                  </a:tcPr>
                </a:tc>
                <a:tc>
                  <a:txBody>
                    <a:bodyPr/>
                    <a:lstStyle/>
                    <a:p>
                      <a:pPr algn="ctr" fontAlgn="b"/>
                      <a:r>
                        <a:rPr lang="en-US" altLang="zh-CN" sz="1200" b="0" i="0" u="none" strike="noStrike" dirty="0" smtClean="0">
                          <a:solidFill>
                            <a:srgbClr val="000000"/>
                          </a:solidFill>
                          <a:effectLst/>
                          <a:latin typeface="+mn-lt"/>
                          <a:ea typeface="宋体" panose="02010600030101010101" pitchFamily="2" charset="-122"/>
                        </a:rPr>
                        <a:t>1</a:t>
                      </a:r>
                      <a:r>
                        <a:rPr lang="en-US" altLang="zh-CN" sz="1200" b="0" i="0" u="none" strike="noStrike" baseline="0" dirty="0" smtClean="0">
                          <a:solidFill>
                            <a:srgbClr val="000000"/>
                          </a:solidFill>
                          <a:effectLst/>
                          <a:latin typeface="+mn-lt"/>
                          <a:ea typeface="宋体" panose="02010600030101010101" pitchFamily="2" charset="-122"/>
                        </a:rPr>
                        <a:t> slot/2 slots (TSDSI)</a:t>
                      </a:r>
                      <a:endParaRPr lang="en-US" altLang="zh-CN" sz="1200" b="0" i="0" u="none" strike="noStrike" dirty="0">
                        <a:solidFill>
                          <a:srgbClr val="000000"/>
                        </a:solidFill>
                        <a:effectLst/>
                        <a:latin typeface="+mn-lt"/>
                        <a:ea typeface="宋体" panose="02010600030101010101" pitchFamily="2" charset="-122"/>
                      </a:endParaRPr>
                    </a:p>
                  </a:txBody>
                  <a:tcPr marL="9521" marR="9521" marT="9521" marB="0" anchor="ctr">
                    <a:solidFill>
                      <a:srgbClr val="CCECFF"/>
                    </a:solidFill>
                  </a:tcPr>
                </a:tc>
                <a:tc>
                  <a:txBody>
                    <a:bodyPr/>
                    <a:lstStyle/>
                    <a:p>
                      <a:pPr algn="ctr" fontAlgn="b"/>
                      <a:r>
                        <a:rPr lang="en-US" altLang="zh-CN" sz="1200" b="0" i="0" u="none" strike="noStrike" dirty="0" smtClean="0">
                          <a:solidFill>
                            <a:srgbClr val="000000"/>
                          </a:solidFill>
                          <a:effectLst/>
                          <a:latin typeface="+mn-lt"/>
                          <a:ea typeface="宋体" panose="02010600030101010101" pitchFamily="2" charset="-122"/>
                        </a:rPr>
                        <a:t>6.984 (0%,</a:t>
                      </a:r>
                      <a:r>
                        <a:rPr lang="en-US" altLang="zh-CN" sz="1200" b="0" i="0" u="none" strike="noStrike" baseline="0" dirty="0" smtClean="0">
                          <a:solidFill>
                            <a:srgbClr val="000000"/>
                          </a:solidFill>
                          <a:effectLst/>
                          <a:latin typeface="+mn-lt"/>
                          <a:ea typeface="宋体" panose="02010600030101010101" pitchFamily="2" charset="-122"/>
                        </a:rPr>
                        <a:t> baseline</a:t>
                      </a:r>
                      <a:r>
                        <a:rPr lang="en-US" altLang="zh-CN" sz="1200" b="0" i="0" u="none" strike="noStrike" dirty="0" smtClean="0">
                          <a:solidFill>
                            <a:srgbClr val="000000"/>
                          </a:solidFill>
                          <a:effectLst/>
                          <a:latin typeface="+mn-lt"/>
                          <a:ea typeface="宋体" panose="02010600030101010101" pitchFamily="2" charset="-122"/>
                        </a:rPr>
                        <a:t>)</a:t>
                      </a:r>
                      <a:endParaRPr lang="en-US" altLang="zh-CN" sz="1200" b="0" i="0" u="none" strike="noStrike" dirty="0">
                        <a:solidFill>
                          <a:srgbClr val="000000"/>
                        </a:solidFill>
                        <a:effectLst/>
                        <a:latin typeface="+mn-lt"/>
                        <a:ea typeface="宋体" panose="02010600030101010101" pitchFamily="2" charset="-122"/>
                      </a:endParaRPr>
                    </a:p>
                  </a:txBody>
                  <a:tcPr marL="9521" marR="9521" marT="9521" marB="0" anchor="ctr">
                    <a:solidFill>
                      <a:srgbClr val="CCECFF"/>
                    </a:solidFill>
                  </a:tcPr>
                </a:tc>
                <a:tc>
                  <a:txBody>
                    <a:bodyPr/>
                    <a:lstStyle/>
                    <a:p>
                      <a:pPr marL="0" marR="0" lvl="0" indent="0" algn="ctr" defTabSz="1187798" rtl="0" eaLnBrk="1" fontAlgn="b" latinLnBrk="0" hangingPunct="1">
                        <a:lnSpc>
                          <a:spcPct val="100000"/>
                        </a:lnSpc>
                        <a:spcBef>
                          <a:spcPts val="0"/>
                        </a:spcBef>
                        <a:spcAft>
                          <a:spcPts val="0"/>
                        </a:spcAft>
                        <a:buClrTx/>
                        <a:buSzTx/>
                        <a:buFontTx/>
                        <a:buNone/>
                        <a:tabLst/>
                        <a:defRPr/>
                      </a:pPr>
                      <a:r>
                        <a:rPr lang="en-US" altLang="zh-CN" sz="1200" b="0" i="0" u="none" strike="noStrike" dirty="0" smtClean="0">
                          <a:solidFill>
                            <a:srgbClr val="000000"/>
                          </a:solidFill>
                          <a:effectLst/>
                          <a:latin typeface="+mn-lt"/>
                          <a:ea typeface="宋体" panose="02010600030101010101" pitchFamily="2" charset="-122"/>
                        </a:rPr>
                        <a:t>0.419 (0%, baseline)</a:t>
                      </a:r>
                    </a:p>
                  </a:txBody>
                  <a:tcPr marL="9521" marR="9521" marT="9521" marB="0" anchor="ctr">
                    <a:solidFill>
                      <a:srgbClr val="CCECFF"/>
                    </a:solidFill>
                  </a:tcPr>
                </a:tc>
              </a:tr>
              <a:tr h="348442">
                <a:tc vMerge="1">
                  <a:txBody>
                    <a:bodyPr/>
                    <a:lstStyle/>
                    <a:p>
                      <a:endParaRPr lang="zh-CN" altLang="en-US" sz="1200" dirty="0"/>
                    </a:p>
                  </a:txBody>
                  <a:tcPr/>
                </a:tc>
                <a:tc>
                  <a:txBody>
                    <a:bodyPr/>
                    <a:lstStyle/>
                    <a:p>
                      <a:pPr algn="ctr" fontAlgn="b"/>
                      <a:r>
                        <a:rPr lang="en-US" altLang="zh-CN" sz="1200" b="0" i="0" u="none" strike="noStrike" dirty="0" smtClean="0">
                          <a:solidFill>
                            <a:srgbClr val="000000"/>
                          </a:solidFill>
                          <a:effectLst/>
                          <a:latin typeface="+mn-lt"/>
                          <a:ea typeface="宋体" panose="02010600030101010101" pitchFamily="2" charset="-122"/>
                        </a:rPr>
                        <a:t>60</a:t>
                      </a:r>
                      <a:r>
                        <a:rPr lang="en-US" altLang="zh-CN" sz="1200" baseline="0" dirty="0" smtClean="0">
                          <a:solidFill>
                            <a:schemeClr val="tx1"/>
                          </a:solidFill>
                        </a:rPr>
                        <a:t>km/h</a:t>
                      </a:r>
                      <a:endParaRPr lang="en-US" altLang="zh-CN" sz="1200" b="0" i="0" u="none" strike="noStrike" dirty="0">
                        <a:solidFill>
                          <a:srgbClr val="000000"/>
                        </a:solidFill>
                        <a:effectLst/>
                        <a:latin typeface="+mn-lt"/>
                        <a:ea typeface="宋体" panose="02010600030101010101" pitchFamily="2" charset="-122"/>
                      </a:endParaRPr>
                    </a:p>
                  </a:txBody>
                  <a:tcPr marL="9521" marR="9521" marT="9521" marB="0" anchor="ctr">
                    <a:solidFill>
                      <a:srgbClr val="CCECFF"/>
                    </a:solidFill>
                  </a:tcPr>
                </a:tc>
                <a:tc>
                  <a:txBody>
                    <a:bodyPr/>
                    <a:lstStyle/>
                    <a:p>
                      <a:pPr algn="ctr" fontAlgn="b"/>
                      <a:r>
                        <a:rPr lang="en-US" altLang="zh-CN" sz="1200" b="0" i="0" u="none" strike="noStrike" dirty="0" smtClean="0">
                          <a:solidFill>
                            <a:srgbClr val="000000"/>
                          </a:solidFill>
                          <a:effectLst/>
                          <a:latin typeface="+mn-lt"/>
                          <a:ea typeface="宋体" panose="02010600030101010101" pitchFamily="2" charset="-122"/>
                        </a:rPr>
                        <a:t>3 slot (3GPP)</a:t>
                      </a:r>
                      <a:endParaRPr lang="en-US" altLang="zh-CN" sz="1200" b="0" i="0" u="none" strike="noStrike" dirty="0">
                        <a:solidFill>
                          <a:srgbClr val="000000"/>
                        </a:solidFill>
                        <a:effectLst/>
                        <a:latin typeface="+mn-lt"/>
                        <a:ea typeface="宋体" panose="02010600030101010101" pitchFamily="2" charset="-122"/>
                      </a:endParaRPr>
                    </a:p>
                  </a:txBody>
                  <a:tcPr marL="9521" marR="9521" marT="9521" marB="0" anchor="ctr">
                    <a:solidFill>
                      <a:srgbClr val="CCECFF"/>
                    </a:solidFill>
                  </a:tcPr>
                </a:tc>
                <a:tc>
                  <a:txBody>
                    <a:bodyPr/>
                    <a:lstStyle/>
                    <a:p>
                      <a:pPr algn="ctr" fontAlgn="b"/>
                      <a:r>
                        <a:rPr lang="en-US" altLang="zh-CN" sz="1200" b="0" i="0" u="none" strike="noStrike" dirty="0" smtClean="0">
                          <a:solidFill>
                            <a:srgbClr val="000000"/>
                          </a:solidFill>
                          <a:effectLst/>
                          <a:latin typeface="+mn-lt"/>
                          <a:ea typeface="宋体" panose="02010600030101010101" pitchFamily="2" charset="-122"/>
                        </a:rPr>
                        <a:t>6.983 </a:t>
                      </a:r>
                      <a:r>
                        <a:rPr lang="en-US" altLang="zh-CN" sz="1200" b="0" i="0" u="none" strike="noStrike" dirty="0" smtClean="0">
                          <a:solidFill>
                            <a:schemeClr val="accent1"/>
                          </a:solidFill>
                          <a:effectLst/>
                          <a:latin typeface="+mn-lt"/>
                          <a:ea typeface="宋体" panose="02010600030101010101" pitchFamily="2" charset="-122"/>
                        </a:rPr>
                        <a:t>(0.0%)</a:t>
                      </a:r>
                      <a:endParaRPr lang="en-US" altLang="zh-CN" sz="1200" b="0" i="0" u="none" strike="noStrike" dirty="0">
                        <a:solidFill>
                          <a:schemeClr val="accent1"/>
                        </a:solidFill>
                        <a:effectLst/>
                        <a:latin typeface="+mn-lt"/>
                        <a:ea typeface="宋体" panose="02010600030101010101" pitchFamily="2" charset="-122"/>
                      </a:endParaRPr>
                    </a:p>
                  </a:txBody>
                  <a:tcPr marL="9521" marR="9521" marT="9521" marB="0" anchor="ctr">
                    <a:solidFill>
                      <a:srgbClr val="CCECFF"/>
                    </a:solidFill>
                  </a:tcPr>
                </a:tc>
                <a:tc>
                  <a:txBody>
                    <a:bodyPr/>
                    <a:lstStyle/>
                    <a:p>
                      <a:pPr marL="0" marR="0" lvl="0" indent="0" algn="ctr" defTabSz="1187798" rtl="0" eaLnBrk="1" fontAlgn="b" latinLnBrk="0" hangingPunct="1">
                        <a:lnSpc>
                          <a:spcPct val="100000"/>
                        </a:lnSpc>
                        <a:spcBef>
                          <a:spcPts val="0"/>
                        </a:spcBef>
                        <a:spcAft>
                          <a:spcPts val="0"/>
                        </a:spcAft>
                        <a:buClrTx/>
                        <a:buSzTx/>
                        <a:buFontTx/>
                        <a:buNone/>
                        <a:tabLst/>
                        <a:defRPr/>
                      </a:pPr>
                      <a:r>
                        <a:rPr lang="en-US" altLang="zh-CN" sz="1200" b="0" i="0" u="none" strike="noStrike" dirty="0" smtClean="0">
                          <a:solidFill>
                            <a:srgbClr val="000000"/>
                          </a:solidFill>
                          <a:effectLst/>
                          <a:latin typeface="+mn-lt"/>
                          <a:ea typeface="宋体" panose="02010600030101010101" pitchFamily="2" charset="-122"/>
                        </a:rPr>
                        <a:t>0.415 </a:t>
                      </a:r>
                      <a:r>
                        <a:rPr lang="en-US" altLang="zh-CN" sz="1200" b="0" i="0" u="none" strike="noStrike" dirty="0" smtClean="0">
                          <a:solidFill>
                            <a:schemeClr val="accent1"/>
                          </a:solidFill>
                          <a:effectLst/>
                          <a:latin typeface="+mn-lt"/>
                          <a:ea typeface="宋体" panose="02010600030101010101" pitchFamily="2" charset="-122"/>
                        </a:rPr>
                        <a:t>(-1.1%)</a:t>
                      </a:r>
                    </a:p>
                  </a:txBody>
                  <a:tcPr marL="9521" marR="9521" marT="9521" marB="0" anchor="ctr">
                    <a:solidFill>
                      <a:srgbClr val="CCECFF"/>
                    </a:solidFill>
                  </a:tcPr>
                </a:tc>
              </a:tr>
            </a:tbl>
          </a:graphicData>
        </a:graphic>
      </p:graphicFrame>
      <p:sp>
        <p:nvSpPr>
          <p:cNvPr id="16" name="矩形 15"/>
          <p:cNvSpPr/>
          <p:nvPr/>
        </p:nvSpPr>
        <p:spPr>
          <a:xfrm>
            <a:off x="4383071" y="2608604"/>
            <a:ext cx="2228220" cy="461485"/>
          </a:xfrm>
          <a:prstGeom prst="rect">
            <a:avLst/>
          </a:prstGeom>
        </p:spPr>
        <p:txBody>
          <a:bodyPr wrap="square">
            <a:spAutoFit/>
          </a:bodyPr>
          <a:lstStyle/>
          <a:p>
            <a:pPr defTabSz="914112"/>
            <a:r>
              <a:rPr lang="en-US" sz="1200" dirty="0">
                <a:solidFill>
                  <a:srgbClr val="1D1D1A"/>
                </a:solidFill>
                <a:latin typeface="微软雅黑" panose="020B0503020204020204" pitchFamily="34" charset="-122"/>
                <a:ea typeface="微软雅黑" panose="020B0503020204020204" pitchFamily="34" charset="-122"/>
              </a:rPr>
              <a:t>TSDSI has one slot latency reduction than 3GPP</a:t>
            </a:r>
            <a:endParaRPr lang="en-US" sz="1200" dirty="0">
              <a:solidFill>
                <a:srgbClr val="1D1D1A"/>
              </a:solidFill>
              <a:latin typeface="微软雅黑" panose="020B0503020204020204" pitchFamily="34" charset="-122"/>
              <a:ea typeface="微软雅黑" panose="020B0503020204020204" pitchFamily="34" charset="-122"/>
            </a:endParaRPr>
          </a:p>
        </p:txBody>
      </p:sp>
      <p:sp>
        <p:nvSpPr>
          <p:cNvPr id="17" name="Content Placeholder 2">
            <a:extLst>
              <a:ext uri="{FF2B5EF4-FFF2-40B4-BE49-F238E27FC236}">
                <a16:creationId xmlns="" xmlns:a16="http://schemas.microsoft.com/office/drawing/2014/main" id="{1D7B0514-4060-0E4B-809B-B1B2E3258AB4}"/>
              </a:ext>
            </a:extLst>
          </p:cNvPr>
          <p:cNvSpPr txBox="1">
            <a:spLocks/>
          </p:cNvSpPr>
          <p:nvPr/>
        </p:nvSpPr>
        <p:spPr>
          <a:xfrm>
            <a:off x="4339442" y="1781802"/>
            <a:ext cx="2164326" cy="250830"/>
          </a:xfrm>
          <a:prstGeom prst="rect">
            <a:avLst/>
          </a:prstGeom>
        </p:spPr>
        <p:txBody>
          <a:bodyPr lIns="0" tIns="0" rIns="0" bIns="0"/>
          <a:lstStyle>
            <a:lvl1pPr marL="12373" indent="0" algn="l" defTabSz="1187798" rtl="0" eaLnBrk="1" latinLnBrk="0" hangingPunct="1">
              <a:lnSpc>
                <a:spcPct val="100000"/>
              </a:lnSpc>
              <a:spcBef>
                <a:spcPts val="0"/>
              </a:spcBef>
              <a:buFontTx/>
              <a:buNone/>
              <a:tabLst>
                <a:tab pos="1208420" algn="ctr"/>
              </a:tabLst>
              <a:defRPr sz="1800" kern="1200" baseline="0">
                <a:solidFill>
                  <a:schemeClr val="tx1"/>
                </a:solidFill>
                <a:latin typeface="Microsoft YaHei" panose="020B0503020204020204" pitchFamily="34" charset="-122"/>
                <a:ea typeface="Microsoft YaHei" panose="020B0503020204020204" pitchFamily="34" charset="-122"/>
                <a:cs typeface="Arial" panose="020B0604020202020204" pitchFamily="34" charset="0"/>
              </a:defRPr>
            </a:lvl1pPr>
            <a:lvl2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2pPr>
            <a:lvl3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3pPr>
            <a:lvl4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4pPr>
            <a:lvl5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a:lstStyle>
          <a:p>
            <a:pPr marL="0" algn="just">
              <a:lnSpc>
                <a:spcPct val="105000"/>
              </a:lnSpc>
              <a:spcAft>
                <a:spcPts val="800"/>
              </a:spcAft>
            </a:pPr>
            <a:r>
              <a:rPr lang="en-US" altLang="zh-CN" sz="1399" dirty="0">
                <a:solidFill>
                  <a:srgbClr val="1D1D1A"/>
                </a:solidFill>
                <a:latin typeface="微软雅黑" panose="020B0503020204020204" pitchFamily="34" charset="-122"/>
                <a:ea typeface="微软雅黑" panose="020B0503020204020204" pitchFamily="34" charset="-122"/>
              </a:rPr>
              <a:t>Cofig3: </a:t>
            </a:r>
            <a:r>
              <a:rPr lang="en-US" altLang="zh-CN" sz="1399" dirty="0">
                <a:solidFill>
                  <a:srgbClr val="1D1D1A"/>
                </a:solidFill>
              </a:rPr>
              <a:t>DDDSU </a:t>
            </a:r>
            <a:r>
              <a:rPr lang="en-US" altLang="zh-CN" sz="1399" dirty="0" err="1">
                <a:solidFill>
                  <a:srgbClr val="1D1D1A"/>
                </a:solidFill>
              </a:rPr>
              <a:t>DDDSU</a:t>
            </a:r>
            <a:endParaRPr lang="en-US" altLang="zh-CN" sz="1399" dirty="0">
              <a:solidFill>
                <a:srgbClr val="1D1D1A"/>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3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D7B0514-4060-0E4B-809B-B1B2E3258AB4}"/>
              </a:ext>
            </a:extLst>
          </p:cNvPr>
          <p:cNvSpPr>
            <a:spLocks noGrp="1"/>
          </p:cNvSpPr>
          <p:nvPr>
            <p:ph idx="10"/>
          </p:nvPr>
        </p:nvSpPr>
        <p:spPr>
          <a:xfrm>
            <a:off x="0" y="2628183"/>
            <a:ext cx="12192000" cy="996390"/>
          </a:xfrm>
        </p:spPr>
        <p:txBody>
          <a:bodyPr/>
          <a:lstStyle/>
          <a:p>
            <a:pPr marL="0" algn="ctr">
              <a:lnSpc>
                <a:spcPct val="105000"/>
              </a:lnSpc>
              <a:spcAft>
                <a:spcPts val="800"/>
              </a:spcAft>
            </a:pPr>
            <a:r>
              <a:rPr lang="en-US" altLang="zh-CN" sz="3599" b="1" dirty="0">
                <a:latin typeface="Calibri" panose="020F0502020204030204" pitchFamily="34" charset="0"/>
                <a:ea typeface="宋体" panose="02010600030101010101" pitchFamily="2" charset="-122"/>
                <a:cs typeface="+mn-cs"/>
              </a:rPr>
              <a:t>Performance </a:t>
            </a:r>
            <a:r>
              <a:rPr lang="en-US" altLang="zh-CN" sz="3599" b="1" dirty="0">
                <a:latin typeface="Calibri" panose="020F0502020204030204" pitchFamily="34" charset="0"/>
                <a:ea typeface="宋体" panose="02010600030101010101" pitchFamily="2" charset="-122"/>
              </a:rPr>
              <a:t>analysis </a:t>
            </a:r>
            <a:r>
              <a:rPr lang="en-US" altLang="zh-CN" sz="3599" b="1" dirty="0">
                <a:latin typeface="Calibri" panose="020F0502020204030204" pitchFamily="34" charset="0"/>
                <a:ea typeface="宋体" panose="02010600030101010101" pitchFamily="2" charset="-122"/>
                <a:cs typeface="+mn-cs"/>
              </a:rPr>
              <a:t>of TSDSI BWP configurations</a:t>
            </a:r>
          </a:p>
        </p:txBody>
      </p:sp>
      <p:sp>
        <p:nvSpPr>
          <p:cNvPr id="8" name="TextBox 7">
            <a:extLst>
              <a:ext uri="{FF2B5EF4-FFF2-40B4-BE49-F238E27FC236}">
                <a16:creationId xmlns="" xmlns:a16="http://schemas.microsoft.com/office/drawing/2014/main" id="{D8536F3D-D0C8-B447-A64B-59D377EA5296}"/>
              </a:ext>
            </a:extLst>
          </p:cNvPr>
          <p:cNvSpPr txBox="1"/>
          <p:nvPr/>
        </p:nvSpPr>
        <p:spPr>
          <a:xfrm>
            <a:off x="5658181" y="-1188256"/>
            <a:ext cx="184659" cy="528144"/>
          </a:xfrm>
          <a:prstGeom prst="rect">
            <a:avLst/>
          </a:prstGeom>
          <a:noFill/>
        </p:spPr>
        <p:txBody>
          <a:bodyPr wrap="none" rtlCol="0">
            <a:spAutoFit/>
          </a:bodyPr>
          <a:lstStyle/>
          <a:p>
            <a:pPr defTabSz="914112">
              <a:lnSpc>
                <a:spcPts val="3439"/>
              </a:lnSpc>
            </a:pPr>
            <a:endParaRPr lang="en-US" sz="3199" dirty="0">
              <a:solidFill>
                <a:srgbClr val="1D1D1A"/>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558197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内容占位符 2"/>
          <p:cNvSpPr txBox="1">
            <a:spLocks/>
          </p:cNvSpPr>
          <p:nvPr/>
        </p:nvSpPr>
        <p:spPr bwMode="auto">
          <a:xfrm>
            <a:off x="143283" y="1804105"/>
            <a:ext cx="5463149" cy="4935110"/>
          </a:xfrm>
          <a:prstGeom prst="rect">
            <a:avLst/>
          </a:prstGeom>
          <a:noFill/>
          <a:ln w="19050">
            <a:solidFill>
              <a:srgbClr val="C0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11" tIns="40054" rIns="80111" bIns="40054" numCol="1" anchor="t" anchorCtr="0" compatLnSpc="1">
            <a:prstTxWarp prst="textNoShape">
              <a:avLst/>
            </a:prstTxWarp>
          </a:bodyPr>
          <a:lstStyle>
            <a:lvl1pPr marL="400061" indent="-400061" algn="l" rtl="0" eaLnBrk="0" fontAlgn="base" hangingPunct="0">
              <a:lnSpc>
                <a:spcPct val="140000"/>
              </a:lnSpc>
              <a:spcBef>
                <a:spcPct val="0"/>
              </a:spcBef>
              <a:spcAft>
                <a:spcPct val="0"/>
              </a:spcAft>
              <a:buClr>
                <a:srgbClr val="990000"/>
              </a:buClr>
              <a:buSzPct val="75000"/>
              <a:buFont typeface="Wingdings" pitchFamily="2" charset="2"/>
              <a:buChar char="n"/>
              <a:defRPr sz="2333">
                <a:solidFill>
                  <a:schemeClr val="tx1"/>
                </a:solidFill>
                <a:latin typeface="微软雅黑" pitchFamily="34" charset="-122"/>
                <a:ea typeface="微软雅黑" pitchFamily="34" charset="-122"/>
                <a:cs typeface="+mn-cs"/>
              </a:defRPr>
            </a:lvl1pPr>
            <a:lvl2pPr marL="866800" indent="-333385"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微软雅黑" pitchFamily="34" charset="-122"/>
                <a:ea typeface="微软雅黑" pitchFamily="34" charset="-122"/>
                <a:cs typeface="+mn-cs"/>
              </a:defRPr>
            </a:lvl2pPr>
            <a:lvl3pPr marL="1333538" indent="-266708" algn="l" rtl="0" eaLnBrk="0" fontAlgn="base" hangingPunct="0">
              <a:lnSpc>
                <a:spcPct val="140000"/>
              </a:lnSpc>
              <a:spcBef>
                <a:spcPct val="0"/>
              </a:spcBef>
              <a:spcAft>
                <a:spcPct val="0"/>
              </a:spcAft>
              <a:buSzPct val="50000"/>
              <a:buFont typeface="Wingdings" pitchFamily="2" charset="2"/>
              <a:buChar char="n"/>
              <a:defRPr sz="1867">
                <a:solidFill>
                  <a:schemeClr val="tx1"/>
                </a:solidFill>
                <a:latin typeface="微软雅黑" pitchFamily="34" charset="-122"/>
                <a:ea typeface="微软雅黑" pitchFamily="34" charset="-122"/>
                <a:cs typeface="+mn-cs"/>
              </a:defRPr>
            </a:lvl3pPr>
            <a:lvl4pPr marL="1866953" indent="-266708" algn="l" rtl="0" eaLnBrk="0" fontAlgn="base" hangingPunct="0">
              <a:lnSpc>
                <a:spcPct val="140000"/>
              </a:lnSpc>
              <a:spcBef>
                <a:spcPct val="0"/>
              </a:spcBef>
              <a:spcAft>
                <a:spcPct val="0"/>
              </a:spcAft>
              <a:buChar char="–"/>
              <a:defRPr sz="1633">
                <a:solidFill>
                  <a:schemeClr val="tx1"/>
                </a:solidFill>
                <a:latin typeface="微软雅黑" pitchFamily="34" charset="-122"/>
                <a:ea typeface="微软雅黑" pitchFamily="34" charset="-122"/>
                <a:cs typeface="+mn-cs"/>
              </a:defRPr>
            </a:lvl4pPr>
            <a:lvl5pPr marL="2400369" indent="-266708" algn="l" rtl="0" eaLnBrk="0" fontAlgn="base" hangingPunct="0">
              <a:lnSpc>
                <a:spcPct val="140000"/>
              </a:lnSpc>
              <a:spcBef>
                <a:spcPct val="0"/>
              </a:spcBef>
              <a:spcAft>
                <a:spcPct val="0"/>
              </a:spcAft>
              <a:buFont typeface="Arial" pitchFamily="34" charset="0"/>
              <a:buChar char="~"/>
              <a:defRPr sz="1400">
                <a:solidFill>
                  <a:schemeClr val="tx1"/>
                </a:solidFill>
                <a:latin typeface="微软雅黑" pitchFamily="34" charset="-122"/>
                <a:ea typeface="微软雅黑" pitchFamily="34" charset="-122"/>
                <a:cs typeface="+mn-cs"/>
              </a:defRPr>
            </a:lvl5pPr>
            <a:lvl6pPr marL="2933784"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6pPr>
            <a:lvl7pPr marL="3467199"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7pPr>
            <a:lvl8pPr marL="4000614"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8pPr>
            <a:lvl9pPr marL="4534030"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9pPr>
          </a:lstStyle>
          <a:p>
            <a:pPr marL="0" indent="0">
              <a:lnSpc>
                <a:spcPct val="120000"/>
              </a:lnSpc>
              <a:buNone/>
              <a:defRPr/>
            </a:pPr>
            <a:endParaRPr lang="en-US" altLang="zh-CN" sz="1399" dirty="0">
              <a:solidFill>
                <a:srgbClr val="000000"/>
              </a:solidFill>
            </a:endParaRPr>
          </a:p>
        </p:txBody>
      </p:sp>
      <p:sp>
        <p:nvSpPr>
          <p:cNvPr id="14" name="内容占位符 2"/>
          <p:cNvSpPr txBox="1">
            <a:spLocks/>
          </p:cNvSpPr>
          <p:nvPr/>
        </p:nvSpPr>
        <p:spPr bwMode="auto">
          <a:xfrm>
            <a:off x="6486539" y="1804104"/>
            <a:ext cx="5538839" cy="4935110"/>
          </a:xfrm>
          <a:prstGeom prst="rect">
            <a:avLst/>
          </a:prstGeom>
          <a:noFill/>
          <a:ln w="19050">
            <a:solidFill>
              <a:srgbClr val="0070C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11" tIns="40054" rIns="80111" bIns="40054" numCol="1" anchor="t" anchorCtr="0" compatLnSpc="1">
            <a:prstTxWarp prst="textNoShape">
              <a:avLst/>
            </a:prstTxWarp>
          </a:bodyPr>
          <a:lstStyle>
            <a:lvl1pPr marL="400061" indent="-400061" algn="l" rtl="0" eaLnBrk="0" fontAlgn="base" hangingPunct="0">
              <a:lnSpc>
                <a:spcPct val="140000"/>
              </a:lnSpc>
              <a:spcBef>
                <a:spcPct val="0"/>
              </a:spcBef>
              <a:spcAft>
                <a:spcPct val="0"/>
              </a:spcAft>
              <a:buClr>
                <a:srgbClr val="990000"/>
              </a:buClr>
              <a:buSzPct val="75000"/>
              <a:buFont typeface="Wingdings" pitchFamily="2" charset="2"/>
              <a:buChar char="n"/>
              <a:defRPr sz="2333">
                <a:solidFill>
                  <a:schemeClr val="tx1"/>
                </a:solidFill>
                <a:latin typeface="微软雅黑" pitchFamily="34" charset="-122"/>
                <a:ea typeface="微软雅黑" pitchFamily="34" charset="-122"/>
                <a:cs typeface="+mn-cs"/>
              </a:defRPr>
            </a:lvl1pPr>
            <a:lvl2pPr marL="866800" indent="-333385"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微软雅黑" pitchFamily="34" charset="-122"/>
                <a:ea typeface="微软雅黑" pitchFamily="34" charset="-122"/>
                <a:cs typeface="+mn-cs"/>
              </a:defRPr>
            </a:lvl2pPr>
            <a:lvl3pPr marL="1333538" indent="-266708" algn="l" rtl="0" eaLnBrk="0" fontAlgn="base" hangingPunct="0">
              <a:lnSpc>
                <a:spcPct val="140000"/>
              </a:lnSpc>
              <a:spcBef>
                <a:spcPct val="0"/>
              </a:spcBef>
              <a:spcAft>
                <a:spcPct val="0"/>
              </a:spcAft>
              <a:buSzPct val="50000"/>
              <a:buFont typeface="Wingdings" pitchFamily="2" charset="2"/>
              <a:buChar char="n"/>
              <a:defRPr sz="1867">
                <a:solidFill>
                  <a:schemeClr val="tx1"/>
                </a:solidFill>
                <a:latin typeface="微软雅黑" pitchFamily="34" charset="-122"/>
                <a:ea typeface="微软雅黑" pitchFamily="34" charset="-122"/>
                <a:cs typeface="+mn-cs"/>
              </a:defRPr>
            </a:lvl3pPr>
            <a:lvl4pPr marL="1866953" indent="-266708" algn="l" rtl="0" eaLnBrk="0" fontAlgn="base" hangingPunct="0">
              <a:lnSpc>
                <a:spcPct val="140000"/>
              </a:lnSpc>
              <a:spcBef>
                <a:spcPct val="0"/>
              </a:spcBef>
              <a:spcAft>
                <a:spcPct val="0"/>
              </a:spcAft>
              <a:buChar char="–"/>
              <a:defRPr sz="1633">
                <a:solidFill>
                  <a:schemeClr val="tx1"/>
                </a:solidFill>
                <a:latin typeface="微软雅黑" pitchFamily="34" charset="-122"/>
                <a:ea typeface="微软雅黑" pitchFamily="34" charset="-122"/>
                <a:cs typeface="+mn-cs"/>
              </a:defRPr>
            </a:lvl4pPr>
            <a:lvl5pPr marL="2400369" indent="-266708" algn="l" rtl="0" eaLnBrk="0" fontAlgn="base" hangingPunct="0">
              <a:lnSpc>
                <a:spcPct val="140000"/>
              </a:lnSpc>
              <a:spcBef>
                <a:spcPct val="0"/>
              </a:spcBef>
              <a:spcAft>
                <a:spcPct val="0"/>
              </a:spcAft>
              <a:buFont typeface="Arial" pitchFamily="34" charset="0"/>
              <a:buChar char="~"/>
              <a:defRPr sz="1400">
                <a:solidFill>
                  <a:schemeClr val="tx1"/>
                </a:solidFill>
                <a:latin typeface="微软雅黑" pitchFamily="34" charset="-122"/>
                <a:ea typeface="微软雅黑" pitchFamily="34" charset="-122"/>
                <a:cs typeface="+mn-cs"/>
              </a:defRPr>
            </a:lvl5pPr>
            <a:lvl6pPr marL="2933784"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6pPr>
            <a:lvl7pPr marL="3467199"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7pPr>
            <a:lvl8pPr marL="4000614"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8pPr>
            <a:lvl9pPr marL="4534030"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9pPr>
          </a:lstStyle>
          <a:p>
            <a:pPr marL="0" indent="0" defTabSz="914112">
              <a:lnSpc>
                <a:spcPct val="120000"/>
              </a:lnSpc>
              <a:buNone/>
            </a:pPr>
            <a:endParaRPr lang="zh-CN" altLang="en-US" sz="1399" dirty="0">
              <a:solidFill>
                <a:srgbClr val="1D1D1A"/>
              </a:solidFill>
              <a:latin typeface="等线 Light" panose="02010600030101010101" pitchFamily="2" charset="-122"/>
              <a:ea typeface="等线 Light" panose="02010600030101010101" pitchFamily="2" charset="-122"/>
            </a:endParaRPr>
          </a:p>
        </p:txBody>
      </p:sp>
      <p:sp>
        <p:nvSpPr>
          <p:cNvPr id="2" name="Subtitle 1">
            <a:extLst>
              <a:ext uri="{FF2B5EF4-FFF2-40B4-BE49-F238E27FC236}">
                <a16:creationId xmlns="" xmlns:a16="http://schemas.microsoft.com/office/drawing/2014/main" id="{C6ADB1D9-336D-594D-9418-4BC486843D21}"/>
              </a:ext>
            </a:extLst>
          </p:cNvPr>
          <p:cNvSpPr>
            <a:spLocks noGrp="1"/>
          </p:cNvSpPr>
          <p:nvPr>
            <p:ph type="subTitle" idx="1"/>
          </p:nvPr>
        </p:nvSpPr>
        <p:spPr>
          <a:xfrm>
            <a:off x="728891" y="457296"/>
            <a:ext cx="10736446" cy="567101"/>
          </a:xfrm>
        </p:spPr>
        <p:txBody>
          <a:bodyPr>
            <a:normAutofit fontScale="85000" lnSpcReduction="10000"/>
          </a:bodyPr>
          <a:lstStyle/>
          <a:p>
            <a:r>
              <a:rPr lang="en-US" altLang="zh-CN" b="1" dirty="0">
                <a:solidFill>
                  <a:srgbClr val="C00000"/>
                </a:solidFill>
                <a:latin typeface="Calibri" panose="020F0502020204030204" pitchFamily="34" charset="0"/>
                <a:ea typeface="宋体" panose="02010600030101010101" pitchFamily="2" charset="-122"/>
              </a:rPr>
              <a:t>Performance analysis of TSDSI BWP configurations (</a:t>
            </a:r>
            <a:r>
              <a:rPr lang="en-US" altLang="zh-CN" b="1" dirty="0" smtClean="0">
                <a:solidFill>
                  <a:srgbClr val="C00000"/>
                </a:solidFill>
                <a:latin typeface="Calibri" panose="020F0502020204030204" pitchFamily="34" charset="0"/>
                <a:ea typeface="宋体" panose="02010600030101010101" pitchFamily="2" charset="-122"/>
              </a:rPr>
              <a:t>background-PHY/RRC)</a:t>
            </a:r>
            <a:endParaRPr lang="en-US" altLang="zh-CN" b="1" dirty="0">
              <a:solidFill>
                <a:srgbClr val="C00000"/>
              </a:solidFill>
              <a:latin typeface="Calibri" panose="020F0502020204030204" pitchFamily="34" charset="0"/>
              <a:ea typeface="宋体" panose="02010600030101010101" pitchFamily="2" charset="-122"/>
            </a:endParaRPr>
          </a:p>
        </p:txBody>
      </p:sp>
      <p:sp>
        <p:nvSpPr>
          <p:cNvPr id="8" name="TextBox 7">
            <a:extLst>
              <a:ext uri="{FF2B5EF4-FFF2-40B4-BE49-F238E27FC236}">
                <a16:creationId xmlns="" xmlns:a16="http://schemas.microsoft.com/office/drawing/2014/main" id="{D8536F3D-D0C8-B447-A64B-59D377EA5296}"/>
              </a:ext>
            </a:extLst>
          </p:cNvPr>
          <p:cNvSpPr txBox="1"/>
          <p:nvPr/>
        </p:nvSpPr>
        <p:spPr>
          <a:xfrm>
            <a:off x="5658181" y="-1188256"/>
            <a:ext cx="184659" cy="528144"/>
          </a:xfrm>
          <a:prstGeom prst="rect">
            <a:avLst/>
          </a:prstGeom>
          <a:noFill/>
        </p:spPr>
        <p:txBody>
          <a:bodyPr wrap="none" rtlCol="0">
            <a:spAutoFit/>
          </a:bodyPr>
          <a:lstStyle/>
          <a:p>
            <a:pPr defTabSz="914112">
              <a:lnSpc>
                <a:spcPts val="3439"/>
              </a:lnSpc>
            </a:pPr>
            <a:endParaRPr lang="en-US" sz="3199" dirty="0">
              <a:solidFill>
                <a:srgbClr val="1D1D1A"/>
              </a:solidFill>
              <a:latin typeface="Microsoft YaHei" panose="020B0503020204020204" pitchFamily="34" charset="-122"/>
              <a:ea typeface="Microsoft YaHei" panose="020B0503020204020204" pitchFamily="34" charset="-122"/>
            </a:endParaRPr>
          </a:p>
        </p:txBody>
      </p:sp>
      <p:sp>
        <p:nvSpPr>
          <p:cNvPr id="12" name="右箭头 11"/>
          <p:cNvSpPr/>
          <p:nvPr/>
        </p:nvSpPr>
        <p:spPr>
          <a:xfrm>
            <a:off x="5658181" y="3569006"/>
            <a:ext cx="776609" cy="579301"/>
          </a:xfrm>
          <a:prstGeom prst="rightArrow">
            <a:avLst/>
          </a:prstGeom>
          <a:solidFill>
            <a:srgbClr val="EA5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en-US" sz="1799">
              <a:solidFill>
                <a:srgbClr val="666666"/>
              </a:solidFill>
            </a:endParaRPr>
          </a:p>
        </p:txBody>
      </p:sp>
      <p:pic>
        <p:nvPicPr>
          <p:cNvPr id="7" name="图片 6"/>
          <p:cNvPicPr>
            <a:picLocks noChangeAspect="1"/>
          </p:cNvPicPr>
          <p:nvPr/>
        </p:nvPicPr>
        <p:blipFill>
          <a:blip r:embed="rId3"/>
          <a:stretch>
            <a:fillRect/>
          </a:stretch>
        </p:blipFill>
        <p:spPr>
          <a:xfrm>
            <a:off x="6768096" y="2077164"/>
            <a:ext cx="3863523" cy="2274946"/>
          </a:xfrm>
          <a:prstGeom prst="rect">
            <a:avLst/>
          </a:prstGeom>
        </p:spPr>
      </p:pic>
      <p:sp>
        <p:nvSpPr>
          <p:cNvPr id="13" name="矩形 12"/>
          <p:cNvSpPr/>
          <p:nvPr/>
        </p:nvSpPr>
        <p:spPr>
          <a:xfrm>
            <a:off x="6583850" y="1804104"/>
            <a:ext cx="2527269" cy="286120"/>
          </a:xfrm>
          <a:prstGeom prst="rect">
            <a:avLst/>
          </a:prstGeom>
        </p:spPr>
        <p:txBody>
          <a:bodyPr wrap="none">
            <a:spAutoFit/>
          </a:bodyPr>
          <a:lstStyle/>
          <a:p>
            <a:pPr algn="just" defTabSz="914112">
              <a:lnSpc>
                <a:spcPct val="105000"/>
              </a:lnSpc>
              <a:spcAft>
                <a:spcPts val="800"/>
              </a:spcAft>
            </a:pPr>
            <a:r>
              <a:rPr lang="en-US" altLang="zh-CN" sz="1200" dirty="0">
                <a:solidFill>
                  <a:srgbClr val="C7000A"/>
                </a:solidFill>
                <a:latin typeface="微软雅黑" panose="020B0503020204020204" pitchFamily="34" charset="-122"/>
                <a:ea typeface="微软雅黑" panose="020B0503020204020204" pitchFamily="34" charset="-122"/>
              </a:rPr>
              <a:t>TSDSI T3.9038.214-15.5.0 V1.0.0</a:t>
            </a:r>
            <a:endParaRPr lang="en-US" altLang="zh-CN" sz="1200" dirty="0">
              <a:solidFill>
                <a:srgbClr val="C7000A"/>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4"/>
          <a:stretch>
            <a:fillRect/>
          </a:stretch>
        </p:blipFill>
        <p:spPr>
          <a:xfrm>
            <a:off x="357089" y="2290132"/>
            <a:ext cx="4922307" cy="1589905"/>
          </a:xfrm>
          <a:prstGeom prst="rect">
            <a:avLst/>
          </a:prstGeom>
        </p:spPr>
      </p:pic>
      <p:sp>
        <p:nvSpPr>
          <p:cNvPr id="11" name="矩形 10"/>
          <p:cNvSpPr/>
          <p:nvPr/>
        </p:nvSpPr>
        <p:spPr>
          <a:xfrm>
            <a:off x="322469" y="1940032"/>
            <a:ext cx="2310917" cy="286120"/>
          </a:xfrm>
          <a:prstGeom prst="rect">
            <a:avLst/>
          </a:prstGeom>
        </p:spPr>
        <p:txBody>
          <a:bodyPr wrap="square">
            <a:spAutoFit/>
          </a:bodyPr>
          <a:lstStyle/>
          <a:p>
            <a:pPr algn="just" defTabSz="914112">
              <a:lnSpc>
                <a:spcPct val="105000"/>
              </a:lnSpc>
              <a:spcAft>
                <a:spcPts val="800"/>
              </a:spcAft>
            </a:pPr>
            <a:r>
              <a:rPr lang="en-US" altLang="zh-CN" sz="1200" dirty="0">
                <a:solidFill>
                  <a:srgbClr val="C7000A"/>
                </a:solidFill>
                <a:latin typeface="微软雅黑" panose="020B0503020204020204" pitchFamily="34" charset="-122"/>
                <a:ea typeface="微软雅黑" panose="020B0503020204020204" pitchFamily="34" charset="-122"/>
              </a:rPr>
              <a:t>3GPP </a:t>
            </a:r>
            <a:r>
              <a:rPr lang="en-US" altLang="zh-CN" sz="1200" dirty="0">
                <a:solidFill>
                  <a:srgbClr val="C7000A"/>
                </a:solidFill>
                <a:latin typeface="微软雅黑" panose="020B0503020204020204" pitchFamily="34" charset="-122"/>
                <a:ea typeface="微软雅黑" panose="020B0503020204020204" pitchFamily="34" charset="-122"/>
              </a:rPr>
              <a:t>38.214 v15.7.0</a:t>
            </a:r>
            <a:endParaRPr lang="en-US" altLang="zh-CN" sz="1200" dirty="0">
              <a:solidFill>
                <a:srgbClr val="C7000A"/>
              </a:solidFill>
              <a:latin typeface="微软雅黑" panose="020B0503020204020204" pitchFamily="34" charset="-122"/>
              <a:ea typeface="微软雅黑" panose="020B0503020204020204" pitchFamily="34" charset="-122"/>
            </a:endParaRPr>
          </a:p>
        </p:txBody>
      </p:sp>
      <p:sp>
        <p:nvSpPr>
          <p:cNvPr id="22" name="矩形 21"/>
          <p:cNvSpPr/>
          <p:nvPr/>
        </p:nvSpPr>
        <p:spPr>
          <a:xfrm>
            <a:off x="357089" y="4148306"/>
            <a:ext cx="2310917" cy="286120"/>
          </a:xfrm>
          <a:prstGeom prst="rect">
            <a:avLst/>
          </a:prstGeom>
        </p:spPr>
        <p:txBody>
          <a:bodyPr wrap="square">
            <a:spAutoFit/>
          </a:bodyPr>
          <a:lstStyle/>
          <a:p>
            <a:pPr algn="just" defTabSz="914112">
              <a:lnSpc>
                <a:spcPct val="105000"/>
              </a:lnSpc>
              <a:spcAft>
                <a:spcPts val="800"/>
              </a:spcAft>
            </a:pPr>
            <a:r>
              <a:rPr lang="en-US" altLang="zh-CN" sz="1200" dirty="0">
                <a:solidFill>
                  <a:srgbClr val="C7000A"/>
                </a:solidFill>
                <a:latin typeface="微软雅黑" panose="020B0503020204020204" pitchFamily="34" charset="-122"/>
                <a:ea typeface="微软雅黑" panose="020B0503020204020204" pitchFamily="34" charset="-122"/>
              </a:rPr>
              <a:t>3GPP </a:t>
            </a:r>
            <a:r>
              <a:rPr lang="en-US" altLang="zh-CN" sz="1200" dirty="0">
                <a:solidFill>
                  <a:srgbClr val="C7000A"/>
                </a:solidFill>
                <a:latin typeface="微软雅黑" panose="020B0503020204020204" pitchFamily="34" charset="-122"/>
                <a:ea typeface="微软雅黑" panose="020B0503020204020204" pitchFamily="34" charset="-122"/>
              </a:rPr>
              <a:t>38.331 v15.7.0</a:t>
            </a:r>
            <a:endParaRPr lang="en-US" altLang="zh-CN" sz="1200" dirty="0">
              <a:solidFill>
                <a:srgbClr val="C7000A"/>
              </a:solidFill>
              <a:latin typeface="微软雅黑" panose="020B0503020204020204" pitchFamily="34" charset="-122"/>
              <a:ea typeface="微软雅黑" panose="020B0503020204020204" pitchFamily="34" charset="-122"/>
            </a:endParaRPr>
          </a:p>
        </p:txBody>
      </p:sp>
      <p:pic>
        <p:nvPicPr>
          <p:cNvPr id="23" name="图片 22"/>
          <p:cNvPicPr>
            <a:picLocks noChangeAspect="1"/>
          </p:cNvPicPr>
          <p:nvPr/>
        </p:nvPicPr>
        <p:blipFill>
          <a:blip r:embed="rId5"/>
          <a:stretch>
            <a:fillRect/>
          </a:stretch>
        </p:blipFill>
        <p:spPr>
          <a:xfrm>
            <a:off x="6546710" y="4456947"/>
            <a:ext cx="5478668" cy="2041714"/>
          </a:xfrm>
          <a:prstGeom prst="rect">
            <a:avLst/>
          </a:prstGeom>
        </p:spPr>
      </p:pic>
      <p:graphicFrame>
        <p:nvGraphicFramePr>
          <p:cNvPr id="30" name="表格 29"/>
          <p:cNvGraphicFramePr>
            <a:graphicFrameLocks noGrp="1"/>
          </p:cNvGraphicFramePr>
          <p:nvPr>
            <p:extLst/>
          </p:nvPr>
        </p:nvGraphicFramePr>
        <p:xfrm>
          <a:off x="364772" y="4448293"/>
          <a:ext cx="5129891" cy="1920240"/>
        </p:xfrm>
        <a:graphic>
          <a:graphicData uri="http://schemas.openxmlformats.org/drawingml/2006/table">
            <a:tbl>
              <a:tblPr firstRow="1" firstCol="1" bandRow="1"/>
              <a:tblGrid>
                <a:gridCol w="5129891"/>
              </a:tblGrid>
              <a:tr h="137106">
                <a:tc>
                  <a:txBody>
                    <a:bodyPr/>
                    <a:lstStyle/>
                    <a:p>
                      <a:pPr algn="ctr" hangingPunct="0">
                        <a:spcAft>
                          <a:spcPts val="0"/>
                        </a:spcAft>
                      </a:pPr>
                      <a:r>
                        <a:rPr lang="en-GB" sz="900" b="1" i="1" dirty="0">
                          <a:effectLst/>
                          <a:latin typeface="Arial" panose="020B0604020202020204" pitchFamily="34" charset="0"/>
                          <a:ea typeface="Times New Roman" panose="02020603050405020304" pitchFamily="18" charset="0"/>
                          <a:cs typeface="Times New Roman" panose="02020603050405020304" pitchFamily="18" charset="0"/>
                        </a:rPr>
                        <a:t>BWP </a:t>
                      </a:r>
                      <a:r>
                        <a:rPr lang="en-GB" sz="900" b="1" dirty="0">
                          <a:effectLst/>
                          <a:latin typeface="Arial" panose="020B0604020202020204" pitchFamily="34" charset="0"/>
                          <a:ea typeface="Times New Roman" panose="02020603050405020304" pitchFamily="18" charset="0"/>
                          <a:cs typeface="Times New Roman" panose="02020603050405020304" pitchFamily="18" charset="0"/>
                        </a:rPr>
                        <a:t>field descriptions</a:t>
                      </a:r>
                      <a:endParaRPr lang="en-US" sz="9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53" marR="68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426">
                <a:tc>
                  <a:txBody>
                    <a:bodyPr/>
                    <a:lstStyle/>
                    <a:p>
                      <a:pPr hangingPunct="0">
                        <a:spcAft>
                          <a:spcPts val="0"/>
                        </a:spcAft>
                      </a:pPr>
                      <a:r>
                        <a:rPr lang="en-GB" sz="900" b="1" i="1">
                          <a:effectLst/>
                          <a:latin typeface="Arial" panose="020B0604020202020204" pitchFamily="34" charset="0"/>
                          <a:ea typeface="Times New Roman" panose="02020603050405020304" pitchFamily="18" charset="0"/>
                          <a:cs typeface="Times New Roman" panose="02020603050405020304" pitchFamily="18" charset="0"/>
                        </a:rPr>
                        <a:t>cyclicPrefix</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p>
                      <a:pPr hangingPunct="0">
                        <a:spcAft>
                          <a:spcPts val="0"/>
                        </a:spcAft>
                      </a:pPr>
                      <a:r>
                        <a:rPr lang="en-GB" sz="900">
                          <a:effectLst/>
                          <a:latin typeface="Arial" panose="020B0604020202020204" pitchFamily="34" charset="0"/>
                          <a:ea typeface="Times New Roman" panose="02020603050405020304" pitchFamily="18" charset="0"/>
                          <a:cs typeface="Times New Roman" panose="02020603050405020304" pitchFamily="18" charset="0"/>
                        </a:rPr>
                        <a:t>Indicates whether to use the extended cyclic prefix for this bandwidth part. If not set, the UE uses the normal cyclic prefix. Normal CP is supported for all subcarrier spacings and slot formats. Extended CP is supported only for 60 kHz subcarrier spacing. (see TS 38.211 [16], clause 4.2)</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txBody>
                  <a:tcPr marL="68553" marR="68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3958">
                <a:tc>
                  <a:txBody>
                    <a:bodyPr/>
                    <a:lstStyle/>
                    <a:p>
                      <a:pPr hangingPunct="0">
                        <a:spcAft>
                          <a:spcPts val="0"/>
                        </a:spcAft>
                      </a:pPr>
                      <a:r>
                        <a:rPr lang="en-GB" sz="900" b="1" i="1" dirty="0" err="1">
                          <a:effectLst/>
                          <a:latin typeface="Arial" panose="020B0604020202020204" pitchFamily="34" charset="0"/>
                          <a:ea typeface="Times New Roman" panose="02020603050405020304" pitchFamily="18" charset="0"/>
                          <a:cs typeface="Times New Roman" panose="02020603050405020304" pitchFamily="18" charset="0"/>
                        </a:rPr>
                        <a:t>locationAndBandwidth</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p>
                      <a:pPr hangingPunct="0">
                        <a:spcAft>
                          <a:spcPts val="0"/>
                        </a:spcAft>
                      </a:pPr>
                      <a:r>
                        <a:rPr lang="en-GB" sz="900" dirty="0">
                          <a:effectLst/>
                          <a:latin typeface="Arial" panose="020B0604020202020204" pitchFamily="34" charset="0"/>
                          <a:ea typeface="Times New Roman" panose="02020603050405020304" pitchFamily="18" charset="0"/>
                          <a:cs typeface="Times New Roman" panose="02020603050405020304" pitchFamily="18" charset="0"/>
                        </a:rPr>
                        <a:t>Frequency domain location and bandwidth of this bandwidth part. The value of the field shall be interpreted as resource indicator value (RIV) as defined TS 38.214 [19] with assumptions as described in TS 38.213 [13], clause 12, i.e. setting </a:t>
                      </a:r>
                      <a:r>
                        <a:rPr lang="en-GB" sz="9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GB" sz="900" dirty="0">
                          <a:effectLst/>
                          <a:latin typeface="Arial" panose="020B0604020202020204" pitchFamily="34" charset="0"/>
                          <a:ea typeface="Times New Roman" panose="02020603050405020304" pitchFamily="18" charset="0"/>
                          <a:cs typeface="Times New Roman" panose="02020603050405020304" pitchFamily="18" charset="0"/>
                        </a:rPr>
                        <a:t>275. The first PRB is a PRB determined by </a:t>
                      </a:r>
                      <a:r>
                        <a:rPr lang="en-GB" sz="900" i="1" dirty="0" err="1">
                          <a:effectLst/>
                          <a:latin typeface="Arial" panose="020B0604020202020204" pitchFamily="34" charset="0"/>
                          <a:ea typeface="Times New Roman" panose="02020603050405020304" pitchFamily="18" charset="0"/>
                          <a:cs typeface="Times New Roman" panose="02020603050405020304" pitchFamily="18" charset="0"/>
                        </a:rPr>
                        <a:t>subcarrierSpacing</a:t>
                      </a:r>
                      <a:r>
                        <a:rPr lang="en-GB" sz="900" dirty="0">
                          <a:effectLst/>
                          <a:latin typeface="Arial" panose="020B0604020202020204" pitchFamily="34" charset="0"/>
                          <a:ea typeface="Times New Roman" panose="02020603050405020304" pitchFamily="18" charset="0"/>
                          <a:cs typeface="Times New Roman" panose="02020603050405020304" pitchFamily="18" charset="0"/>
                        </a:rPr>
                        <a:t> of this BWP and </a:t>
                      </a:r>
                      <a:r>
                        <a:rPr lang="en-GB" sz="900" i="1" dirty="0" err="1">
                          <a:effectLst/>
                          <a:latin typeface="Arial" panose="020B0604020202020204" pitchFamily="34" charset="0"/>
                          <a:ea typeface="Times New Roman" panose="02020603050405020304" pitchFamily="18" charset="0"/>
                          <a:cs typeface="Times New Roman" panose="02020603050405020304" pitchFamily="18" charset="0"/>
                        </a:rPr>
                        <a:t>offsetToCarrier</a:t>
                      </a:r>
                      <a:r>
                        <a:rPr lang="en-GB" sz="900" dirty="0">
                          <a:effectLst/>
                          <a:latin typeface="Arial" panose="020B0604020202020204" pitchFamily="34" charset="0"/>
                          <a:ea typeface="Times New Roman" panose="02020603050405020304" pitchFamily="18" charset="0"/>
                          <a:cs typeface="Times New Roman" panose="02020603050405020304" pitchFamily="18" charset="0"/>
                        </a:rPr>
                        <a:t> (configured in </a:t>
                      </a:r>
                      <a:r>
                        <a:rPr lang="en-GB" sz="900" i="1" dirty="0">
                          <a:effectLst/>
                          <a:latin typeface="Arial" panose="020B0604020202020204" pitchFamily="34" charset="0"/>
                          <a:ea typeface="Times New Roman" panose="02020603050405020304" pitchFamily="18" charset="0"/>
                          <a:cs typeface="Times New Roman" panose="02020603050405020304" pitchFamily="18" charset="0"/>
                        </a:rPr>
                        <a:t>SCS-</a:t>
                      </a:r>
                      <a:r>
                        <a:rPr lang="en-GB" sz="900" i="1" dirty="0" err="1">
                          <a:effectLst/>
                          <a:latin typeface="Arial" panose="020B0604020202020204" pitchFamily="34" charset="0"/>
                          <a:ea typeface="Times New Roman" panose="02020603050405020304" pitchFamily="18" charset="0"/>
                          <a:cs typeface="Times New Roman" panose="02020603050405020304" pitchFamily="18" charset="0"/>
                        </a:rPr>
                        <a:t>SpecificCarrier</a:t>
                      </a:r>
                      <a:r>
                        <a:rPr lang="en-GB" sz="900" dirty="0">
                          <a:effectLst/>
                          <a:latin typeface="Arial" panose="020B0604020202020204" pitchFamily="34" charset="0"/>
                          <a:ea typeface="Times New Roman" panose="02020603050405020304" pitchFamily="18" charset="0"/>
                          <a:cs typeface="Times New Roman" panose="02020603050405020304" pitchFamily="18" charset="0"/>
                        </a:rPr>
                        <a:t> contained within </a:t>
                      </a:r>
                      <a:r>
                        <a:rPr lang="en-GB" sz="900" i="1" dirty="0" err="1">
                          <a:effectLst/>
                          <a:latin typeface="Arial" panose="020B0604020202020204" pitchFamily="34" charset="0"/>
                          <a:ea typeface="Times New Roman" panose="02020603050405020304" pitchFamily="18" charset="0"/>
                          <a:cs typeface="Times New Roman" panose="02020603050405020304" pitchFamily="18" charset="0"/>
                        </a:rPr>
                        <a:t>FrequencyInfoDL</a:t>
                      </a:r>
                      <a:r>
                        <a:rPr lang="en-GB" sz="900" dirty="0">
                          <a:effectLst/>
                          <a:latin typeface="Arial" panose="020B0604020202020204" pitchFamily="34" charset="0"/>
                          <a:ea typeface="Times New Roman" panose="02020603050405020304" pitchFamily="18" charset="0"/>
                          <a:cs typeface="Times New Roman" panose="02020603050405020304" pitchFamily="18" charset="0"/>
                        </a:rPr>
                        <a:t> / </a:t>
                      </a:r>
                      <a:r>
                        <a:rPr lang="en-GB" sz="900" i="1" dirty="0" err="1">
                          <a:effectLst/>
                          <a:latin typeface="Arial" panose="020B0604020202020204" pitchFamily="34" charset="0"/>
                          <a:ea typeface="Times New Roman" panose="02020603050405020304" pitchFamily="18" charset="0"/>
                          <a:cs typeface="Times New Roman" panose="02020603050405020304" pitchFamily="18" charset="0"/>
                        </a:rPr>
                        <a:t>FrequencyInfoUL</a:t>
                      </a:r>
                      <a:r>
                        <a:rPr lang="en-GB" sz="900" dirty="0">
                          <a:effectLst/>
                          <a:latin typeface="Arial" panose="020B0604020202020204" pitchFamily="34" charset="0"/>
                          <a:ea typeface="Times New Roman" panose="02020603050405020304" pitchFamily="18" charset="0"/>
                          <a:cs typeface="Times New Roman" panose="02020603050405020304" pitchFamily="18" charset="0"/>
                        </a:rPr>
                        <a:t> / </a:t>
                      </a:r>
                      <a:r>
                        <a:rPr lang="en-GB" sz="900" i="1" dirty="0" err="1">
                          <a:effectLst/>
                          <a:latin typeface="Arial" panose="020B0604020202020204" pitchFamily="34" charset="0"/>
                          <a:ea typeface="Times New Roman" panose="02020603050405020304" pitchFamily="18" charset="0"/>
                          <a:cs typeface="Times New Roman" panose="02020603050405020304" pitchFamily="18" charset="0"/>
                        </a:rPr>
                        <a:t>FrequencyInfoUL</a:t>
                      </a:r>
                      <a:r>
                        <a:rPr lang="en-GB" sz="900" i="1" dirty="0">
                          <a:effectLst/>
                          <a:latin typeface="Arial" panose="020B0604020202020204" pitchFamily="34" charset="0"/>
                          <a:ea typeface="Times New Roman" panose="02020603050405020304" pitchFamily="18" charset="0"/>
                          <a:cs typeface="Times New Roman" panose="02020603050405020304" pitchFamily="18" charset="0"/>
                        </a:rPr>
                        <a:t>-SIB</a:t>
                      </a:r>
                      <a:r>
                        <a:rPr lang="en-GB" sz="900" dirty="0">
                          <a:effectLst/>
                          <a:latin typeface="Arial" panose="020B0604020202020204" pitchFamily="34" charset="0"/>
                          <a:ea typeface="Times New Roman" panose="02020603050405020304" pitchFamily="18" charset="0"/>
                          <a:cs typeface="Times New Roman" panose="02020603050405020304" pitchFamily="18" charset="0"/>
                        </a:rPr>
                        <a:t> / </a:t>
                      </a:r>
                      <a:r>
                        <a:rPr lang="en-GB" sz="900" i="1" dirty="0" err="1">
                          <a:effectLst/>
                          <a:latin typeface="Arial" panose="020B0604020202020204" pitchFamily="34" charset="0"/>
                          <a:ea typeface="Times New Roman" panose="02020603050405020304" pitchFamily="18" charset="0"/>
                          <a:cs typeface="Times New Roman" panose="02020603050405020304" pitchFamily="18" charset="0"/>
                        </a:rPr>
                        <a:t>FrequencyInfoDL</a:t>
                      </a:r>
                      <a:r>
                        <a:rPr lang="en-GB" sz="900" i="1" dirty="0">
                          <a:effectLst/>
                          <a:latin typeface="Arial" panose="020B0604020202020204" pitchFamily="34" charset="0"/>
                          <a:ea typeface="Times New Roman" panose="02020603050405020304" pitchFamily="18" charset="0"/>
                          <a:cs typeface="Times New Roman" panose="02020603050405020304" pitchFamily="18" charset="0"/>
                        </a:rPr>
                        <a:t>-SIB</a:t>
                      </a:r>
                      <a:r>
                        <a:rPr lang="en-GB" sz="900" dirty="0">
                          <a:effectLst/>
                          <a:latin typeface="Arial" panose="020B0604020202020204" pitchFamily="34" charset="0"/>
                          <a:ea typeface="Times New Roman" panose="02020603050405020304" pitchFamily="18" charset="0"/>
                          <a:cs typeface="Times New Roman" panose="02020603050405020304" pitchFamily="18" charset="0"/>
                        </a:rPr>
                        <a:t> within </a:t>
                      </a:r>
                      <a:r>
                        <a:rPr lang="en-GB" sz="900" i="1" dirty="0" err="1">
                          <a:effectLst/>
                          <a:latin typeface="Arial" panose="020B0604020202020204" pitchFamily="34" charset="0"/>
                          <a:ea typeface="Times New Roman" panose="02020603050405020304" pitchFamily="18" charset="0"/>
                          <a:cs typeface="Times New Roman" panose="02020603050405020304" pitchFamily="18" charset="0"/>
                        </a:rPr>
                        <a:t>ServingCellConfigCommon</a:t>
                      </a:r>
                      <a:r>
                        <a:rPr lang="en-GB" sz="900" dirty="0">
                          <a:effectLst/>
                          <a:latin typeface="Arial" panose="020B0604020202020204" pitchFamily="34" charset="0"/>
                          <a:ea typeface="Times New Roman" panose="02020603050405020304" pitchFamily="18" charset="0"/>
                          <a:cs typeface="Times New Roman" panose="02020603050405020304" pitchFamily="18" charset="0"/>
                        </a:rPr>
                        <a:t> / </a:t>
                      </a:r>
                      <a:r>
                        <a:rPr lang="en-GB" sz="900" i="1" dirty="0" err="1">
                          <a:effectLst/>
                          <a:latin typeface="Arial" panose="020B0604020202020204" pitchFamily="34" charset="0"/>
                          <a:ea typeface="Times New Roman" panose="02020603050405020304" pitchFamily="18" charset="0"/>
                          <a:cs typeface="Times New Roman" panose="02020603050405020304" pitchFamily="18" charset="0"/>
                        </a:rPr>
                        <a:t>ServingCellConfigCommonSIB</a:t>
                      </a:r>
                      <a:r>
                        <a:rPr lang="en-GB" sz="900" dirty="0">
                          <a:effectLst/>
                          <a:latin typeface="Arial" panose="020B0604020202020204" pitchFamily="34" charset="0"/>
                          <a:ea typeface="Times New Roman" panose="02020603050405020304" pitchFamily="18" charset="0"/>
                          <a:cs typeface="Times New Roman" panose="02020603050405020304" pitchFamily="18" charset="0"/>
                        </a:rPr>
                        <a:t>) corresponding to this subcarrier spacing. In case of TDD, a BWP-pair (UL BWP and DL BWP with the same </a:t>
                      </a:r>
                      <a:r>
                        <a:rPr lang="en-GB" sz="900" i="1" dirty="0" err="1">
                          <a:effectLst/>
                          <a:latin typeface="Arial" panose="020B0604020202020204" pitchFamily="34" charset="0"/>
                          <a:ea typeface="Times New Roman" panose="02020603050405020304" pitchFamily="18" charset="0"/>
                          <a:cs typeface="Times New Roman" panose="02020603050405020304" pitchFamily="18" charset="0"/>
                        </a:rPr>
                        <a:t>bwp</a:t>
                      </a:r>
                      <a:r>
                        <a:rPr lang="en-GB" sz="900" i="1" dirty="0">
                          <a:effectLst/>
                          <a:latin typeface="Arial" panose="020B0604020202020204" pitchFamily="34" charset="0"/>
                          <a:ea typeface="Times New Roman" panose="02020603050405020304" pitchFamily="18" charset="0"/>
                          <a:cs typeface="Times New Roman" panose="02020603050405020304" pitchFamily="18" charset="0"/>
                        </a:rPr>
                        <a:t>-Id</a:t>
                      </a:r>
                      <a:r>
                        <a:rPr lang="en-GB" sz="900" dirty="0">
                          <a:effectLst/>
                          <a:latin typeface="Arial" panose="020B0604020202020204" pitchFamily="34" charset="0"/>
                          <a:ea typeface="Times New Roman" panose="02020603050405020304" pitchFamily="18" charset="0"/>
                          <a:cs typeface="Times New Roman" panose="02020603050405020304" pitchFamily="18" charset="0"/>
                        </a:rPr>
                        <a:t>) must have the same </a:t>
                      </a:r>
                      <a:r>
                        <a:rPr lang="en-GB" sz="900" dirty="0" err="1">
                          <a:effectLst/>
                          <a:latin typeface="Arial" panose="020B0604020202020204" pitchFamily="34" charset="0"/>
                          <a:ea typeface="Times New Roman" panose="02020603050405020304" pitchFamily="18" charset="0"/>
                          <a:cs typeface="Times New Roman" panose="02020603050405020304" pitchFamily="18" charset="0"/>
                        </a:rPr>
                        <a:t>center</a:t>
                      </a:r>
                      <a:r>
                        <a:rPr lang="en-GB" sz="900" dirty="0">
                          <a:effectLst/>
                          <a:latin typeface="Arial" panose="020B0604020202020204" pitchFamily="34" charset="0"/>
                          <a:ea typeface="Times New Roman" panose="02020603050405020304" pitchFamily="18" charset="0"/>
                          <a:cs typeface="Times New Roman" panose="02020603050405020304" pitchFamily="18" charset="0"/>
                        </a:rPr>
                        <a:t> frequency (see TS 38.213 [13], clause 12)</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53" marR="68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1" name="对象 30"/>
          <p:cNvGraphicFramePr>
            <a:graphicFrameLocks noChangeAspect="1"/>
          </p:cNvGraphicFramePr>
          <p:nvPr>
            <p:extLst/>
          </p:nvPr>
        </p:nvGraphicFramePr>
        <p:xfrm>
          <a:off x="3002104" y="5500656"/>
          <a:ext cx="299729" cy="228741"/>
        </p:xfrm>
        <a:graphic>
          <a:graphicData uri="http://schemas.openxmlformats.org/presentationml/2006/ole">
            <mc:AlternateContent xmlns:mc="http://schemas.openxmlformats.org/markup-compatibility/2006">
              <mc:Choice xmlns:v="urn:schemas-microsoft-com:vml" Requires="v">
                <p:oleObj spid="_x0000_s2052" name="Equation" r:id="rId6" imgW="342603" imgH="215713" progId="Equation.DSMT4">
                  <p:embed/>
                </p:oleObj>
              </mc:Choice>
              <mc:Fallback>
                <p:oleObj name="Equation" r:id="rId6" imgW="342603" imgH="215713"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2104" y="5500656"/>
                        <a:ext cx="299729" cy="228741"/>
                      </a:xfrm>
                      <a:prstGeom prst="rect">
                        <a:avLst/>
                      </a:prstGeom>
                      <a:noFill/>
                    </p:spPr>
                  </p:pic>
                </p:oleObj>
              </mc:Fallback>
            </mc:AlternateContent>
          </a:graphicData>
        </a:graphic>
      </p:graphicFrame>
      <p:sp>
        <p:nvSpPr>
          <p:cNvPr id="34" name="Content Placeholder 2">
            <a:extLst>
              <a:ext uri="{FF2B5EF4-FFF2-40B4-BE49-F238E27FC236}">
                <a16:creationId xmlns="" xmlns:a16="http://schemas.microsoft.com/office/drawing/2014/main" id="{1D7B0514-4060-0E4B-809B-B1B2E3258AB4}"/>
              </a:ext>
            </a:extLst>
          </p:cNvPr>
          <p:cNvSpPr txBox="1">
            <a:spLocks/>
          </p:cNvSpPr>
          <p:nvPr/>
        </p:nvSpPr>
        <p:spPr>
          <a:xfrm>
            <a:off x="728890" y="1055984"/>
            <a:ext cx="10978224" cy="637722"/>
          </a:xfrm>
          <a:prstGeom prst="rect">
            <a:avLst/>
          </a:prstGeom>
        </p:spPr>
        <p:txBody>
          <a:bodyPr lIns="0" tIns="0" rIns="0" bIns="0"/>
          <a:lstStyle>
            <a:lvl1pPr marL="12373" indent="0" algn="l" defTabSz="1187798" rtl="0" eaLnBrk="1" latinLnBrk="0" hangingPunct="1">
              <a:lnSpc>
                <a:spcPct val="100000"/>
              </a:lnSpc>
              <a:spcBef>
                <a:spcPts val="0"/>
              </a:spcBef>
              <a:buFontTx/>
              <a:buNone/>
              <a:tabLst>
                <a:tab pos="1208420" algn="ctr"/>
              </a:tabLst>
              <a:defRPr sz="1800" kern="1200" baseline="0">
                <a:solidFill>
                  <a:schemeClr val="tx1"/>
                </a:solidFill>
                <a:latin typeface="Microsoft YaHei" panose="020B0503020204020204" pitchFamily="34" charset="-122"/>
                <a:ea typeface="Microsoft YaHei" panose="020B0503020204020204" pitchFamily="34" charset="-122"/>
                <a:cs typeface="Arial" panose="020B0604020202020204" pitchFamily="34" charset="0"/>
              </a:defRPr>
            </a:lvl1pPr>
            <a:lvl2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2pPr>
            <a:lvl3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3pPr>
            <a:lvl4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4pPr>
            <a:lvl5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a:lstStyle>
          <a:p>
            <a:pPr marL="0" algn="just">
              <a:lnSpc>
                <a:spcPct val="105000"/>
              </a:lnSpc>
              <a:spcAft>
                <a:spcPts val="800"/>
              </a:spcAft>
            </a:pPr>
            <a:r>
              <a:rPr lang="en-US" altLang="zh-CN" sz="1599" dirty="0">
                <a:solidFill>
                  <a:srgbClr val="1D1D1A"/>
                </a:solidFill>
                <a:latin typeface="微软雅黑" panose="020B0503020204020204" pitchFamily="34" charset="-122"/>
                <a:ea typeface="微软雅黑" panose="020B0503020204020204" pitchFamily="34" charset="-122"/>
              </a:rPr>
              <a:t>TSDSI BWP configurations means: </a:t>
            </a:r>
          </a:p>
          <a:p>
            <a:pPr marL="0" algn="just">
              <a:lnSpc>
                <a:spcPct val="105000"/>
              </a:lnSpc>
              <a:spcAft>
                <a:spcPts val="800"/>
              </a:spcAft>
            </a:pPr>
            <a:r>
              <a:rPr lang="en-US" altLang="zh-CN" sz="1399" dirty="0">
                <a:solidFill>
                  <a:srgbClr val="1D1D1A"/>
                </a:solidFill>
                <a:latin typeface="微软雅黑" panose="020B0503020204020204" pitchFamily="34" charset="-122"/>
                <a:ea typeface="微软雅黑" panose="020B0503020204020204" pitchFamily="34" charset="-122"/>
              </a:rPr>
              <a:t>Add TSDSI RBG size and Define TSDSI BWP RRC Indication.</a:t>
            </a:r>
          </a:p>
        </p:txBody>
      </p:sp>
      <p:pic>
        <p:nvPicPr>
          <p:cNvPr id="3073" name="Picture 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1340"/>
            <a:ext cx="361809" cy="27611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1340"/>
            <a:ext cx="361809" cy="27611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1340"/>
            <a:ext cx="361809" cy="276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75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 xmlns:a16="http://schemas.microsoft.com/office/drawing/2014/main" id="{C6ADB1D9-336D-594D-9418-4BC486843D21}"/>
              </a:ext>
            </a:extLst>
          </p:cNvPr>
          <p:cNvSpPr>
            <a:spLocks noGrp="1"/>
          </p:cNvSpPr>
          <p:nvPr>
            <p:ph type="subTitle" idx="1"/>
          </p:nvPr>
        </p:nvSpPr>
        <p:spPr>
          <a:xfrm>
            <a:off x="728891" y="457296"/>
            <a:ext cx="10736446" cy="567101"/>
          </a:xfrm>
        </p:spPr>
        <p:txBody>
          <a:bodyPr>
            <a:normAutofit fontScale="85000" lnSpcReduction="10000"/>
          </a:bodyPr>
          <a:lstStyle/>
          <a:p>
            <a:r>
              <a:rPr lang="en-US" altLang="zh-CN" b="1" dirty="0">
                <a:solidFill>
                  <a:srgbClr val="C00000"/>
                </a:solidFill>
                <a:latin typeface="Calibri" panose="020F0502020204030204" pitchFamily="34" charset="0"/>
                <a:ea typeface="宋体" panose="02010600030101010101" pitchFamily="2" charset="-122"/>
              </a:rPr>
              <a:t>Performance analysis of TSDSI BWP configurations </a:t>
            </a:r>
            <a:r>
              <a:rPr lang="en-US" altLang="zh-CN" b="1" dirty="0" smtClean="0">
                <a:solidFill>
                  <a:srgbClr val="C00000"/>
                </a:solidFill>
                <a:latin typeface="Calibri" panose="020F0502020204030204" pitchFamily="34" charset="0"/>
                <a:ea typeface="宋体" panose="02010600030101010101" pitchFamily="2" charset="-122"/>
              </a:rPr>
              <a:t>(</a:t>
            </a:r>
            <a:r>
              <a:rPr lang="en-US" altLang="zh-CN" b="1" dirty="0">
                <a:solidFill>
                  <a:srgbClr val="C00000"/>
                </a:solidFill>
                <a:latin typeface="Calibri" panose="020F0502020204030204" pitchFamily="34" charset="0"/>
                <a:ea typeface="宋体" panose="02010600030101010101" pitchFamily="2" charset="-122"/>
              </a:rPr>
              <a:t>benefit analysis -RBG )</a:t>
            </a:r>
          </a:p>
        </p:txBody>
      </p:sp>
      <p:sp>
        <p:nvSpPr>
          <p:cNvPr id="8" name="TextBox 7">
            <a:extLst>
              <a:ext uri="{FF2B5EF4-FFF2-40B4-BE49-F238E27FC236}">
                <a16:creationId xmlns="" xmlns:a16="http://schemas.microsoft.com/office/drawing/2014/main" id="{D8536F3D-D0C8-B447-A64B-59D377EA5296}"/>
              </a:ext>
            </a:extLst>
          </p:cNvPr>
          <p:cNvSpPr txBox="1"/>
          <p:nvPr/>
        </p:nvSpPr>
        <p:spPr>
          <a:xfrm>
            <a:off x="5658181" y="-1188256"/>
            <a:ext cx="184659" cy="528144"/>
          </a:xfrm>
          <a:prstGeom prst="rect">
            <a:avLst/>
          </a:prstGeom>
          <a:noFill/>
        </p:spPr>
        <p:txBody>
          <a:bodyPr wrap="none" rtlCol="0">
            <a:spAutoFit/>
          </a:bodyPr>
          <a:lstStyle/>
          <a:p>
            <a:pPr defTabSz="914112">
              <a:lnSpc>
                <a:spcPts val="3439"/>
              </a:lnSpc>
            </a:pPr>
            <a:endParaRPr lang="en-US" sz="3199" dirty="0">
              <a:solidFill>
                <a:srgbClr val="1D1D1A"/>
              </a:solidFill>
              <a:latin typeface="Microsoft YaHei" panose="020B0503020204020204" pitchFamily="34" charset="-122"/>
              <a:ea typeface="Microsoft YaHei" panose="020B0503020204020204" pitchFamily="34" charset="-122"/>
            </a:endParaRPr>
          </a:p>
        </p:txBody>
      </p:sp>
      <p:sp>
        <p:nvSpPr>
          <p:cNvPr id="9" name="Content Placeholder 2">
            <a:extLst>
              <a:ext uri="{FF2B5EF4-FFF2-40B4-BE49-F238E27FC236}">
                <a16:creationId xmlns="" xmlns:a16="http://schemas.microsoft.com/office/drawing/2014/main" id="{1D7B0514-4060-0E4B-809B-B1B2E3258AB4}"/>
              </a:ext>
            </a:extLst>
          </p:cNvPr>
          <p:cNvSpPr txBox="1">
            <a:spLocks/>
          </p:cNvSpPr>
          <p:nvPr/>
        </p:nvSpPr>
        <p:spPr>
          <a:xfrm>
            <a:off x="728891" y="1164410"/>
            <a:ext cx="10553827" cy="3247814"/>
          </a:xfrm>
          <a:prstGeom prst="rect">
            <a:avLst/>
          </a:prstGeom>
        </p:spPr>
        <p:txBody>
          <a:bodyPr lIns="0" tIns="0" rIns="0" bIns="0"/>
          <a:lstStyle>
            <a:lvl1pPr marL="12373" indent="0" algn="l" defTabSz="1187798" rtl="0" eaLnBrk="1" latinLnBrk="0" hangingPunct="1">
              <a:lnSpc>
                <a:spcPct val="100000"/>
              </a:lnSpc>
              <a:spcBef>
                <a:spcPts val="0"/>
              </a:spcBef>
              <a:buFontTx/>
              <a:buNone/>
              <a:tabLst>
                <a:tab pos="1208420" algn="ctr"/>
              </a:tabLst>
              <a:defRPr sz="1800" kern="1200" baseline="0">
                <a:solidFill>
                  <a:schemeClr val="tx1"/>
                </a:solidFill>
                <a:latin typeface="Microsoft YaHei" panose="020B0503020204020204" pitchFamily="34" charset="-122"/>
                <a:ea typeface="Microsoft YaHei" panose="020B0503020204020204" pitchFamily="34" charset="-122"/>
                <a:cs typeface="Arial" panose="020B0604020202020204" pitchFamily="34" charset="0"/>
              </a:defRPr>
            </a:lvl1pPr>
            <a:lvl2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2pPr>
            <a:lvl3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3pPr>
            <a:lvl4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4pPr>
            <a:lvl5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a:lstStyle>
          <a:p>
            <a:pPr marL="0" algn="just">
              <a:lnSpc>
                <a:spcPct val="105000"/>
              </a:lnSpc>
              <a:spcAft>
                <a:spcPts val="800"/>
              </a:spcAft>
            </a:pPr>
            <a:r>
              <a:rPr lang="en-US" altLang="zh-CN" sz="1599" dirty="0">
                <a:solidFill>
                  <a:srgbClr val="1D1D1A"/>
                </a:solidFill>
                <a:latin typeface="微软雅黑" panose="020B0503020204020204" pitchFamily="34" charset="-122"/>
                <a:ea typeface="微软雅黑" panose="020B0503020204020204" pitchFamily="34" charset="-122"/>
              </a:rPr>
              <a:t>TSDSI BWP configurations use larger RBG size to reduce DCI size . </a:t>
            </a:r>
          </a:p>
          <a:p>
            <a:pPr marL="285636" indent="-285636" algn="just">
              <a:lnSpc>
                <a:spcPct val="105000"/>
              </a:lnSpc>
              <a:spcAft>
                <a:spcPts val="800"/>
              </a:spcAft>
              <a:buFont typeface="Arial" panose="020B0604020202020204" pitchFamily="34" charset="0"/>
              <a:buChar char="•"/>
            </a:pPr>
            <a:r>
              <a:rPr lang="en-US" altLang="zh-CN" sz="1399" dirty="0">
                <a:solidFill>
                  <a:srgbClr val="1D1D1A"/>
                </a:solidFill>
                <a:latin typeface="微软雅黑" panose="020B0503020204020204" pitchFamily="34" charset="-122"/>
                <a:ea typeface="微软雅黑" panose="020B0503020204020204" pitchFamily="34" charset="-122"/>
              </a:rPr>
              <a:t>Observation 1</a:t>
            </a:r>
            <a:r>
              <a:rPr lang="zh-CN" altLang="en-US" sz="1399" dirty="0">
                <a:solidFill>
                  <a:srgbClr val="1D1D1A"/>
                </a:solidFill>
                <a:latin typeface="微软雅黑" panose="020B0503020204020204" pitchFamily="34" charset="-122"/>
                <a:ea typeface="微软雅黑" panose="020B0503020204020204" pitchFamily="34" charset="-122"/>
              </a:rPr>
              <a:t>：</a:t>
            </a:r>
            <a:r>
              <a:rPr lang="en-US" altLang="zh-CN" sz="1399" dirty="0">
                <a:solidFill>
                  <a:srgbClr val="1D1D1A"/>
                </a:solidFill>
                <a:latin typeface="微软雅黑" panose="020B0503020204020204" pitchFamily="34" charset="-122"/>
                <a:ea typeface="微软雅黑" panose="020B0503020204020204" pitchFamily="34" charset="-122"/>
              </a:rPr>
              <a:t>DCI payload reduction percentage is always below 10%.</a:t>
            </a:r>
          </a:p>
          <a:p>
            <a:pPr marL="285636" indent="-285636" algn="just">
              <a:lnSpc>
                <a:spcPct val="105000"/>
              </a:lnSpc>
              <a:spcAft>
                <a:spcPts val="800"/>
              </a:spcAft>
              <a:buFont typeface="Arial" panose="020B0604020202020204" pitchFamily="34" charset="0"/>
              <a:buChar char="•"/>
            </a:pPr>
            <a:endParaRPr lang="en-US" altLang="zh-CN" sz="1599" dirty="0">
              <a:solidFill>
                <a:srgbClr val="1D1D1A"/>
              </a:solidFill>
              <a:latin typeface="微软雅黑" panose="020B0503020204020204" pitchFamily="34" charset="-122"/>
              <a:ea typeface="微软雅黑" panose="020B0503020204020204" pitchFamily="34" charset="-122"/>
            </a:endParaRPr>
          </a:p>
          <a:p>
            <a:pPr marL="285636" indent="-285636" algn="just">
              <a:lnSpc>
                <a:spcPct val="105000"/>
              </a:lnSpc>
              <a:spcAft>
                <a:spcPts val="800"/>
              </a:spcAft>
              <a:buFont typeface="Arial" panose="020B0604020202020204" pitchFamily="34" charset="0"/>
              <a:buChar char="•"/>
            </a:pPr>
            <a:endParaRPr lang="en-US" altLang="zh-CN" sz="1599" dirty="0">
              <a:solidFill>
                <a:srgbClr val="1D1D1A"/>
              </a:solidFill>
              <a:latin typeface="微软雅黑" panose="020B0503020204020204" pitchFamily="34" charset="-122"/>
              <a:ea typeface="微软雅黑" panose="020B0503020204020204" pitchFamily="34" charset="-122"/>
            </a:endParaRPr>
          </a:p>
          <a:p>
            <a:pPr marL="285636" indent="-285636" algn="just">
              <a:lnSpc>
                <a:spcPct val="105000"/>
              </a:lnSpc>
              <a:spcAft>
                <a:spcPts val="800"/>
              </a:spcAft>
              <a:buFont typeface="Arial" panose="020B0604020202020204" pitchFamily="34" charset="0"/>
              <a:buChar char="•"/>
            </a:pPr>
            <a:endParaRPr lang="en-US" altLang="zh-CN" sz="1599" dirty="0">
              <a:solidFill>
                <a:srgbClr val="1D1D1A"/>
              </a:solidFill>
              <a:latin typeface="微软雅黑" panose="020B0503020204020204" pitchFamily="34" charset="-122"/>
              <a:ea typeface="微软雅黑" panose="020B0503020204020204" pitchFamily="34" charset="-122"/>
            </a:endParaRPr>
          </a:p>
          <a:p>
            <a:pPr marL="285636" indent="-285636" algn="just">
              <a:lnSpc>
                <a:spcPct val="105000"/>
              </a:lnSpc>
              <a:spcAft>
                <a:spcPts val="800"/>
              </a:spcAft>
              <a:buFont typeface="Arial" panose="020B0604020202020204" pitchFamily="34" charset="0"/>
              <a:buChar char="•"/>
            </a:pPr>
            <a:endParaRPr lang="en-US" altLang="zh-CN" sz="1599" dirty="0">
              <a:solidFill>
                <a:srgbClr val="1D1D1A"/>
              </a:solidFill>
              <a:latin typeface="微软雅黑" panose="020B0503020204020204" pitchFamily="34" charset="-122"/>
              <a:ea typeface="微软雅黑" panose="020B0503020204020204" pitchFamily="34" charset="-122"/>
            </a:endParaRPr>
          </a:p>
          <a:p>
            <a:pPr marL="0" algn="just">
              <a:lnSpc>
                <a:spcPct val="105000"/>
              </a:lnSpc>
              <a:spcAft>
                <a:spcPts val="800"/>
              </a:spcAft>
            </a:pPr>
            <a:endParaRPr lang="en-US" altLang="zh-CN" sz="1599" dirty="0">
              <a:solidFill>
                <a:srgbClr val="1D1D1A"/>
              </a:solidFill>
              <a:latin typeface="微软雅黑" panose="020B0503020204020204" pitchFamily="34" charset="-122"/>
              <a:ea typeface="微软雅黑" panose="020B0503020204020204" pitchFamily="34" charset="-122"/>
            </a:endParaRPr>
          </a:p>
          <a:p>
            <a:pPr marL="285636" indent="-285636" algn="just">
              <a:lnSpc>
                <a:spcPct val="105000"/>
              </a:lnSpc>
              <a:spcAft>
                <a:spcPts val="800"/>
              </a:spcAft>
              <a:buFont typeface="Arial" panose="020B0604020202020204" pitchFamily="34" charset="0"/>
              <a:buChar char="•"/>
            </a:pPr>
            <a:endParaRPr lang="en-US" altLang="zh-CN" sz="1599" dirty="0">
              <a:solidFill>
                <a:srgbClr val="1D1D1A"/>
              </a:solidFill>
              <a:latin typeface="微软雅黑" panose="020B0503020204020204" pitchFamily="34" charset="-122"/>
              <a:ea typeface="微软雅黑" panose="020B0503020204020204" pitchFamily="34" charset="-122"/>
            </a:endParaRPr>
          </a:p>
        </p:txBody>
      </p:sp>
      <p:graphicFrame>
        <p:nvGraphicFramePr>
          <p:cNvPr id="11" name="表格 10"/>
          <p:cNvGraphicFramePr>
            <a:graphicFrameLocks noGrp="1"/>
          </p:cNvGraphicFramePr>
          <p:nvPr>
            <p:extLst/>
          </p:nvPr>
        </p:nvGraphicFramePr>
        <p:xfrm>
          <a:off x="2124773" y="1782101"/>
          <a:ext cx="9422357" cy="1874143"/>
        </p:xfrm>
        <a:graphic>
          <a:graphicData uri="http://schemas.openxmlformats.org/drawingml/2006/table">
            <a:tbl>
              <a:tblPr firstRow="1" bandRow="1">
                <a:tableStyleId>{17292A2E-F333-43FB-9621-5CBBE7FDCDCB}</a:tableStyleId>
              </a:tblPr>
              <a:tblGrid>
                <a:gridCol w="1169848"/>
                <a:gridCol w="624660"/>
                <a:gridCol w="2688663"/>
                <a:gridCol w="2155129"/>
                <a:gridCol w="2784057"/>
              </a:tblGrid>
              <a:tr h="411319">
                <a:tc>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r>
                        <a:rPr lang="en-US" altLang="zh-CN" sz="1000" b="1" kern="1200" dirty="0" smtClean="0">
                          <a:solidFill>
                            <a:schemeClr val="tx1"/>
                          </a:solidFill>
                          <a:latin typeface="微软雅黑" panose="020B0503020204020204" pitchFamily="34" charset="-122"/>
                          <a:ea typeface="微软雅黑" panose="020B0503020204020204" pitchFamily="34" charset="-122"/>
                          <a:cs typeface="+mn-cs"/>
                        </a:rPr>
                        <a:t>BWP size (# of PRBs)</a:t>
                      </a:r>
                    </a:p>
                  </a:txBody>
                  <a:tcPr marL="91404" marR="9140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B53C"/>
                    </a:solidFill>
                  </a:tcPr>
                </a:tc>
                <a:tc>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endParaRPr lang="zh-CN" altLang="en-US" sz="1000" b="1" kern="1200" dirty="0">
                        <a:solidFill>
                          <a:schemeClr val="tx1"/>
                        </a:solidFill>
                        <a:latin typeface="微软雅黑" panose="020B0503020204020204" pitchFamily="34" charset="-122"/>
                        <a:ea typeface="微软雅黑" panose="020B0503020204020204" pitchFamily="34" charset="-122"/>
                        <a:cs typeface="+mn-cs"/>
                      </a:endParaRPr>
                    </a:p>
                  </a:txBody>
                  <a:tcPr marL="91404" marR="9140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B53C"/>
                    </a:solidFill>
                  </a:tcPr>
                </a:tc>
                <a:tc>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r>
                        <a:rPr lang="en-US" altLang="zh-CN" sz="1000" b="1" kern="1200" dirty="0" smtClean="0">
                          <a:solidFill>
                            <a:schemeClr val="tx1"/>
                          </a:solidFill>
                          <a:latin typeface="微软雅黑" panose="020B0503020204020204" pitchFamily="34" charset="-122"/>
                          <a:ea typeface="微软雅黑" panose="020B0503020204020204" pitchFamily="34" charset="-122"/>
                          <a:cs typeface="+mn-cs"/>
                        </a:rPr>
                        <a:t>Frequency domain resource assignment bit based on BWP</a:t>
                      </a:r>
                      <a:endParaRPr lang="zh-CN" altLang="en-US" sz="1000" b="1" kern="1200" dirty="0">
                        <a:solidFill>
                          <a:schemeClr val="tx1"/>
                        </a:solidFill>
                        <a:latin typeface="微软雅黑" panose="020B0503020204020204" pitchFamily="34" charset="-122"/>
                        <a:ea typeface="微软雅黑" panose="020B0503020204020204" pitchFamily="34" charset="-122"/>
                        <a:cs typeface="+mn-cs"/>
                      </a:endParaRPr>
                    </a:p>
                  </a:txBody>
                  <a:tcPr marL="91404" marR="9140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B53C"/>
                    </a:solidFill>
                  </a:tcPr>
                </a:tc>
                <a:tc>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r>
                        <a:rPr lang="en-US" altLang="zh-CN" sz="1000" b="1" kern="1200" dirty="0" smtClean="0">
                          <a:solidFill>
                            <a:schemeClr val="tx1"/>
                          </a:solidFill>
                          <a:latin typeface="微软雅黑" panose="020B0503020204020204" pitchFamily="34" charset="-122"/>
                          <a:ea typeface="微软雅黑" panose="020B0503020204020204" pitchFamily="34" charset="-122"/>
                          <a:cs typeface="+mn-cs"/>
                        </a:rPr>
                        <a:t>DCI Other payload plus CRC</a:t>
                      </a:r>
                      <a:endParaRPr lang="zh-CN" altLang="en-US" sz="1000" b="1" kern="1200" dirty="0" smtClean="0">
                        <a:solidFill>
                          <a:schemeClr val="tx1"/>
                        </a:solidFill>
                        <a:latin typeface="微软雅黑" panose="020B0503020204020204" pitchFamily="34" charset="-122"/>
                        <a:ea typeface="微软雅黑" panose="020B0503020204020204" pitchFamily="34" charset="-122"/>
                        <a:cs typeface="+mn-cs"/>
                      </a:endParaRPr>
                    </a:p>
                  </a:txBody>
                  <a:tcPr marL="91404" marR="9140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B53C"/>
                    </a:solidFill>
                  </a:tcPr>
                </a:tc>
                <a:tc>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r>
                        <a:rPr lang="en-US" altLang="zh-CN" sz="1000" b="1" kern="1200" dirty="0" smtClean="0">
                          <a:solidFill>
                            <a:schemeClr val="tx1"/>
                          </a:solidFill>
                          <a:latin typeface="微软雅黑" panose="020B0503020204020204" pitchFamily="34" charset="-122"/>
                          <a:ea typeface="微软雅黑" panose="020B0503020204020204" pitchFamily="34" charset="-122"/>
                          <a:cs typeface="+mn-cs"/>
                        </a:rPr>
                        <a:t>DCI Payload</a:t>
                      </a:r>
                      <a:r>
                        <a:rPr lang="en-US" altLang="zh-CN" sz="1000" b="1" kern="1200" baseline="0" dirty="0" smtClean="0">
                          <a:solidFill>
                            <a:schemeClr val="tx1"/>
                          </a:solidFill>
                          <a:latin typeface="微软雅黑" panose="020B0503020204020204" pitchFamily="34" charset="-122"/>
                          <a:ea typeface="微软雅黑" panose="020B0503020204020204" pitchFamily="34" charset="-122"/>
                          <a:cs typeface="+mn-cs"/>
                        </a:rPr>
                        <a:t> </a:t>
                      </a:r>
                      <a:r>
                        <a:rPr lang="en-US" altLang="zh-CN" sz="1000" b="1" kern="1200" dirty="0" smtClean="0">
                          <a:solidFill>
                            <a:schemeClr val="tx1"/>
                          </a:solidFill>
                          <a:latin typeface="微软雅黑" panose="020B0503020204020204" pitchFamily="34" charset="-122"/>
                          <a:ea typeface="微软雅黑" panose="020B0503020204020204" pitchFamily="34" charset="-122"/>
                          <a:cs typeface="+mn-cs"/>
                        </a:rPr>
                        <a:t>reduction percentage </a:t>
                      </a:r>
                    </a:p>
                    <a:p>
                      <a:pPr marL="0" marR="0" lvl="0" indent="0" algn="l" defTabSz="1187798" rtl="0" eaLnBrk="1" fontAlgn="auto" latinLnBrk="0" hangingPunct="1">
                        <a:lnSpc>
                          <a:spcPct val="100000"/>
                        </a:lnSpc>
                        <a:spcBef>
                          <a:spcPts val="0"/>
                        </a:spcBef>
                        <a:spcAft>
                          <a:spcPts val="0"/>
                        </a:spcAft>
                        <a:buClrTx/>
                        <a:buSzTx/>
                        <a:buFontTx/>
                        <a:buNone/>
                        <a:tabLst/>
                        <a:defRPr/>
                      </a:pPr>
                      <a:r>
                        <a:rPr lang="en-US" altLang="zh-CN" sz="1000" b="1" kern="1200" dirty="0" smtClean="0">
                          <a:solidFill>
                            <a:schemeClr val="tx1"/>
                          </a:solidFill>
                          <a:latin typeface="微软雅黑" panose="020B0503020204020204" pitchFamily="34" charset="-122"/>
                          <a:ea typeface="微软雅黑" panose="020B0503020204020204" pitchFamily="34" charset="-122"/>
                          <a:cs typeface="+mn-cs"/>
                        </a:rPr>
                        <a:t>3GPP</a:t>
                      </a:r>
                      <a:r>
                        <a:rPr lang="en-US" altLang="zh-CN" sz="1000" b="1" kern="1200" baseline="0" dirty="0" smtClean="0">
                          <a:solidFill>
                            <a:schemeClr val="tx1"/>
                          </a:solidFill>
                          <a:latin typeface="微软雅黑" panose="020B0503020204020204" pitchFamily="34" charset="-122"/>
                          <a:ea typeface="微软雅黑" panose="020B0503020204020204" pitchFamily="34" charset="-122"/>
                          <a:cs typeface="+mn-cs"/>
                        </a:rPr>
                        <a:t> vs TSDSI</a:t>
                      </a:r>
                      <a:endParaRPr lang="zh-CN" altLang="en-US" sz="1000" b="1" kern="1200" dirty="0">
                        <a:solidFill>
                          <a:schemeClr val="tx1"/>
                        </a:solidFill>
                        <a:latin typeface="微软雅黑" panose="020B0503020204020204" pitchFamily="34" charset="-122"/>
                        <a:ea typeface="微软雅黑" panose="020B0503020204020204" pitchFamily="34" charset="-122"/>
                        <a:cs typeface="+mn-cs"/>
                      </a:endParaRPr>
                    </a:p>
                  </a:txBody>
                  <a:tcPr marL="91404" marR="9140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B53C"/>
                    </a:solidFill>
                  </a:tcPr>
                </a:tc>
              </a:tr>
              <a:tr h="243745">
                <a:tc rowSpan="2">
                  <a:txBody>
                    <a:bodyPr/>
                    <a:lstStyle/>
                    <a:p>
                      <a:r>
                        <a:rPr lang="en-US" altLang="zh-CN" sz="1000" dirty="0" smtClean="0">
                          <a:latin typeface="微软雅黑" panose="020B0503020204020204" pitchFamily="34" charset="-122"/>
                          <a:ea typeface="微软雅黑" panose="020B0503020204020204" pitchFamily="34" charset="-122"/>
                        </a:rPr>
                        <a:t>73-275</a:t>
                      </a:r>
                      <a:endParaRPr lang="zh-CN" altLang="en-US" sz="1000" dirty="0">
                        <a:latin typeface="微软雅黑" panose="020B0503020204020204" pitchFamily="34" charset="-122"/>
                        <a:ea typeface="微软雅黑" panose="020B0503020204020204" pitchFamily="34" charset="-122"/>
                      </a:endParaRPr>
                    </a:p>
                  </a:txBody>
                  <a:tcPr marL="91404" marR="9140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000" dirty="0" smtClean="0">
                          <a:latin typeface="微软雅黑" panose="020B0503020204020204" pitchFamily="34" charset="-122"/>
                          <a:ea typeface="微软雅黑" panose="020B0503020204020204" pitchFamily="34" charset="-122"/>
                        </a:rPr>
                        <a:t>3GPP</a:t>
                      </a:r>
                      <a:endParaRPr lang="zh-CN" altLang="en-US" sz="1000" dirty="0">
                        <a:latin typeface="微软雅黑" panose="020B0503020204020204" pitchFamily="34" charset="-122"/>
                        <a:ea typeface="微软雅黑" panose="020B0503020204020204" pitchFamily="34" charset="-122"/>
                      </a:endParaRPr>
                    </a:p>
                  </a:txBody>
                  <a:tcPr marL="91404" marR="9140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r>
                        <a:rPr lang="en-US" altLang="zh-CN" sz="1000" dirty="0" smtClean="0">
                          <a:latin typeface="微软雅黑" panose="020B0503020204020204" pitchFamily="34" charset="-122"/>
                          <a:ea typeface="微软雅黑" panose="020B0503020204020204" pitchFamily="34" charset="-122"/>
                        </a:rPr>
                        <a:t>Same bit</a:t>
                      </a:r>
                      <a:r>
                        <a:rPr lang="en-US" altLang="zh-CN" sz="1000" baseline="0" dirty="0" smtClean="0">
                          <a:latin typeface="微软雅黑" panose="020B0503020204020204" pitchFamily="34" charset="-122"/>
                          <a:ea typeface="微软雅黑" panose="020B0503020204020204" pitchFamily="34" charset="-122"/>
                        </a:rPr>
                        <a:t> number since 3GPP and TSDSI support at most RBG = 16.</a:t>
                      </a:r>
                      <a:endParaRPr lang="zh-CN" altLang="en-US" sz="1000" dirty="0" smtClean="0">
                        <a:latin typeface="微软雅黑" panose="020B0503020204020204" pitchFamily="34" charset="-122"/>
                        <a:ea typeface="微软雅黑" panose="020B0503020204020204" pitchFamily="34" charset="-122"/>
                      </a:endParaRPr>
                    </a:p>
                  </a:txBody>
                  <a:tcPr marL="91404" marR="9140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6">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r>
                        <a:rPr lang="en-US" altLang="zh-CN" sz="1000" b="1" kern="1200" dirty="0" smtClean="0">
                          <a:solidFill>
                            <a:schemeClr val="tx1"/>
                          </a:solidFill>
                          <a:latin typeface="微软雅黑" panose="020B0503020204020204" pitchFamily="34" charset="-122"/>
                          <a:ea typeface="微软雅黑" panose="020B0503020204020204" pitchFamily="34" charset="-122"/>
                          <a:cs typeface="+mn-cs"/>
                        </a:rPr>
                        <a:t>DCI payload without frequency allocation plus CRC</a:t>
                      </a:r>
                      <a:endParaRPr lang="en-US" altLang="zh-CN" sz="1000" dirty="0" smtClean="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en-US" altLang="zh-CN" sz="1000" dirty="0" smtClean="0">
                          <a:latin typeface="微软雅黑" panose="020B0503020204020204" pitchFamily="34" charset="-122"/>
                          <a:ea typeface="微软雅黑" panose="020B0503020204020204" pitchFamily="34" charset="-122"/>
                        </a:rPr>
                        <a:t>28 + 24 (fall</a:t>
                      </a:r>
                      <a:r>
                        <a:rPr lang="en-US" altLang="zh-CN" sz="1000" baseline="0" dirty="0" smtClean="0">
                          <a:latin typeface="微软雅黑" panose="020B0503020204020204" pitchFamily="34" charset="-122"/>
                          <a:ea typeface="微软雅黑" panose="020B0503020204020204" pitchFamily="34" charset="-122"/>
                        </a:rPr>
                        <a:t>back DCI</a:t>
                      </a:r>
                      <a:r>
                        <a:rPr lang="en-US" altLang="zh-CN" sz="1000" dirty="0" smtClean="0">
                          <a:latin typeface="微软雅黑" panose="020B0503020204020204" pitchFamily="34" charset="-122"/>
                          <a:ea typeface="微软雅黑" panose="020B0503020204020204" pitchFamily="34" charset="-122"/>
                        </a:rPr>
                        <a:t>)</a:t>
                      </a:r>
                      <a:endParaRPr lang="zh-CN" altLang="en-US" sz="1000" dirty="0" smtClean="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en-US" altLang="zh-CN" sz="1000" dirty="0" smtClean="0">
                          <a:latin typeface="微软雅黑" panose="020B0503020204020204" pitchFamily="34" charset="-122"/>
                          <a:ea typeface="微软雅黑" panose="020B0503020204020204" pitchFamily="34" charset="-122"/>
                        </a:rPr>
                        <a:t>70 + 24( non-fall</a:t>
                      </a:r>
                      <a:r>
                        <a:rPr lang="en-US" altLang="zh-CN" sz="1000" baseline="0" dirty="0" smtClean="0">
                          <a:latin typeface="微软雅黑" panose="020B0503020204020204" pitchFamily="34" charset="-122"/>
                          <a:ea typeface="微软雅黑" panose="020B0503020204020204" pitchFamily="34" charset="-122"/>
                        </a:rPr>
                        <a:t>back DCI</a:t>
                      </a:r>
                      <a:r>
                        <a:rPr lang="en-US" altLang="zh-CN" sz="1000" dirty="0" smtClean="0">
                          <a:latin typeface="微软雅黑" panose="020B0503020204020204" pitchFamily="34" charset="-122"/>
                          <a:ea typeface="微软雅黑" panose="020B0503020204020204" pitchFamily="34" charset="-122"/>
                        </a:rPr>
                        <a:t>)</a:t>
                      </a:r>
                      <a:endParaRPr lang="zh-CN" altLang="en-US" sz="1000" dirty="0">
                        <a:latin typeface="微软雅黑" panose="020B0503020204020204" pitchFamily="34" charset="-122"/>
                        <a:ea typeface="微软雅黑" panose="020B0503020204020204" pitchFamily="34" charset="-122"/>
                      </a:endParaRPr>
                    </a:p>
                  </a:txBody>
                  <a:tcPr marL="91404" marR="9140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r>
                        <a:rPr lang="en-US" altLang="zh-CN" sz="1000" dirty="0" smtClean="0">
                          <a:latin typeface="微软雅黑" panose="020B0503020204020204" pitchFamily="34" charset="-122"/>
                          <a:ea typeface="微软雅黑" panose="020B0503020204020204" pitchFamily="34" charset="-122"/>
                        </a:rPr>
                        <a:t>0%</a:t>
                      </a:r>
                      <a:endParaRPr lang="zh-CN" altLang="en-US" sz="1000" dirty="0" smtClean="0">
                        <a:latin typeface="微软雅黑" panose="020B0503020204020204" pitchFamily="34" charset="-122"/>
                        <a:ea typeface="微软雅黑" panose="020B0503020204020204" pitchFamily="34" charset="-122"/>
                      </a:endParaRPr>
                    </a:p>
                    <a:p>
                      <a:endParaRPr lang="zh-CN" altLang="en-US" sz="1000" dirty="0">
                        <a:latin typeface="微软雅黑" panose="020B0503020204020204" pitchFamily="34" charset="-122"/>
                        <a:ea typeface="微软雅黑" panose="020B0503020204020204" pitchFamily="34" charset="-122"/>
                      </a:endParaRPr>
                    </a:p>
                  </a:txBody>
                  <a:tcPr marL="91404" marR="9140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3745">
                <a:tc vMerge="1">
                  <a:txBody>
                    <a:bodyPr/>
                    <a:lstStyle/>
                    <a:p>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000" dirty="0" smtClean="0">
                          <a:latin typeface="微软雅黑" panose="020B0503020204020204" pitchFamily="34" charset="-122"/>
                          <a:ea typeface="微软雅黑" panose="020B0503020204020204" pitchFamily="34" charset="-122"/>
                        </a:rPr>
                        <a:t>TSDSI</a:t>
                      </a:r>
                      <a:endParaRPr lang="zh-CN" altLang="en-US" sz="1000" dirty="0">
                        <a:latin typeface="微软雅黑" panose="020B0503020204020204" pitchFamily="34" charset="-122"/>
                        <a:ea typeface="微软雅黑" panose="020B0503020204020204" pitchFamily="34" charset="-122"/>
                      </a:endParaRPr>
                    </a:p>
                  </a:txBody>
                  <a:tcPr marL="91404" marR="9140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endParaRPr lang="zh-CN" alt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3745">
                <a:tc rowSpan="2">
                  <a:txBody>
                    <a:bodyPr/>
                    <a:lstStyle/>
                    <a:p>
                      <a:r>
                        <a:rPr lang="en-US" altLang="zh-CN" sz="1000" dirty="0" smtClean="0">
                          <a:latin typeface="微软雅黑" panose="020B0503020204020204" pitchFamily="34" charset="-122"/>
                          <a:ea typeface="微软雅黑" panose="020B0503020204020204" pitchFamily="34" charset="-122"/>
                        </a:rPr>
                        <a:t>37-72,</a:t>
                      </a:r>
                      <a:r>
                        <a:rPr lang="en-US" altLang="zh-CN" sz="1000" baseline="0" dirty="0" smtClean="0">
                          <a:latin typeface="微软雅黑" panose="020B0503020204020204" pitchFamily="34" charset="-122"/>
                          <a:ea typeface="微软雅黑" panose="020B0503020204020204" pitchFamily="34" charset="-122"/>
                        </a:rPr>
                        <a:t> </a:t>
                      </a:r>
                      <a:r>
                        <a:rPr lang="en-US" altLang="zh-CN" sz="1000" dirty="0" smtClean="0">
                          <a:latin typeface="微软雅黑" panose="020B0503020204020204" pitchFamily="34" charset="-122"/>
                          <a:ea typeface="微软雅黑" panose="020B0503020204020204" pitchFamily="34" charset="-122"/>
                        </a:rPr>
                        <a:t>e.g.</a:t>
                      </a:r>
                      <a:r>
                        <a:rPr lang="en-US" altLang="zh-CN" sz="1000" baseline="0" dirty="0" smtClean="0">
                          <a:latin typeface="微软雅黑" panose="020B0503020204020204" pitchFamily="34" charset="-122"/>
                          <a:ea typeface="微软雅黑" panose="020B0503020204020204" pitchFamily="34" charset="-122"/>
                        </a:rPr>
                        <a:t> 72</a:t>
                      </a:r>
                      <a:endParaRPr lang="zh-CN" altLang="en-US" sz="1000" dirty="0">
                        <a:latin typeface="微软雅黑" panose="020B0503020204020204" pitchFamily="34" charset="-122"/>
                        <a:ea typeface="微软雅黑" panose="020B0503020204020204" pitchFamily="34" charset="-122"/>
                      </a:endParaRPr>
                    </a:p>
                  </a:txBody>
                  <a:tcPr marL="91404" marR="9140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US" altLang="zh-CN" sz="1000" dirty="0" smtClean="0">
                          <a:latin typeface="微软雅黑" panose="020B0503020204020204" pitchFamily="34" charset="-122"/>
                          <a:ea typeface="微软雅黑" panose="020B0503020204020204" pitchFamily="34" charset="-122"/>
                        </a:rPr>
                        <a:t>3GPP</a:t>
                      </a:r>
                      <a:endParaRPr lang="zh-CN" altLang="en-US" sz="1000" dirty="0">
                        <a:latin typeface="微软雅黑" panose="020B0503020204020204" pitchFamily="34" charset="-122"/>
                        <a:ea typeface="微软雅黑" panose="020B0503020204020204" pitchFamily="34" charset="-122"/>
                      </a:endParaRPr>
                    </a:p>
                  </a:txBody>
                  <a:tcPr marL="91404" marR="9140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US" altLang="zh-CN" sz="1000" dirty="0" smtClean="0">
                          <a:latin typeface="微软雅黑" panose="020B0503020204020204" pitchFamily="34" charset="-122"/>
                          <a:ea typeface="微软雅黑" panose="020B0503020204020204" pitchFamily="34" charset="-122"/>
                        </a:rPr>
                        <a:t>9 = (72/8)</a:t>
                      </a:r>
                      <a:endParaRPr lang="zh-CN" altLang="en-US" sz="1000" dirty="0">
                        <a:latin typeface="微软雅黑" panose="020B0503020204020204" pitchFamily="34" charset="-122"/>
                        <a:ea typeface="微软雅黑" panose="020B0503020204020204" pitchFamily="34" charset="-122"/>
                      </a:endParaRPr>
                    </a:p>
                  </a:txBody>
                  <a:tcPr marL="91404" marR="9140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vMerge="1">
                  <a:txBody>
                    <a:bodyPr/>
                    <a:lstStyle/>
                    <a:p>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r>
                        <a:rPr lang="en-US" altLang="zh-CN" sz="1000" dirty="0" smtClean="0">
                          <a:latin typeface="微软雅黑" panose="020B0503020204020204" pitchFamily="34" charset="-122"/>
                          <a:ea typeface="微软雅黑" panose="020B0503020204020204" pitchFamily="34" charset="-122"/>
                        </a:rPr>
                        <a:t>fall</a:t>
                      </a:r>
                      <a:r>
                        <a:rPr lang="en-US" altLang="zh-CN" sz="1000" baseline="0" dirty="0" smtClean="0">
                          <a:latin typeface="微软雅黑" panose="020B0503020204020204" pitchFamily="34" charset="-122"/>
                          <a:ea typeface="微软雅黑" panose="020B0503020204020204" pitchFamily="34" charset="-122"/>
                        </a:rPr>
                        <a:t>back DCI: (9-5)/(28+24+9)~6.6%</a:t>
                      </a:r>
                      <a:endParaRPr lang="zh-CN" altLang="en-US" sz="1000" dirty="0" smtClean="0">
                        <a:latin typeface="微软雅黑" panose="020B0503020204020204" pitchFamily="34" charset="-122"/>
                        <a:ea typeface="微软雅黑" panose="020B0503020204020204" pitchFamily="34" charset="-122"/>
                      </a:endParaRPr>
                    </a:p>
                    <a:p>
                      <a:r>
                        <a:rPr lang="en-US" altLang="zh-CN" sz="1000" dirty="0" smtClean="0">
                          <a:latin typeface="微软雅黑" panose="020B0503020204020204" pitchFamily="34" charset="-122"/>
                          <a:ea typeface="微软雅黑" panose="020B0503020204020204" pitchFamily="34" charset="-122"/>
                        </a:rPr>
                        <a:t>Non-fall</a:t>
                      </a:r>
                      <a:r>
                        <a:rPr lang="en-US" altLang="zh-CN" sz="1000" baseline="0" dirty="0" smtClean="0">
                          <a:latin typeface="微软雅黑" panose="020B0503020204020204" pitchFamily="34" charset="-122"/>
                          <a:ea typeface="微软雅黑" panose="020B0503020204020204" pitchFamily="34" charset="-122"/>
                        </a:rPr>
                        <a:t>back DCI: (9-5)/(70+24+9)~3.8%</a:t>
                      </a:r>
                      <a:endParaRPr lang="zh-CN" altLang="en-US" sz="1000" dirty="0" smtClean="0">
                        <a:latin typeface="微软雅黑" panose="020B0503020204020204" pitchFamily="34" charset="-122"/>
                        <a:ea typeface="微软雅黑" panose="020B0503020204020204" pitchFamily="34" charset="-122"/>
                      </a:endParaRPr>
                    </a:p>
                  </a:txBody>
                  <a:tcPr marL="91404" marR="9140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243745">
                <a:tc vMerge="1">
                  <a:txBody>
                    <a:bodyPr/>
                    <a:lstStyle/>
                    <a:p>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000" dirty="0" smtClean="0">
                          <a:latin typeface="微软雅黑" panose="020B0503020204020204" pitchFamily="34" charset="-122"/>
                          <a:ea typeface="微软雅黑" panose="020B0503020204020204" pitchFamily="34" charset="-122"/>
                        </a:rPr>
                        <a:t>TSDSI</a:t>
                      </a:r>
                      <a:endParaRPr lang="zh-CN" altLang="en-US" sz="1000" dirty="0">
                        <a:latin typeface="微软雅黑" panose="020B0503020204020204" pitchFamily="34" charset="-122"/>
                        <a:ea typeface="微软雅黑" panose="020B0503020204020204" pitchFamily="34" charset="-122"/>
                      </a:endParaRPr>
                    </a:p>
                  </a:txBody>
                  <a:tcPr marL="91404" marR="9140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r>
                        <a:rPr lang="en-US" altLang="zh-CN" sz="1000" dirty="0" smtClean="0">
                          <a:latin typeface="微软雅黑" panose="020B0503020204020204" pitchFamily="34" charset="-122"/>
                          <a:ea typeface="微软雅黑" panose="020B0503020204020204" pitchFamily="34" charset="-122"/>
                        </a:rPr>
                        <a:t>5= (72/16)</a:t>
                      </a:r>
                      <a:endParaRPr lang="zh-CN" altLang="en-US" sz="1000" dirty="0" smtClean="0">
                        <a:latin typeface="微软雅黑" panose="020B0503020204020204" pitchFamily="34" charset="-122"/>
                        <a:ea typeface="微软雅黑" panose="020B0503020204020204" pitchFamily="34" charset="-122"/>
                      </a:endParaRPr>
                    </a:p>
                  </a:txBody>
                  <a:tcPr marL="91404" marR="9140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vMerge="1">
                  <a:txBody>
                    <a:bodyPr/>
                    <a:lstStyle/>
                    <a:p>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243745">
                <a:tc rowSpan="2">
                  <a:txBody>
                    <a:bodyPr/>
                    <a:lstStyle/>
                    <a:p>
                      <a:r>
                        <a:rPr lang="en-US" altLang="zh-CN" sz="1000" dirty="0" smtClean="0">
                          <a:latin typeface="微软雅黑" panose="020B0503020204020204" pitchFamily="34" charset="-122"/>
                          <a:ea typeface="微软雅黑" panose="020B0503020204020204" pitchFamily="34" charset="-122"/>
                        </a:rPr>
                        <a:t>1-36,</a:t>
                      </a:r>
                      <a:r>
                        <a:rPr lang="en-US" altLang="zh-CN" sz="1000" baseline="0" dirty="0" smtClean="0">
                          <a:latin typeface="微软雅黑" panose="020B0503020204020204" pitchFamily="34" charset="-122"/>
                          <a:ea typeface="微软雅黑" panose="020B0503020204020204" pitchFamily="34" charset="-122"/>
                        </a:rPr>
                        <a:t> </a:t>
                      </a:r>
                      <a:r>
                        <a:rPr lang="en-US" altLang="zh-CN" sz="1000" dirty="0" smtClean="0">
                          <a:latin typeface="微软雅黑" panose="020B0503020204020204" pitchFamily="34" charset="-122"/>
                          <a:ea typeface="微软雅黑" panose="020B0503020204020204" pitchFamily="34" charset="-122"/>
                        </a:rPr>
                        <a:t>e.g.</a:t>
                      </a:r>
                      <a:r>
                        <a:rPr lang="en-US" altLang="zh-CN" sz="1000" baseline="0" dirty="0" smtClean="0">
                          <a:latin typeface="微软雅黑" panose="020B0503020204020204" pitchFamily="34" charset="-122"/>
                          <a:ea typeface="微软雅黑" panose="020B0503020204020204" pitchFamily="34" charset="-122"/>
                        </a:rPr>
                        <a:t> 36</a:t>
                      </a:r>
                      <a:endParaRPr lang="zh-CN" altLang="en-US" sz="1000" dirty="0">
                        <a:latin typeface="微软雅黑" panose="020B0503020204020204" pitchFamily="34" charset="-122"/>
                        <a:ea typeface="微软雅黑" panose="020B0503020204020204" pitchFamily="34" charset="-122"/>
                      </a:endParaRPr>
                    </a:p>
                  </a:txBody>
                  <a:tcPr marL="91404" marR="9140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000" dirty="0" smtClean="0">
                          <a:latin typeface="微软雅黑" panose="020B0503020204020204" pitchFamily="34" charset="-122"/>
                          <a:ea typeface="微软雅黑" panose="020B0503020204020204" pitchFamily="34" charset="-122"/>
                        </a:rPr>
                        <a:t>3GPP</a:t>
                      </a:r>
                      <a:endParaRPr lang="zh-CN" altLang="en-US" sz="1000" dirty="0">
                        <a:latin typeface="微软雅黑" panose="020B0503020204020204" pitchFamily="34" charset="-122"/>
                        <a:ea typeface="微软雅黑" panose="020B0503020204020204" pitchFamily="34" charset="-122"/>
                      </a:endParaRPr>
                    </a:p>
                  </a:txBody>
                  <a:tcPr marL="91404" marR="9140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000" dirty="0" smtClean="0">
                          <a:latin typeface="微软雅黑" panose="020B0503020204020204" pitchFamily="34" charset="-122"/>
                          <a:ea typeface="微软雅黑" panose="020B0503020204020204" pitchFamily="34" charset="-122"/>
                        </a:rPr>
                        <a:t>9 = (36/4)</a:t>
                      </a:r>
                      <a:endParaRPr lang="zh-CN" altLang="en-US" sz="1000" dirty="0">
                        <a:latin typeface="微软雅黑" panose="020B0503020204020204" pitchFamily="34" charset="-122"/>
                        <a:ea typeface="微软雅黑" panose="020B0503020204020204" pitchFamily="34" charset="-122"/>
                      </a:endParaRPr>
                    </a:p>
                  </a:txBody>
                  <a:tcPr marL="91404" marR="9140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r>
                        <a:rPr lang="en-US" altLang="zh-CN" sz="1000" dirty="0" smtClean="0">
                          <a:latin typeface="微软雅黑" panose="020B0503020204020204" pitchFamily="34" charset="-122"/>
                          <a:ea typeface="微软雅黑" panose="020B0503020204020204" pitchFamily="34" charset="-122"/>
                        </a:rPr>
                        <a:t>fall</a:t>
                      </a:r>
                      <a:r>
                        <a:rPr lang="en-US" altLang="zh-CN" sz="1000" baseline="0" dirty="0" smtClean="0">
                          <a:latin typeface="微软雅黑" panose="020B0503020204020204" pitchFamily="34" charset="-122"/>
                          <a:ea typeface="微软雅黑" panose="020B0503020204020204" pitchFamily="34" charset="-122"/>
                        </a:rPr>
                        <a:t>back DCI: (9-3)/(28+24+9)~9.8%</a:t>
                      </a:r>
                      <a:endParaRPr lang="zh-CN" altLang="en-US" sz="1000" dirty="0" smtClean="0">
                        <a:latin typeface="微软雅黑" panose="020B0503020204020204" pitchFamily="34" charset="-122"/>
                        <a:ea typeface="微软雅黑" panose="020B0503020204020204" pitchFamily="34" charset="-122"/>
                      </a:endParaRPr>
                    </a:p>
                    <a:p>
                      <a:r>
                        <a:rPr lang="en-US" altLang="zh-CN" sz="1000" dirty="0" smtClean="0">
                          <a:latin typeface="微软雅黑" panose="020B0503020204020204" pitchFamily="34" charset="-122"/>
                          <a:ea typeface="微软雅黑" panose="020B0503020204020204" pitchFamily="34" charset="-122"/>
                        </a:rPr>
                        <a:t>Non-fall</a:t>
                      </a:r>
                      <a:r>
                        <a:rPr lang="en-US" altLang="zh-CN" sz="1000" baseline="0" dirty="0" smtClean="0">
                          <a:latin typeface="微软雅黑" panose="020B0503020204020204" pitchFamily="34" charset="-122"/>
                          <a:ea typeface="微软雅黑" panose="020B0503020204020204" pitchFamily="34" charset="-122"/>
                        </a:rPr>
                        <a:t>back DCI: (9-3)/(70+24+9)~5.8%</a:t>
                      </a:r>
                      <a:endParaRPr lang="zh-CN" altLang="en-US" sz="1000" dirty="0" smtClean="0">
                        <a:latin typeface="微软雅黑" panose="020B0503020204020204" pitchFamily="34" charset="-122"/>
                        <a:ea typeface="微软雅黑" panose="020B0503020204020204" pitchFamily="34" charset="-122"/>
                      </a:endParaRPr>
                    </a:p>
                  </a:txBody>
                  <a:tcPr marL="91404" marR="9140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3745">
                <a:tc vMerge="1">
                  <a:txBody>
                    <a:bodyPr/>
                    <a:lstStyle/>
                    <a:p>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000" dirty="0" smtClean="0">
                          <a:latin typeface="微软雅黑" panose="020B0503020204020204" pitchFamily="34" charset="-122"/>
                          <a:ea typeface="微软雅黑" panose="020B0503020204020204" pitchFamily="34" charset="-122"/>
                        </a:rPr>
                        <a:t>TSDSI</a:t>
                      </a:r>
                      <a:endParaRPr lang="zh-CN" altLang="en-US" sz="1000" dirty="0">
                        <a:latin typeface="微软雅黑" panose="020B0503020204020204" pitchFamily="34" charset="-122"/>
                        <a:ea typeface="微软雅黑" panose="020B0503020204020204" pitchFamily="34" charset="-122"/>
                      </a:endParaRPr>
                    </a:p>
                  </a:txBody>
                  <a:tcPr marL="91404" marR="9140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r>
                        <a:rPr lang="en-US" altLang="zh-CN" sz="1000" dirty="0" smtClean="0">
                          <a:latin typeface="微软雅黑" panose="020B0503020204020204" pitchFamily="34" charset="-122"/>
                          <a:ea typeface="微软雅黑" panose="020B0503020204020204" pitchFamily="34" charset="-122"/>
                        </a:rPr>
                        <a:t>3= (36/16)</a:t>
                      </a:r>
                      <a:endParaRPr lang="zh-CN" altLang="en-US" sz="1000" dirty="0" smtClean="0">
                        <a:latin typeface="微软雅黑" panose="020B0503020204020204" pitchFamily="34" charset="-122"/>
                        <a:ea typeface="微软雅黑" panose="020B0503020204020204" pitchFamily="34" charset="-122"/>
                      </a:endParaRPr>
                    </a:p>
                  </a:txBody>
                  <a:tcPr marL="91404" marR="9140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2" name="表格 11"/>
          <p:cNvGraphicFramePr>
            <a:graphicFrameLocks noGrp="1"/>
          </p:cNvGraphicFramePr>
          <p:nvPr>
            <p:extLst/>
          </p:nvPr>
        </p:nvGraphicFramePr>
        <p:xfrm>
          <a:off x="2141545" y="4158109"/>
          <a:ext cx="9345455" cy="1765466"/>
        </p:xfrm>
        <a:graphic>
          <a:graphicData uri="http://schemas.openxmlformats.org/drawingml/2006/table">
            <a:tbl>
              <a:tblPr firstRow="1" bandRow="1">
                <a:tableStyleId>{5C22544A-7EE6-4342-B048-85BDC9FD1C3A}</a:tableStyleId>
              </a:tblPr>
              <a:tblGrid>
                <a:gridCol w="1052419"/>
                <a:gridCol w="1265061"/>
                <a:gridCol w="1160327"/>
                <a:gridCol w="1995026"/>
                <a:gridCol w="1979157"/>
                <a:gridCol w="1893465"/>
              </a:tblGrid>
              <a:tr h="515966">
                <a:tc gridSpan="2">
                  <a:txBody>
                    <a:bodyPr/>
                    <a:lstStyle/>
                    <a:p>
                      <a:pPr algn="ctr"/>
                      <a:r>
                        <a:rPr lang="en-US" altLang="zh-CN" sz="1100" dirty="0" smtClean="0">
                          <a:solidFill>
                            <a:schemeClr val="tx1"/>
                          </a:solidFill>
                          <a:latin typeface="微软雅黑" panose="020B0503020204020204" pitchFamily="34" charset="-122"/>
                          <a:ea typeface="微软雅黑" panose="020B0503020204020204" pitchFamily="34" charset="-122"/>
                        </a:rPr>
                        <a:t>Simulation Configuration</a:t>
                      </a:r>
                      <a:endParaRPr lang="zh-CN" altLang="en-US" sz="1100" dirty="0">
                        <a:solidFill>
                          <a:schemeClr val="tx1"/>
                        </a:solidFill>
                        <a:latin typeface="微软雅黑" panose="020B0503020204020204" pitchFamily="34" charset="-122"/>
                        <a:ea typeface="微软雅黑" panose="020B0503020204020204" pitchFamily="34" charset="-122"/>
                      </a:endParaRPr>
                    </a:p>
                  </a:txBody>
                  <a:tcPr marL="91404" marR="91404" marT="45702" marB="45702" anchor="ctr">
                    <a:solidFill>
                      <a:srgbClr val="F5DC57"/>
                    </a:solidFill>
                  </a:tcPr>
                </a:tc>
                <a:tc hMerge="1">
                  <a:txBody>
                    <a:bodyPr/>
                    <a:lstStyle/>
                    <a:p>
                      <a:pPr algn="ctr"/>
                      <a:endParaRPr lang="zh-CN" altLang="en-US" sz="1200" dirty="0">
                        <a:solidFill>
                          <a:schemeClr val="tx1"/>
                        </a:solidFill>
                      </a:endParaRPr>
                    </a:p>
                  </a:txBody>
                  <a:tcPr>
                    <a:solidFill>
                      <a:srgbClr val="F5DC57"/>
                    </a:solidFill>
                  </a:tcPr>
                </a:tc>
                <a:tc>
                  <a:txBody>
                    <a:bodyPr/>
                    <a:lstStyle/>
                    <a:p>
                      <a:pPr algn="ctr"/>
                      <a:r>
                        <a:rPr lang="en-US" altLang="zh-CN" sz="1100" dirty="0" smtClean="0">
                          <a:solidFill>
                            <a:schemeClr val="tx1"/>
                          </a:solidFill>
                          <a:latin typeface="微软雅黑" panose="020B0503020204020204" pitchFamily="34" charset="-122"/>
                          <a:ea typeface="微软雅黑" panose="020B0503020204020204" pitchFamily="34" charset="-122"/>
                        </a:rPr>
                        <a:t>RB#</a:t>
                      </a:r>
                      <a:r>
                        <a:rPr lang="en-US" altLang="zh-CN" sz="1100" baseline="0" dirty="0" smtClean="0">
                          <a:solidFill>
                            <a:schemeClr val="tx1"/>
                          </a:solidFill>
                          <a:latin typeface="微软雅黑" panose="020B0503020204020204" pitchFamily="34" charset="-122"/>
                          <a:ea typeface="微软雅黑" panose="020B0503020204020204" pitchFamily="34" charset="-122"/>
                        </a:rPr>
                        <a:t>  per RBG</a:t>
                      </a:r>
                      <a:endParaRPr lang="zh-CN" altLang="en-US" sz="1100" dirty="0">
                        <a:solidFill>
                          <a:schemeClr val="tx1"/>
                        </a:solidFill>
                        <a:latin typeface="微软雅黑" panose="020B0503020204020204" pitchFamily="34" charset="-122"/>
                        <a:ea typeface="微软雅黑" panose="020B0503020204020204" pitchFamily="34" charset="-122"/>
                      </a:endParaRPr>
                    </a:p>
                  </a:txBody>
                  <a:tcPr marL="91404" marR="91404" marT="45702" marB="45702" anchor="ctr">
                    <a:solidFill>
                      <a:srgbClr val="F5DC57"/>
                    </a:solidFill>
                  </a:tcPr>
                </a:tc>
                <a:tc>
                  <a:txBody>
                    <a:bodyPr/>
                    <a:lstStyle/>
                    <a:p>
                      <a:pPr algn="ctr"/>
                      <a:r>
                        <a:rPr lang="en-US" altLang="zh-CN" sz="1100" dirty="0" smtClean="0">
                          <a:solidFill>
                            <a:schemeClr val="tx1"/>
                          </a:solidFill>
                          <a:latin typeface="微软雅黑" panose="020B0503020204020204" pitchFamily="34" charset="-122"/>
                          <a:ea typeface="微软雅黑" panose="020B0503020204020204" pitchFamily="34" charset="-122"/>
                        </a:rPr>
                        <a:t>Avg. spectrum efficiency </a:t>
                      </a:r>
                    </a:p>
                    <a:p>
                      <a:pPr algn="ctr"/>
                      <a:r>
                        <a:rPr lang="en-US" altLang="zh-CN" sz="1100" dirty="0" smtClean="0">
                          <a:solidFill>
                            <a:schemeClr val="tx1"/>
                          </a:solidFill>
                          <a:latin typeface="微软雅黑" panose="020B0503020204020204" pitchFamily="34" charset="-122"/>
                          <a:ea typeface="微软雅黑" panose="020B0503020204020204" pitchFamily="34" charset="-122"/>
                        </a:rPr>
                        <a:t>[bps/Hz/</a:t>
                      </a:r>
                      <a:r>
                        <a:rPr lang="en-US" altLang="zh-CN" sz="1100" dirty="0" err="1" smtClean="0">
                          <a:solidFill>
                            <a:schemeClr val="tx1"/>
                          </a:solidFill>
                          <a:latin typeface="微软雅黑" panose="020B0503020204020204" pitchFamily="34" charset="-122"/>
                          <a:ea typeface="微软雅黑" panose="020B0503020204020204" pitchFamily="34" charset="-122"/>
                        </a:rPr>
                        <a:t>TRxP</a:t>
                      </a:r>
                      <a:r>
                        <a:rPr lang="en-US" altLang="zh-CN" sz="1100" dirty="0" smtClean="0">
                          <a:solidFill>
                            <a:schemeClr val="tx1"/>
                          </a:solidFill>
                          <a:latin typeface="微软雅黑" panose="020B0503020204020204" pitchFamily="34" charset="-122"/>
                          <a:ea typeface="微软雅黑" panose="020B0503020204020204" pitchFamily="34" charset="-122"/>
                        </a:rPr>
                        <a:t>]</a:t>
                      </a:r>
                      <a:endParaRPr lang="zh-CN" altLang="en-US" sz="1100" dirty="0">
                        <a:solidFill>
                          <a:schemeClr val="tx1"/>
                        </a:solidFill>
                        <a:latin typeface="微软雅黑" panose="020B0503020204020204" pitchFamily="34" charset="-122"/>
                        <a:ea typeface="微软雅黑" panose="020B0503020204020204" pitchFamily="34" charset="-122"/>
                      </a:endParaRPr>
                    </a:p>
                  </a:txBody>
                  <a:tcPr marL="91404" marR="91404" marT="45702" marB="45702" anchor="ctr">
                    <a:solidFill>
                      <a:srgbClr val="F5DC57"/>
                    </a:solidFill>
                  </a:tcPr>
                </a:tc>
                <a:tc>
                  <a:txBody>
                    <a:bodyPr/>
                    <a:lstStyle/>
                    <a:p>
                      <a:pPr algn="ctr"/>
                      <a:r>
                        <a:rPr lang="en-US" altLang="zh-CN" sz="1100" dirty="0" smtClean="0">
                          <a:solidFill>
                            <a:schemeClr val="tx1"/>
                          </a:solidFill>
                          <a:latin typeface="微软雅黑" panose="020B0503020204020204" pitchFamily="34" charset="-122"/>
                          <a:ea typeface="微软雅黑" panose="020B0503020204020204" pitchFamily="34" charset="-122"/>
                        </a:rPr>
                        <a:t>95% spectrum efficiency </a:t>
                      </a:r>
                    </a:p>
                    <a:p>
                      <a:pPr algn="ctr"/>
                      <a:r>
                        <a:rPr lang="en-US" altLang="zh-CN" sz="1100" dirty="0" smtClean="0">
                          <a:solidFill>
                            <a:schemeClr val="tx1"/>
                          </a:solidFill>
                          <a:latin typeface="微软雅黑" panose="020B0503020204020204" pitchFamily="34" charset="-122"/>
                          <a:ea typeface="微软雅黑" panose="020B0503020204020204" pitchFamily="34" charset="-122"/>
                        </a:rPr>
                        <a:t>[bps/Hz]</a:t>
                      </a:r>
                      <a:endParaRPr lang="zh-CN" altLang="en-US" sz="1100" dirty="0">
                        <a:solidFill>
                          <a:schemeClr val="tx1"/>
                        </a:solidFill>
                        <a:latin typeface="微软雅黑" panose="020B0503020204020204" pitchFamily="34" charset="-122"/>
                        <a:ea typeface="微软雅黑" panose="020B0503020204020204" pitchFamily="34" charset="-122"/>
                      </a:endParaRPr>
                    </a:p>
                  </a:txBody>
                  <a:tcPr marL="91404" marR="91404" marT="45702" marB="45702" anchor="ctr">
                    <a:solidFill>
                      <a:srgbClr val="F5DC57"/>
                    </a:solidFill>
                  </a:tcPr>
                </a:tc>
                <a:tc>
                  <a:txBody>
                    <a:bodyPr/>
                    <a:lstStyle/>
                    <a:p>
                      <a:pPr marL="0" marR="0" lvl="0" indent="0" algn="ctr" defTabSz="1187798" rtl="0" eaLnBrk="1" fontAlgn="auto" latinLnBrk="0" hangingPunct="1">
                        <a:lnSpc>
                          <a:spcPct val="100000"/>
                        </a:lnSpc>
                        <a:spcBef>
                          <a:spcPts val="0"/>
                        </a:spcBef>
                        <a:spcAft>
                          <a:spcPts val="0"/>
                        </a:spcAft>
                        <a:buClrTx/>
                        <a:buSzTx/>
                        <a:buFontTx/>
                        <a:buNone/>
                        <a:tabLst/>
                        <a:defRPr/>
                      </a:pPr>
                      <a:r>
                        <a:rPr lang="en-US" altLang="zh-CN" sz="1100" dirty="0" smtClean="0">
                          <a:solidFill>
                            <a:schemeClr val="tx1"/>
                          </a:solidFill>
                          <a:latin typeface="微软雅黑" panose="020B0503020204020204" pitchFamily="34" charset="-122"/>
                          <a:ea typeface="微软雅黑" panose="020B0503020204020204" pitchFamily="34" charset="-122"/>
                        </a:rPr>
                        <a:t>5% spectrum efficiency </a:t>
                      </a:r>
                    </a:p>
                    <a:p>
                      <a:pPr marL="0" marR="0" lvl="0" indent="0" algn="ctr" defTabSz="1187798" rtl="0" eaLnBrk="1" fontAlgn="auto" latinLnBrk="0" hangingPunct="1">
                        <a:lnSpc>
                          <a:spcPct val="100000"/>
                        </a:lnSpc>
                        <a:spcBef>
                          <a:spcPts val="0"/>
                        </a:spcBef>
                        <a:spcAft>
                          <a:spcPts val="0"/>
                        </a:spcAft>
                        <a:buClrTx/>
                        <a:buSzTx/>
                        <a:buFontTx/>
                        <a:buNone/>
                        <a:tabLst/>
                        <a:defRPr/>
                      </a:pPr>
                      <a:r>
                        <a:rPr lang="en-US" altLang="zh-CN" sz="1100" dirty="0" smtClean="0">
                          <a:solidFill>
                            <a:schemeClr val="tx1"/>
                          </a:solidFill>
                          <a:latin typeface="微软雅黑" panose="020B0503020204020204" pitchFamily="34" charset="-122"/>
                          <a:ea typeface="微软雅黑" panose="020B0503020204020204" pitchFamily="34" charset="-122"/>
                        </a:rPr>
                        <a:t>[bps/Hz]</a:t>
                      </a:r>
                      <a:endParaRPr lang="zh-CN" altLang="en-US" sz="1100" dirty="0">
                        <a:solidFill>
                          <a:schemeClr val="tx1"/>
                        </a:solidFill>
                        <a:latin typeface="微软雅黑" panose="020B0503020204020204" pitchFamily="34" charset="-122"/>
                        <a:ea typeface="微软雅黑" panose="020B0503020204020204" pitchFamily="34" charset="-122"/>
                      </a:endParaRPr>
                    </a:p>
                  </a:txBody>
                  <a:tcPr marL="91404" marR="91404" marT="45702" marB="45702" anchor="ctr">
                    <a:solidFill>
                      <a:srgbClr val="F5DC57"/>
                    </a:solidFill>
                  </a:tcPr>
                </a:tc>
              </a:tr>
              <a:tr h="351077">
                <a:tc rowSpan="4">
                  <a:txBody>
                    <a:bodyPr/>
                    <a:lstStyle/>
                    <a:p>
                      <a:r>
                        <a:rPr lang="en-US" altLang="zh-CN" sz="1000" dirty="0" smtClean="0">
                          <a:latin typeface="微软雅黑" panose="020B0503020204020204" pitchFamily="34" charset="-122"/>
                          <a:ea typeface="微软雅黑" panose="020B0503020204020204" pitchFamily="34" charset="-122"/>
                        </a:rPr>
                        <a:t>Dense</a:t>
                      </a:r>
                      <a:r>
                        <a:rPr lang="en-US" altLang="zh-CN" sz="1000" baseline="0" dirty="0" smtClean="0">
                          <a:latin typeface="微软雅黑" panose="020B0503020204020204" pitchFamily="34" charset="-122"/>
                          <a:ea typeface="微软雅黑" panose="020B0503020204020204" pitchFamily="34" charset="-122"/>
                        </a:rPr>
                        <a:t> Urban</a:t>
                      </a:r>
                    </a:p>
                    <a:p>
                      <a:r>
                        <a:rPr lang="en-US" altLang="zh-CN" sz="1000" baseline="0" dirty="0" smtClean="0">
                          <a:latin typeface="微软雅黑" panose="020B0503020204020204" pitchFamily="34" charset="-122"/>
                          <a:ea typeface="微软雅黑" panose="020B0503020204020204" pitchFamily="34" charset="-122"/>
                        </a:rPr>
                        <a:t>32T4R</a:t>
                      </a:r>
                      <a:endParaRPr lang="en-US" altLang="zh-CN" sz="1000" dirty="0" smtClean="0">
                        <a:latin typeface="微软雅黑" panose="020B0503020204020204" pitchFamily="34" charset="-122"/>
                        <a:ea typeface="微软雅黑" panose="020B0503020204020204" pitchFamily="34" charset="-122"/>
                      </a:endParaRPr>
                    </a:p>
                    <a:p>
                      <a:r>
                        <a:rPr lang="en-US" altLang="zh-CN" sz="1000" dirty="0" smtClean="0">
                          <a:latin typeface="微软雅黑" panose="020B0503020204020204" pitchFamily="34" charset="-122"/>
                          <a:ea typeface="微软雅黑" panose="020B0503020204020204" pitchFamily="34" charset="-122"/>
                        </a:rPr>
                        <a:t>CF = 4 GHz</a:t>
                      </a:r>
                    </a:p>
                    <a:p>
                      <a:r>
                        <a:rPr lang="en-US" altLang="zh-CN" sz="1000" dirty="0" smtClean="0">
                          <a:latin typeface="微软雅黑" panose="020B0503020204020204" pitchFamily="34" charset="-122"/>
                          <a:ea typeface="微软雅黑" panose="020B0503020204020204" pitchFamily="34" charset="-122"/>
                        </a:rPr>
                        <a:t>ISD = 200m</a:t>
                      </a:r>
                    </a:p>
                    <a:p>
                      <a:r>
                        <a:rPr lang="en-US" altLang="zh-CN" sz="1000" dirty="0" smtClean="0">
                          <a:latin typeface="微软雅黑" panose="020B0503020204020204" pitchFamily="34" charset="-122"/>
                          <a:ea typeface="微软雅黑" panose="020B0503020204020204" pitchFamily="34" charset="-122"/>
                        </a:rPr>
                        <a:t>SCS = 30KHz</a:t>
                      </a:r>
                      <a:endParaRPr lang="en-US" altLang="zh-CN" sz="1000" baseline="0" dirty="0" smtClean="0">
                        <a:latin typeface="微软雅黑" panose="020B0503020204020204" pitchFamily="34" charset="-122"/>
                        <a:ea typeface="微软雅黑" panose="020B0503020204020204" pitchFamily="34" charset="-122"/>
                      </a:endParaRPr>
                    </a:p>
                    <a:p>
                      <a:endParaRPr lang="en-US" altLang="zh-CN" sz="1000" baseline="0" dirty="0" smtClean="0">
                        <a:latin typeface="微软雅黑" panose="020B0503020204020204" pitchFamily="34" charset="-122"/>
                        <a:ea typeface="微软雅黑" panose="020B0503020204020204" pitchFamily="34" charset="-122"/>
                      </a:endParaRPr>
                    </a:p>
                  </a:txBody>
                  <a:tcPr marL="91404" marR="91404" marT="45702" marB="45702">
                    <a:solidFill>
                      <a:schemeClr val="tx2"/>
                    </a:solidFill>
                  </a:tcPr>
                </a:tc>
                <a:tc rowSpan="2">
                  <a:txBody>
                    <a:bodyPr/>
                    <a:lstStyle/>
                    <a:p>
                      <a:r>
                        <a:rPr lang="en-US" altLang="zh-CN" sz="1000" dirty="0" smtClean="0">
                          <a:latin typeface="微软雅黑" panose="020B0503020204020204" pitchFamily="34" charset="-122"/>
                          <a:ea typeface="微软雅黑" panose="020B0503020204020204" pitchFamily="34" charset="-122"/>
                        </a:rPr>
                        <a:t>BWP</a:t>
                      </a:r>
                      <a:r>
                        <a:rPr lang="en-US" altLang="zh-CN" sz="1000" baseline="0" dirty="0" smtClean="0">
                          <a:latin typeface="微软雅黑" panose="020B0503020204020204" pitchFamily="34" charset="-122"/>
                          <a:ea typeface="微软雅黑" panose="020B0503020204020204" pitchFamily="34" charset="-122"/>
                        </a:rPr>
                        <a:t> size=</a:t>
                      </a:r>
                      <a:r>
                        <a:rPr lang="en-US" altLang="zh-CN" sz="1000" dirty="0" smtClean="0">
                          <a:latin typeface="微软雅黑" panose="020B0503020204020204" pitchFamily="34" charset="-122"/>
                          <a:ea typeface="微软雅黑" panose="020B0503020204020204" pitchFamily="34" charset="-122"/>
                        </a:rPr>
                        <a:t>51 RB</a:t>
                      </a:r>
                    </a:p>
                  </a:txBody>
                  <a:tcPr marL="91404" marR="91404" marT="45702" marB="45702">
                    <a:solidFill>
                      <a:schemeClr val="tx2"/>
                    </a:solidFill>
                  </a:tcPr>
                </a:tc>
                <a:tc>
                  <a:txBody>
                    <a:bodyPr/>
                    <a:lstStyle/>
                    <a:p>
                      <a:pPr algn="ctr" fontAlgn="b"/>
                      <a:r>
                        <a:rPr lang="en-US" altLang="zh-CN" sz="1000" b="0" i="0" u="none" strike="noStrike" dirty="0" smtClean="0">
                          <a:solidFill>
                            <a:srgbClr val="000000"/>
                          </a:solidFill>
                          <a:effectLst/>
                          <a:latin typeface="微软雅黑" panose="020B0503020204020204" pitchFamily="34" charset="-122"/>
                          <a:ea typeface="微软雅黑" panose="020B0503020204020204" pitchFamily="34" charset="-122"/>
                        </a:rPr>
                        <a:t>8 (3GPP)</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1" marR="9521" marT="9521" marB="0" anchor="ctr">
                    <a:solidFill>
                      <a:schemeClr val="tx2"/>
                    </a:solidFill>
                  </a:tcPr>
                </a:tc>
                <a:tc>
                  <a:txBody>
                    <a:bodyPr/>
                    <a:lstStyle/>
                    <a:p>
                      <a:pPr algn="ctr" fontAlgn="b"/>
                      <a:r>
                        <a:rPr lang="en-US" altLang="zh-CN" sz="1000" b="0" i="0" u="none" strike="noStrike" dirty="0" smtClean="0">
                          <a:solidFill>
                            <a:schemeClr val="tx1"/>
                          </a:solidFill>
                          <a:effectLst/>
                          <a:latin typeface="微软雅黑" panose="020B0503020204020204" pitchFamily="34" charset="-122"/>
                          <a:ea typeface="微软雅黑" panose="020B0503020204020204" pitchFamily="34" charset="-122"/>
                        </a:rPr>
                        <a:t>11.90 (</a:t>
                      </a:r>
                      <a:r>
                        <a:rPr lang="en-US" altLang="zh-CN" sz="1000" b="0" i="0" u="none" strike="noStrike" baseline="0" dirty="0" smtClean="0">
                          <a:solidFill>
                            <a:schemeClr val="tx1"/>
                          </a:solidFill>
                          <a:effectLst/>
                          <a:latin typeface="微软雅黑" panose="020B0503020204020204" pitchFamily="34" charset="-122"/>
                          <a:ea typeface="微软雅黑" panose="020B0503020204020204" pitchFamily="34" charset="-122"/>
                        </a:rPr>
                        <a:t>baseline</a:t>
                      </a:r>
                      <a:r>
                        <a:rPr lang="en-US" altLang="zh-CN" sz="1000" b="0" i="0" u="none" strike="noStrike" dirty="0" smtClean="0">
                          <a:solidFill>
                            <a:schemeClr val="tx1"/>
                          </a:solidFill>
                          <a:effectLst/>
                          <a:latin typeface="微软雅黑" panose="020B0503020204020204" pitchFamily="34" charset="-122"/>
                          <a:ea typeface="微软雅黑" panose="020B0503020204020204" pitchFamily="34" charset="-122"/>
                        </a:rPr>
                        <a:t>)</a:t>
                      </a:r>
                      <a:endParaRPr lang="en-US" altLang="zh-CN" sz="1000" b="0" i="0" u="none" strike="noStrike" dirty="0">
                        <a:solidFill>
                          <a:schemeClr val="tx1"/>
                        </a:solidFill>
                        <a:effectLst/>
                        <a:latin typeface="微软雅黑" panose="020B0503020204020204" pitchFamily="34" charset="-122"/>
                        <a:ea typeface="微软雅黑" panose="020B0503020204020204" pitchFamily="34" charset="-122"/>
                      </a:endParaRPr>
                    </a:p>
                  </a:txBody>
                  <a:tcPr marL="9521" marR="9521" marT="9521" marB="0" anchor="ctr">
                    <a:solidFill>
                      <a:schemeClr val="tx2"/>
                    </a:solidFill>
                  </a:tcPr>
                </a:tc>
                <a:tc>
                  <a:txBody>
                    <a:bodyPr/>
                    <a:lstStyle/>
                    <a:p>
                      <a:pPr marL="0" marR="0" lvl="0" indent="0" algn="ctr" defTabSz="1187798" rtl="0" eaLnBrk="1" fontAlgn="b" latinLnBrk="0" hangingPunct="1">
                        <a:lnSpc>
                          <a:spcPct val="100000"/>
                        </a:lnSpc>
                        <a:spcBef>
                          <a:spcPts val="0"/>
                        </a:spcBef>
                        <a:spcAft>
                          <a:spcPts val="0"/>
                        </a:spcAft>
                        <a:buClrTx/>
                        <a:buSzTx/>
                        <a:buFontTx/>
                        <a:buNone/>
                        <a:tabLst/>
                        <a:defRPr/>
                      </a:pPr>
                      <a:r>
                        <a:rPr lang="en-US" altLang="zh-CN" sz="1000" b="0" i="0" u="none" strike="noStrike" dirty="0" smtClean="0">
                          <a:solidFill>
                            <a:schemeClr val="tx1"/>
                          </a:solidFill>
                          <a:effectLst/>
                          <a:latin typeface="微软雅黑" panose="020B0503020204020204" pitchFamily="34" charset="-122"/>
                          <a:ea typeface="微软雅黑" panose="020B0503020204020204" pitchFamily="34" charset="-122"/>
                        </a:rPr>
                        <a:t>2.603 (</a:t>
                      </a:r>
                      <a:r>
                        <a:rPr lang="en-US" altLang="zh-CN" sz="1000" b="0" i="0" u="none" strike="noStrike" baseline="0" dirty="0" smtClean="0">
                          <a:solidFill>
                            <a:srgbClr val="000000"/>
                          </a:solidFill>
                          <a:effectLst/>
                          <a:latin typeface="微软雅黑" panose="020B0503020204020204" pitchFamily="34" charset="-122"/>
                          <a:ea typeface="微软雅黑" panose="020B0503020204020204" pitchFamily="34" charset="-122"/>
                        </a:rPr>
                        <a:t>baseline</a:t>
                      </a:r>
                      <a:r>
                        <a:rPr lang="en-US" altLang="zh-CN" sz="1000" b="0" i="0" u="none" strike="noStrike" dirty="0" smtClean="0">
                          <a:solidFill>
                            <a:schemeClr val="tx1"/>
                          </a:solidFill>
                          <a:effectLst/>
                          <a:latin typeface="微软雅黑" panose="020B0503020204020204" pitchFamily="34" charset="-122"/>
                          <a:ea typeface="微软雅黑" panose="020B0503020204020204" pitchFamily="34" charset="-122"/>
                        </a:rPr>
                        <a:t>)</a:t>
                      </a:r>
                    </a:p>
                  </a:txBody>
                  <a:tcPr marL="9521" marR="9521" marT="9521" marB="0" anchor="ctr">
                    <a:solidFill>
                      <a:schemeClr val="tx2"/>
                    </a:solidFill>
                  </a:tcPr>
                </a:tc>
                <a:tc>
                  <a:txBody>
                    <a:bodyPr/>
                    <a:lstStyle/>
                    <a:p>
                      <a:pPr marL="0" marR="0" lvl="0" indent="0" algn="ctr" defTabSz="1187798" rtl="0" eaLnBrk="1" fontAlgn="b" latinLnBrk="0" hangingPunct="1">
                        <a:lnSpc>
                          <a:spcPct val="100000"/>
                        </a:lnSpc>
                        <a:spcBef>
                          <a:spcPts val="0"/>
                        </a:spcBef>
                        <a:spcAft>
                          <a:spcPts val="0"/>
                        </a:spcAft>
                        <a:buClrTx/>
                        <a:buSzTx/>
                        <a:buFontTx/>
                        <a:buNone/>
                        <a:tabLst/>
                        <a:defRPr/>
                      </a:pPr>
                      <a:r>
                        <a:rPr lang="en-US" altLang="zh-CN" sz="1000" b="0" i="0" u="none" strike="noStrike" dirty="0" smtClean="0">
                          <a:solidFill>
                            <a:schemeClr val="tx1"/>
                          </a:solidFill>
                          <a:effectLst/>
                          <a:latin typeface="微软雅黑" panose="020B0503020204020204" pitchFamily="34" charset="-122"/>
                          <a:ea typeface="微软雅黑" panose="020B0503020204020204" pitchFamily="34" charset="-122"/>
                        </a:rPr>
                        <a:t>0.351 (</a:t>
                      </a:r>
                      <a:r>
                        <a:rPr lang="en-US" altLang="zh-CN" sz="1000" b="0" i="0" u="none" strike="noStrike" baseline="0" dirty="0" smtClean="0">
                          <a:solidFill>
                            <a:srgbClr val="000000"/>
                          </a:solidFill>
                          <a:effectLst/>
                          <a:latin typeface="微软雅黑" panose="020B0503020204020204" pitchFamily="34" charset="-122"/>
                          <a:ea typeface="微软雅黑" panose="020B0503020204020204" pitchFamily="34" charset="-122"/>
                        </a:rPr>
                        <a:t>baseline</a:t>
                      </a:r>
                      <a:r>
                        <a:rPr lang="en-US" altLang="zh-CN" sz="1000" b="0" i="0" u="none" strike="noStrike" dirty="0" smtClean="0">
                          <a:solidFill>
                            <a:schemeClr val="tx1"/>
                          </a:solidFill>
                          <a:effectLst/>
                          <a:latin typeface="微软雅黑" panose="020B0503020204020204" pitchFamily="34" charset="-122"/>
                          <a:ea typeface="微软雅黑" panose="020B0503020204020204" pitchFamily="34" charset="-122"/>
                        </a:rPr>
                        <a:t>)</a:t>
                      </a:r>
                    </a:p>
                  </a:txBody>
                  <a:tcPr marL="9521" marR="9521" marT="9521" marB="0" anchor="ctr">
                    <a:solidFill>
                      <a:schemeClr val="tx2"/>
                    </a:solidFill>
                  </a:tcPr>
                </a:tc>
              </a:tr>
              <a:tr h="263027">
                <a:tc vMerge="1">
                  <a:txBody>
                    <a:bodyPr/>
                    <a:lstStyle/>
                    <a:p>
                      <a:endParaRPr lang="en-US"/>
                    </a:p>
                  </a:txBody>
                  <a:tcPr/>
                </a:tc>
                <a:tc vMerge="1">
                  <a:txBody>
                    <a:bodyPr/>
                    <a:lstStyle/>
                    <a:p>
                      <a:endParaRPr lang="zh-CN" altLang="en-US" sz="1200" dirty="0"/>
                    </a:p>
                  </a:txBody>
                  <a:tcPr/>
                </a:tc>
                <a:tc>
                  <a:txBody>
                    <a:bodyPr/>
                    <a:lstStyle/>
                    <a:p>
                      <a:pPr algn="ctr" fontAlgn="b"/>
                      <a:r>
                        <a:rPr lang="en-US" altLang="zh-CN" sz="1000" b="0" i="0" u="none" strike="noStrike" dirty="0" smtClean="0">
                          <a:solidFill>
                            <a:srgbClr val="000000"/>
                          </a:solidFill>
                          <a:effectLst/>
                          <a:latin typeface="微软雅黑" panose="020B0503020204020204" pitchFamily="34" charset="-122"/>
                          <a:ea typeface="微软雅黑" panose="020B0503020204020204" pitchFamily="34" charset="-122"/>
                        </a:rPr>
                        <a:t>16 (TSDSI)</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1" marR="9521" marT="9521" marB="0" anchor="ctr">
                    <a:solidFill>
                      <a:schemeClr val="tx2"/>
                    </a:solidFill>
                  </a:tcPr>
                </a:tc>
                <a:tc>
                  <a:txBody>
                    <a:bodyPr/>
                    <a:lstStyle/>
                    <a:p>
                      <a:pPr marL="0" marR="0" lvl="0" indent="0" algn="ctr" defTabSz="1187798" rtl="0" eaLnBrk="1" fontAlgn="b" latinLnBrk="0" hangingPunct="1">
                        <a:lnSpc>
                          <a:spcPct val="100000"/>
                        </a:lnSpc>
                        <a:spcBef>
                          <a:spcPts val="0"/>
                        </a:spcBef>
                        <a:spcAft>
                          <a:spcPts val="0"/>
                        </a:spcAft>
                        <a:buClrTx/>
                        <a:buSzTx/>
                        <a:buFontTx/>
                        <a:buNone/>
                        <a:tabLst/>
                        <a:defRPr/>
                      </a:pPr>
                      <a:r>
                        <a:rPr lang="en-US" altLang="zh-CN" sz="1000" b="0" i="0" u="none" strike="noStrike" dirty="0" smtClean="0">
                          <a:solidFill>
                            <a:srgbClr val="000000"/>
                          </a:solidFill>
                          <a:effectLst/>
                          <a:latin typeface="微软雅黑" panose="020B0503020204020204" pitchFamily="34" charset="-122"/>
                          <a:ea typeface="微软雅黑" panose="020B0503020204020204" pitchFamily="34" charset="-122"/>
                        </a:rPr>
                        <a:t>11.15 </a:t>
                      </a:r>
                      <a:r>
                        <a:rPr lang="en-US" altLang="zh-CN" sz="1000" b="0" i="0" u="none" strike="noStrike" dirty="0" smtClean="0">
                          <a:solidFill>
                            <a:schemeClr val="accent1"/>
                          </a:solidFill>
                          <a:effectLst/>
                          <a:latin typeface="微软雅黑" panose="020B0503020204020204" pitchFamily="34" charset="-122"/>
                          <a:ea typeface="微软雅黑" panose="020B0503020204020204" pitchFamily="34" charset="-122"/>
                        </a:rPr>
                        <a:t>(-6.3%)</a:t>
                      </a:r>
                    </a:p>
                  </a:txBody>
                  <a:tcPr marL="9521" marR="9521" marT="9521" marB="0" anchor="ctr">
                    <a:solidFill>
                      <a:schemeClr val="tx2"/>
                    </a:solidFill>
                  </a:tcPr>
                </a:tc>
                <a:tc>
                  <a:txBody>
                    <a:bodyPr/>
                    <a:lstStyle/>
                    <a:p>
                      <a:pPr marL="0" marR="0" lvl="0" indent="0" algn="ctr" defTabSz="1187798" rtl="0" eaLnBrk="1" fontAlgn="b" latinLnBrk="0" hangingPunct="1">
                        <a:lnSpc>
                          <a:spcPct val="100000"/>
                        </a:lnSpc>
                        <a:spcBef>
                          <a:spcPts val="0"/>
                        </a:spcBef>
                        <a:spcAft>
                          <a:spcPts val="0"/>
                        </a:spcAft>
                        <a:buClrTx/>
                        <a:buSzTx/>
                        <a:buFontTx/>
                        <a:buNone/>
                        <a:tabLst/>
                        <a:defRPr/>
                      </a:pPr>
                      <a:r>
                        <a:rPr lang="en-US" altLang="zh-CN" sz="1000" b="0" i="0" u="none" strike="noStrike" dirty="0" smtClean="0">
                          <a:solidFill>
                            <a:schemeClr val="tx1"/>
                          </a:solidFill>
                          <a:effectLst/>
                          <a:latin typeface="微软雅黑" panose="020B0503020204020204" pitchFamily="34" charset="-122"/>
                          <a:ea typeface="微软雅黑" panose="020B0503020204020204" pitchFamily="34" charset="-122"/>
                        </a:rPr>
                        <a:t>2.402</a:t>
                      </a:r>
                      <a:r>
                        <a:rPr lang="en-US" altLang="zh-CN" sz="1000" b="0" i="0" u="none" strike="noStrike" dirty="0" smtClean="0">
                          <a:solidFill>
                            <a:schemeClr val="bg1"/>
                          </a:solidFill>
                          <a:effectLst/>
                          <a:latin typeface="微软雅黑" panose="020B0503020204020204" pitchFamily="34" charset="-122"/>
                          <a:ea typeface="微软雅黑" panose="020B0503020204020204" pitchFamily="34" charset="-122"/>
                        </a:rPr>
                        <a:t> </a:t>
                      </a:r>
                      <a:r>
                        <a:rPr lang="en-US" altLang="zh-CN" sz="1000" b="0" i="0" u="none" strike="noStrike" dirty="0" smtClean="0">
                          <a:solidFill>
                            <a:schemeClr val="accent1"/>
                          </a:solidFill>
                          <a:effectLst/>
                          <a:latin typeface="微软雅黑" panose="020B0503020204020204" pitchFamily="34" charset="-122"/>
                          <a:ea typeface="微软雅黑" panose="020B0503020204020204" pitchFamily="34" charset="-122"/>
                        </a:rPr>
                        <a:t>(-7.7%)</a:t>
                      </a:r>
                    </a:p>
                  </a:txBody>
                  <a:tcPr marL="9521" marR="9521" marT="9521" marB="0" anchor="ctr">
                    <a:solidFill>
                      <a:schemeClr val="tx2"/>
                    </a:solidFill>
                  </a:tcPr>
                </a:tc>
                <a:tc>
                  <a:txBody>
                    <a:bodyPr/>
                    <a:lstStyle/>
                    <a:p>
                      <a:pPr marL="0" marR="0" lvl="0" indent="0" algn="ctr" defTabSz="1187798" rtl="0" eaLnBrk="1" fontAlgn="b" latinLnBrk="0" hangingPunct="1">
                        <a:lnSpc>
                          <a:spcPct val="100000"/>
                        </a:lnSpc>
                        <a:spcBef>
                          <a:spcPts val="0"/>
                        </a:spcBef>
                        <a:spcAft>
                          <a:spcPts val="0"/>
                        </a:spcAft>
                        <a:buClrTx/>
                        <a:buSzTx/>
                        <a:buFontTx/>
                        <a:buNone/>
                        <a:tabLst/>
                        <a:defRPr/>
                      </a:pPr>
                      <a:r>
                        <a:rPr lang="en-US" altLang="zh-CN" sz="1000" b="0" i="0" u="none" strike="noStrike" dirty="0" smtClean="0">
                          <a:solidFill>
                            <a:srgbClr val="000000"/>
                          </a:solidFill>
                          <a:effectLst/>
                          <a:latin typeface="微软雅黑" panose="020B0503020204020204" pitchFamily="34" charset="-122"/>
                          <a:ea typeface="微软雅黑" panose="020B0503020204020204" pitchFamily="34" charset="-122"/>
                        </a:rPr>
                        <a:t>0.337 </a:t>
                      </a:r>
                      <a:r>
                        <a:rPr lang="en-US" altLang="zh-CN" sz="1000" b="0" i="0" u="none" strike="noStrike" dirty="0" smtClean="0">
                          <a:solidFill>
                            <a:schemeClr val="accent1"/>
                          </a:solidFill>
                          <a:effectLst/>
                          <a:latin typeface="微软雅黑" panose="020B0503020204020204" pitchFamily="34" charset="-122"/>
                          <a:ea typeface="微软雅黑" panose="020B0503020204020204" pitchFamily="34" charset="-122"/>
                        </a:rPr>
                        <a:t>(-4.0%)</a:t>
                      </a:r>
                    </a:p>
                  </a:txBody>
                  <a:tcPr marL="9521" marR="9521" marT="9521" marB="0" anchor="ctr">
                    <a:solidFill>
                      <a:schemeClr val="tx2"/>
                    </a:solidFill>
                  </a:tcPr>
                </a:tc>
              </a:tr>
              <a:tr h="368971">
                <a:tc vMerge="1">
                  <a:txBody>
                    <a:bodyPr/>
                    <a:lstStyle/>
                    <a:p>
                      <a:endParaRPr lang="en-US" altLang="zh-CN" sz="1200" baseline="0" dirty="0" smtClean="0">
                        <a:latin typeface="+mn-lt"/>
                      </a:endParaRPr>
                    </a:p>
                  </a:txBody>
                  <a:tcPr>
                    <a:solidFill>
                      <a:schemeClr val="tx2"/>
                    </a:solidFill>
                  </a:tcPr>
                </a:tc>
                <a:tc rowSpan="2">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r>
                        <a:rPr lang="en-US" altLang="zh-CN" sz="1000" dirty="0" smtClean="0">
                          <a:solidFill>
                            <a:schemeClr val="tx1"/>
                          </a:solidFill>
                          <a:latin typeface="微软雅黑" panose="020B0503020204020204" pitchFamily="34" charset="-122"/>
                          <a:ea typeface="微软雅黑" panose="020B0503020204020204" pitchFamily="34" charset="-122"/>
                        </a:rPr>
                        <a:t>BWP</a:t>
                      </a:r>
                      <a:r>
                        <a:rPr lang="en-US" altLang="zh-CN" sz="1000" baseline="0" dirty="0" smtClean="0">
                          <a:solidFill>
                            <a:schemeClr val="tx1"/>
                          </a:solidFill>
                          <a:latin typeface="微软雅黑" panose="020B0503020204020204" pitchFamily="34" charset="-122"/>
                          <a:ea typeface="微软雅黑" panose="020B0503020204020204" pitchFamily="34" charset="-122"/>
                        </a:rPr>
                        <a:t> size=</a:t>
                      </a:r>
                      <a:r>
                        <a:rPr lang="en-US" altLang="zh-CN" sz="1000" dirty="0" smtClean="0">
                          <a:solidFill>
                            <a:schemeClr val="tx1"/>
                          </a:solidFill>
                          <a:latin typeface="微软雅黑" panose="020B0503020204020204" pitchFamily="34" charset="-122"/>
                          <a:ea typeface="微软雅黑" panose="020B0503020204020204" pitchFamily="34" charset="-122"/>
                        </a:rPr>
                        <a:t>16 RB</a:t>
                      </a:r>
                    </a:p>
                    <a:p>
                      <a:endParaRPr lang="en-US" altLang="zh-CN" sz="1000" dirty="0" smtClean="0">
                        <a:latin typeface="微软雅黑" panose="020B0503020204020204" pitchFamily="34" charset="-122"/>
                        <a:ea typeface="微软雅黑" panose="020B0503020204020204" pitchFamily="34" charset="-122"/>
                      </a:endParaRPr>
                    </a:p>
                  </a:txBody>
                  <a:tcPr marL="91404" marR="91404" marT="45702" marB="45702">
                    <a:solidFill>
                      <a:schemeClr val="tx2"/>
                    </a:solidFill>
                  </a:tcPr>
                </a:tc>
                <a:tc>
                  <a:txBody>
                    <a:bodyPr/>
                    <a:lstStyle/>
                    <a:p>
                      <a:pPr algn="ctr" fontAlgn="b"/>
                      <a:r>
                        <a:rPr lang="en-US" altLang="zh-CN" sz="1000" b="0" i="0" u="none" strike="noStrike" dirty="0" smtClean="0">
                          <a:solidFill>
                            <a:srgbClr val="000000"/>
                          </a:solidFill>
                          <a:effectLst/>
                          <a:latin typeface="微软雅黑" panose="020B0503020204020204" pitchFamily="34" charset="-122"/>
                          <a:ea typeface="微软雅黑" panose="020B0503020204020204" pitchFamily="34" charset="-122"/>
                        </a:rPr>
                        <a:t>4 (3GPP)</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1" marR="9521" marT="9521" marB="0" anchor="ctr">
                    <a:solidFill>
                      <a:schemeClr val="tx2"/>
                    </a:solidFill>
                  </a:tcPr>
                </a:tc>
                <a:tc>
                  <a:txBody>
                    <a:bodyPr/>
                    <a:lstStyle/>
                    <a:p>
                      <a:pPr algn="ctr" fontAlgn="b"/>
                      <a:r>
                        <a:rPr lang="en-US" altLang="zh-CN" sz="1000" b="0" i="0" u="none" strike="noStrike" dirty="0" smtClean="0">
                          <a:solidFill>
                            <a:srgbClr val="000000"/>
                          </a:solidFill>
                          <a:effectLst/>
                          <a:latin typeface="微软雅黑" panose="020B0503020204020204" pitchFamily="34" charset="-122"/>
                          <a:ea typeface="微软雅黑" panose="020B0503020204020204" pitchFamily="34" charset="-122"/>
                        </a:rPr>
                        <a:t>11.89 (</a:t>
                      </a:r>
                      <a:r>
                        <a:rPr lang="en-US" altLang="zh-CN" sz="1000" b="0" i="0" u="none" strike="noStrike" baseline="0" dirty="0" smtClean="0">
                          <a:solidFill>
                            <a:srgbClr val="000000"/>
                          </a:solidFill>
                          <a:effectLst/>
                          <a:latin typeface="微软雅黑" panose="020B0503020204020204" pitchFamily="34" charset="-122"/>
                          <a:ea typeface="微软雅黑" panose="020B0503020204020204" pitchFamily="34" charset="-122"/>
                        </a:rPr>
                        <a:t>baseline</a:t>
                      </a:r>
                      <a:r>
                        <a:rPr lang="en-US" altLang="zh-CN" sz="1000" b="0" i="0" u="none" strike="noStrike" dirty="0" smtClean="0">
                          <a:solidFill>
                            <a:srgbClr val="000000"/>
                          </a:solidFill>
                          <a:effectLst/>
                          <a:latin typeface="微软雅黑" panose="020B0503020204020204" pitchFamily="34" charset="-122"/>
                          <a:ea typeface="微软雅黑" panose="020B0503020204020204" pitchFamily="34" charset="-122"/>
                        </a:rPr>
                        <a:t>)</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1" marR="9521" marT="9521" marB="0" anchor="ctr">
                    <a:solidFill>
                      <a:schemeClr val="tx2"/>
                    </a:solidFill>
                  </a:tcPr>
                </a:tc>
                <a:tc>
                  <a:txBody>
                    <a:bodyPr/>
                    <a:lstStyle/>
                    <a:p>
                      <a:pPr marL="0" marR="0" lvl="0" indent="0" algn="ctr" defTabSz="1187798" rtl="0" eaLnBrk="1" fontAlgn="b" latinLnBrk="0" hangingPunct="1">
                        <a:lnSpc>
                          <a:spcPct val="100000"/>
                        </a:lnSpc>
                        <a:spcBef>
                          <a:spcPts val="0"/>
                        </a:spcBef>
                        <a:spcAft>
                          <a:spcPts val="0"/>
                        </a:spcAft>
                        <a:buClrTx/>
                        <a:buSzTx/>
                        <a:buFontTx/>
                        <a:buNone/>
                        <a:tabLst/>
                        <a:defRPr/>
                      </a:pPr>
                      <a:r>
                        <a:rPr lang="en-US" altLang="zh-CN" sz="1000" b="0" i="0" u="none" strike="noStrike" dirty="0" smtClean="0">
                          <a:solidFill>
                            <a:srgbClr val="000000"/>
                          </a:solidFill>
                          <a:effectLst/>
                          <a:latin typeface="微软雅黑" panose="020B0503020204020204" pitchFamily="34" charset="-122"/>
                          <a:ea typeface="微软雅黑" panose="020B0503020204020204" pitchFamily="34" charset="-122"/>
                        </a:rPr>
                        <a:t>2.573</a:t>
                      </a:r>
                      <a:r>
                        <a:rPr lang="en-US" altLang="zh-CN" sz="1000" b="0" i="0" u="none" strike="noStrike" baseline="0" dirty="0" smtClean="0">
                          <a:solidFill>
                            <a:srgbClr val="000000"/>
                          </a:solidFill>
                          <a:effectLst/>
                          <a:latin typeface="微软雅黑" panose="020B0503020204020204" pitchFamily="34" charset="-122"/>
                          <a:ea typeface="微软雅黑" panose="020B0503020204020204" pitchFamily="34" charset="-122"/>
                        </a:rPr>
                        <a:t> (baseline)</a:t>
                      </a:r>
                      <a:endParaRPr lang="en-US" altLang="zh-CN" sz="1000" b="0" i="0" u="none" strike="noStrike" dirty="0" smtClean="0">
                        <a:solidFill>
                          <a:srgbClr val="000000"/>
                        </a:solidFill>
                        <a:effectLst/>
                        <a:latin typeface="微软雅黑" panose="020B0503020204020204" pitchFamily="34" charset="-122"/>
                        <a:ea typeface="微软雅黑" panose="020B0503020204020204" pitchFamily="34" charset="-122"/>
                      </a:endParaRPr>
                    </a:p>
                  </a:txBody>
                  <a:tcPr marL="9521" marR="9521" marT="9521" marB="0" anchor="ctr">
                    <a:solidFill>
                      <a:schemeClr val="tx2"/>
                    </a:solidFill>
                  </a:tcPr>
                </a:tc>
                <a:tc>
                  <a:txBody>
                    <a:bodyPr/>
                    <a:lstStyle/>
                    <a:p>
                      <a:pPr marL="0" marR="0" lvl="0" indent="0" algn="ctr" defTabSz="1187798" rtl="0" eaLnBrk="1" fontAlgn="b" latinLnBrk="0" hangingPunct="1">
                        <a:lnSpc>
                          <a:spcPct val="100000"/>
                        </a:lnSpc>
                        <a:spcBef>
                          <a:spcPts val="0"/>
                        </a:spcBef>
                        <a:spcAft>
                          <a:spcPts val="0"/>
                        </a:spcAft>
                        <a:buClrTx/>
                        <a:buSzTx/>
                        <a:buFontTx/>
                        <a:buNone/>
                        <a:tabLst/>
                        <a:defRPr/>
                      </a:pPr>
                      <a:r>
                        <a:rPr lang="en-US" altLang="zh-CN" sz="1000" b="0" i="0" u="none" strike="noStrike" dirty="0" smtClean="0">
                          <a:solidFill>
                            <a:srgbClr val="000000"/>
                          </a:solidFill>
                          <a:effectLst/>
                          <a:latin typeface="微软雅黑" panose="020B0503020204020204" pitchFamily="34" charset="-122"/>
                          <a:ea typeface="微软雅黑" panose="020B0503020204020204" pitchFamily="34" charset="-122"/>
                        </a:rPr>
                        <a:t>0.351 (baseline)</a:t>
                      </a:r>
                    </a:p>
                  </a:txBody>
                  <a:tcPr marL="9521" marR="9521" marT="9521" marB="0" anchor="ctr">
                    <a:solidFill>
                      <a:schemeClr val="tx2"/>
                    </a:solidFill>
                  </a:tcPr>
                </a:tc>
              </a:tr>
              <a:tr h="266425">
                <a:tc vMerge="1">
                  <a:txBody>
                    <a:bodyPr/>
                    <a:lstStyle/>
                    <a:p>
                      <a:endParaRPr lang="en-US" altLang="zh-CN" sz="1200" baseline="0" dirty="0" smtClean="0">
                        <a:latin typeface="+mn-lt"/>
                      </a:endParaRPr>
                    </a:p>
                  </a:txBody>
                  <a:tcPr>
                    <a:solidFill>
                      <a:schemeClr val="tx2"/>
                    </a:solidFill>
                  </a:tcPr>
                </a:tc>
                <a:tc vMerge="1">
                  <a:txBody>
                    <a:bodyPr/>
                    <a:lstStyle/>
                    <a:p>
                      <a:endParaRPr lang="en-US" altLang="zh-CN" sz="1200" dirty="0" smtClean="0">
                        <a:latin typeface="+mn-lt"/>
                      </a:endParaRPr>
                    </a:p>
                  </a:txBody>
                  <a:tcPr>
                    <a:solidFill>
                      <a:schemeClr val="tx2"/>
                    </a:solidFill>
                  </a:tcPr>
                </a:tc>
                <a:tc>
                  <a:txBody>
                    <a:bodyPr/>
                    <a:lstStyle/>
                    <a:p>
                      <a:pPr algn="ctr" fontAlgn="b"/>
                      <a:r>
                        <a:rPr lang="en-US" altLang="zh-CN" sz="1000" b="0" i="0" u="none" strike="noStrike" dirty="0" smtClean="0">
                          <a:solidFill>
                            <a:srgbClr val="000000"/>
                          </a:solidFill>
                          <a:effectLst/>
                          <a:latin typeface="微软雅黑" panose="020B0503020204020204" pitchFamily="34" charset="-122"/>
                          <a:ea typeface="微软雅黑" panose="020B0503020204020204" pitchFamily="34" charset="-122"/>
                        </a:rPr>
                        <a:t>16 (TSDSI)</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1" marR="9521" marT="9521" marB="0" anchor="ctr">
                    <a:solidFill>
                      <a:schemeClr val="tx2"/>
                    </a:solidFill>
                  </a:tcPr>
                </a:tc>
                <a:tc>
                  <a:txBody>
                    <a:bodyPr/>
                    <a:lstStyle/>
                    <a:p>
                      <a:pPr marL="0" marR="0" lvl="0" indent="0" algn="ctr" defTabSz="1187798" rtl="0" eaLnBrk="1" fontAlgn="b" latinLnBrk="0" hangingPunct="1">
                        <a:lnSpc>
                          <a:spcPct val="100000"/>
                        </a:lnSpc>
                        <a:spcBef>
                          <a:spcPts val="0"/>
                        </a:spcBef>
                        <a:spcAft>
                          <a:spcPts val="0"/>
                        </a:spcAft>
                        <a:buClrTx/>
                        <a:buSzTx/>
                        <a:buFontTx/>
                        <a:buNone/>
                        <a:tabLst/>
                        <a:defRPr/>
                      </a:pPr>
                      <a:r>
                        <a:rPr lang="en-US" altLang="zh-CN" sz="1000" b="0" i="0" u="none" strike="noStrike" dirty="0" smtClean="0">
                          <a:solidFill>
                            <a:srgbClr val="000000"/>
                          </a:solidFill>
                          <a:effectLst/>
                          <a:latin typeface="微软雅黑" panose="020B0503020204020204" pitchFamily="34" charset="-122"/>
                          <a:ea typeface="微软雅黑" panose="020B0503020204020204" pitchFamily="34" charset="-122"/>
                        </a:rPr>
                        <a:t>10.317 </a:t>
                      </a:r>
                      <a:r>
                        <a:rPr lang="en-US" altLang="zh-CN" sz="1000" b="0" i="0" u="none" strike="noStrike" dirty="0" smtClean="0">
                          <a:solidFill>
                            <a:schemeClr val="accent1"/>
                          </a:solidFill>
                          <a:effectLst/>
                          <a:latin typeface="微软雅黑" panose="020B0503020204020204" pitchFamily="34" charset="-122"/>
                          <a:ea typeface="微软雅黑" panose="020B0503020204020204" pitchFamily="34" charset="-122"/>
                        </a:rPr>
                        <a:t>(-13.3%)</a:t>
                      </a:r>
                    </a:p>
                  </a:txBody>
                  <a:tcPr marL="9521" marR="9521" marT="9521" marB="0" anchor="ctr">
                    <a:solidFill>
                      <a:schemeClr val="tx2"/>
                    </a:solidFill>
                  </a:tcPr>
                </a:tc>
                <a:tc>
                  <a:txBody>
                    <a:bodyPr/>
                    <a:lstStyle/>
                    <a:p>
                      <a:pPr marL="0" marR="0" lvl="0" indent="0" algn="ctr" defTabSz="1187798" rtl="0" eaLnBrk="1" fontAlgn="b" latinLnBrk="0" hangingPunct="1">
                        <a:lnSpc>
                          <a:spcPct val="100000"/>
                        </a:lnSpc>
                        <a:spcBef>
                          <a:spcPts val="0"/>
                        </a:spcBef>
                        <a:spcAft>
                          <a:spcPts val="0"/>
                        </a:spcAft>
                        <a:buClrTx/>
                        <a:buSzTx/>
                        <a:buFontTx/>
                        <a:buNone/>
                        <a:tabLst/>
                        <a:defRPr/>
                      </a:pPr>
                      <a:r>
                        <a:rPr lang="en-US" altLang="zh-CN" sz="1000" b="0" i="0" u="none" strike="noStrike" dirty="0" smtClean="0">
                          <a:solidFill>
                            <a:schemeClr val="tx1"/>
                          </a:solidFill>
                          <a:effectLst/>
                          <a:latin typeface="微软雅黑" panose="020B0503020204020204" pitchFamily="34" charset="-122"/>
                          <a:ea typeface="微软雅黑" panose="020B0503020204020204" pitchFamily="34" charset="-122"/>
                        </a:rPr>
                        <a:t>2.172</a:t>
                      </a:r>
                      <a:r>
                        <a:rPr lang="en-US" altLang="zh-CN" sz="1000" b="0" i="0" u="none" strike="noStrike" dirty="0" smtClean="0">
                          <a:solidFill>
                            <a:schemeClr val="accent1"/>
                          </a:solidFill>
                          <a:effectLst/>
                          <a:latin typeface="微软雅黑" panose="020B0503020204020204" pitchFamily="34" charset="-122"/>
                          <a:ea typeface="微软雅黑" panose="020B0503020204020204" pitchFamily="34" charset="-122"/>
                        </a:rPr>
                        <a:t> (-15.6%)</a:t>
                      </a:r>
                    </a:p>
                  </a:txBody>
                  <a:tcPr marL="9521" marR="9521" marT="9521" marB="0" anchor="ctr">
                    <a:solidFill>
                      <a:schemeClr val="tx2"/>
                    </a:solidFill>
                  </a:tcPr>
                </a:tc>
                <a:tc>
                  <a:txBody>
                    <a:bodyPr/>
                    <a:lstStyle/>
                    <a:p>
                      <a:pPr marL="0" marR="0" lvl="0" indent="0" algn="ctr" defTabSz="1187798" rtl="0" eaLnBrk="1" fontAlgn="b" latinLnBrk="0" hangingPunct="1">
                        <a:lnSpc>
                          <a:spcPct val="100000"/>
                        </a:lnSpc>
                        <a:spcBef>
                          <a:spcPts val="0"/>
                        </a:spcBef>
                        <a:spcAft>
                          <a:spcPts val="0"/>
                        </a:spcAft>
                        <a:buClrTx/>
                        <a:buSzTx/>
                        <a:buFontTx/>
                        <a:buNone/>
                        <a:tabLst/>
                        <a:defRPr/>
                      </a:pPr>
                      <a:r>
                        <a:rPr lang="en-US" altLang="zh-CN" sz="1000" b="0" i="0" u="none" strike="noStrike" dirty="0" smtClean="0">
                          <a:solidFill>
                            <a:srgbClr val="000000"/>
                          </a:solidFill>
                          <a:effectLst/>
                          <a:latin typeface="微软雅黑" panose="020B0503020204020204" pitchFamily="34" charset="-122"/>
                          <a:ea typeface="微软雅黑" panose="020B0503020204020204" pitchFamily="34" charset="-122"/>
                        </a:rPr>
                        <a:t>0.35 </a:t>
                      </a:r>
                      <a:r>
                        <a:rPr lang="en-US" altLang="zh-CN" sz="1000" b="0" i="0" u="none" strike="noStrike" dirty="0" smtClean="0">
                          <a:solidFill>
                            <a:schemeClr val="accent1"/>
                          </a:solidFill>
                          <a:effectLst/>
                          <a:latin typeface="微软雅黑" panose="020B0503020204020204" pitchFamily="34" charset="-122"/>
                          <a:ea typeface="微软雅黑" panose="020B0503020204020204" pitchFamily="34" charset="-122"/>
                        </a:rPr>
                        <a:t>(-0.1%)</a:t>
                      </a:r>
                    </a:p>
                  </a:txBody>
                  <a:tcPr marL="9521" marR="9521" marT="9521" marB="0" anchor="ctr">
                    <a:solidFill>
                      <a:schemeClr val="tx2"/>
                    </a:solidFill>
                  </a:tcPr>
                </a:tc>
              </a:tr>
            </a:tbl>
          </a:graphicData>
        </a:graphic>
      </p:graphicFrame>
      <p:sp>
        <p:nvSpPr>
          <p:cNvPr id="6" name="环形箭头 5"/>
          <p:cNvSpPr/>
          <p:nvPr/>
        </p:nvSpPr>
        <p:spPr>
          <a:xfrm rot="5400000">
            <a:off x="7004938" y="5433189"/>
            <a:ext cx="402515" cy="415091"/>
          </a:xfrm>
          <a:prstGeom prst="circularArrow">
            <a:avLst/>
          </a:prstGeom>
          <a:solidFill>
            <a:srgbClr val="EA0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en-US" sz="1799">
              <a:solidFill>
                <a:srgbClr val="1D1D1A"/>
              </a:solidFill>
            </a:endParaRPr>
          </a:p>
        </p:txBody>
      </p:sp>
      <p:sp>
        <p:nvSpPr>
          <p:cNvPr id="13" name="环形箭头 12"/>
          <p:cNvSpPr/>
          <p:nvPr/>
        </p:nvSpPr>
        <p:spPr>
          <a:xfrm rot="5400000">
            <a:off x="8986347" y="5433189"/>
            <a:ext cx="402515" cy="415091"/>
          </a:xfrm>
          <a:prstGeom prst="circularArrow">
            <a:avLst/>
          </a:prstGeom>
          <a:solidFill>
            <a:srgbClr val="EA0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en-US" sz="1799">
              <a:solidFill>
                <a:srgbClr val="1D1D1A"/>
              </a:solidFill>
            </a:endParaRPr>
          </a:p>
        </p:txBody>
      </p:sp>
      <p:sp>
        <p:nvSpPr>
          <p:cNvPr id="14" name="环形箭头 13"/>
          <p:cNvSpPr/>
          <p:nvPr/>
        </p:nvSpPr>
        <p:spPr>
          <a:xfrm rot="5400000">
            <a:off x="10856587" y="5426900"/>
            <a:ext cx="402515" cy="415091"/>
          </a:xfrm>
          <a:prstGeom prst="circularArrow">
            <a:avLst/>
          </a:prstGeom>
          <a:solidFill>
            <a:srgbClr val="EA0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en-US" sz="1799">
              <a:solidFill>
                <a:srgbClr val="1D1D1A"/>
              </a:solidFill>
            </a:endParaRPr>
          </a:p>
        </p:txBody>
      </p:sp>
      <p:sp>
        <p:nvSpPr>
          <p:cNvPr id="15" name="环形箭头 14"/>
          <p:cNvSpPr/>
          <p:nvPr/>
        </p:nvSpPr>
        <p:spPr>
          <a:xfrm rot="5400000">
            <a:off x="7004938" y="4789136"/>
            <a:ext cx="402515" cy="415091"/>
          </a:xfrm>
          <a:prstGeom prst="circularArrow">
            <a:avLst/>
          </a:prstGeom>
          <a:solidFill>
            <a:srgbClr val="EA0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en-US" sz="1799">
              <a:solidFill>
                <a:srgbClr val="1D1D1A"/>
              </a:solidFill>
            </a:endParaRPr>
          </a:p>
        </p:txBody>
      </p:sp>
      <p:sp>
        <p:nvSpPr>
          <p:cNvPr id="16" name="环形箭头 15"/>
          <p:cNvSpPr/>
          <p:nvPr/>
        </p:nvSpPr>
        <p:spPr>
          <a:xfrm rot="5400000">
            <a:off x="8986347" y="4827320"/>
            <a:ext cx="402515" cy="415091"/>
          </a:xfrm>
          <a:prstGeom prst="circularArrow">
            <a:avLst/>
          </a:prstGeom>
          <a:solidFill>
            <a:srgbClr val="EA0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en-US" sz="1799">
              <a:solidFill>
                <a:srgbClr val="1D1D1A"/>
              </a:solidFill>
            </a:endParaRPr>
          </a:p>
        </p:txBody>
      </p:sp>
      <p:sp>
        <p:nvSpPr>
          <p:cNvPr id="17" name="环形箭头 16"/>
          <p:cNvSpPr/>
          <p:nvPr/>
        </p:nvSpPr>
        <p:spPr>
          <a:xfrm rot="5400000">
            <a:off x="10860096" y="4813696"/>
            <a:ext cx="402515" cy="415091"/>
          </a:xfrm>
          <a:prstGeom prst="circularArrow">
            <a:avLst/>
          </a:prstGeom>
          <a:solidFill>
            <a:srgbClr val="EA0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en-US" sz="1799">
              <a:solidFill>
                <a:srgbClr val="1D1D1A"/>
              </a:solidFill>
            </a:endParaRPr>
          </a:p>
        </p:txBody>
      </p:sp>
      <p:sp>
        <p:nvSpPr>
          <p:cNvPr id="18" name="矩形 17"/>
          <p:cNvSpPr/>
          <p:nvPr/>
        </p:nvSpPr>
        <p:spPr>
          <a:xfrm>
            <a:off x="728891" y="3658850"/>
            <a:ext cx="10818240" cy="544552"/>
          </a:xfrm>
          <a:prstGeom prst="rect">
            <a:avLst/>
          </a:prstGeom>
        </p:spPr>
        <p:txBody>
          <a:bodyPr wrap="square">
            <a:spAutoFit/>
          </a:bodyPr>
          <a:lstStyle/>
          <a:p>
            <a:pPr marL="285636" indent="-285636" algn="just" defTabSz="914112">
              <a:lnSpc>
                <a:spcPct val="105000"/>
              </a:lnSpc>
              <a:spcAft>
                <a:spcPts val="800"/>
              </a:spcAft>
              <a:buFont typeface="Arial" panose="020B0604020202020204" pitchFamily="34" charset="0"/>
              <a:buChar char="•"/>
            </a:pPr>
            <a:r>
              <a:rPr lang="en-US" altLang="zh-CN" sz="1399" dirty="0">
                <a:solidFill>
                  <a:srgbClr val="1D1D1A"/>
                </a:solidFill>
                <a:latin typeface="微软雅黑" panose="020B0503020204020204" pitchFamily="34" charset="-122"/>
                <a:ea typeface="微软雅黑" panose="020B0503020204020204" pitchFamily="34" charset="-122"/>
              </a:rPr>
              <a:t>Observation 2</a:t>
            </a:r>
            <a:r>
              <a:rPr lang="zh-CN" altLang="en-US" sz="1399" dirty="0">
                <a:solidFill>
                  <a:srgbClr val="1D1D1A"/>
                </a:solidFill>
                <a:latin typeface="微软雅黑" panose="020B0503020204020204" pitchFamily="34" charset="-122"/>
                <a:ea typeface="微软雅黑" panose="020B0503020204020204" pitchFamily="34" charset="-122"/>
              </a:rPr>
              <a:t>：</a:t>
            </a:r>
            <a:r>
              <a:rPr lang="en-US" altLang="zh-CN" sz="1399" dirty="0">
                <a:solidFill>
                  <a:srgbClr val="1D1D1A"/>
                </a:solidFill>
                <a:latin typeface="微软雅黑" panose="020B0503020204020204" pitchFamily="34" charset="-122"/>
                <a:ea typeface="微软雅黑" panose="020B0503020204020204" pitchFamily="34" charset="-122"/>
              </a:rPr>
              <a:t>T</a:t>
            </a:r>
            <a:r>
              <a:rPr lang="en-US" altLang="zh-CN" sz="1399" dirty="0">
                <a:solidFill>
                  <a:srgbClr val="1D1D1A"/>
                </a:solidFill>
                <a:latin typeface="微软雅黑" panose="020B0503020204020204" pitchFamily="34" charset="-122"/>
                <a:ea typeface="微软雅黑" panose="020B0503020204020204" pitchFamily="34" charset="-122"/>
              </a:rPr>
              <a:t>he </a:t>
            </a:r>
            <a:r>
              <a:rPr lang="en-US" altLang="zh-CN" sz="1399" dirty="0">
                <a:solidFill>
                  <a:srgbClr val="1D1D1A"/>
                </a:solidFill>
                <a:latin typeface="微软雅黑" panose="020B0503020204020204" pitchFamily="34" charset="-122"/>
                <a:ea typeface="微软雅黑" panose="020B0503020204020204" pitchFamily="34" charset="-122"/>
              </a:rPr>
              <a:t>spectrum </a:t>
            </a:r>
            <a:r>
              <a:rPr lang="en-US" altLang="zh-CN" sz="1399" dirty="0">
                <a:solidFill>
                  <a:srgbClr val="1D1D1A"/>
                </a:solidFill>
                <a:latin typeface="微软雅黑" panose="020B0503020204020204" pitchFamily="34" charset="-122"/>
                <a:ea typeface="微软雅黑" panose="020B0503020204020204" pitchFamily="34" charset="-122"/>
              </a:rPr>
              <a:t>efficiency has up to 15.6% loss since TSDSI </a:t>
            </a:r>
            <a:r>
              <a:rPr lang="en-US" altLang="zh-CN" sz="1399" dirty="0">
                <a:solidFill>
                  <a:srgbClr val="1D1D1A"/>
                </a:solidFill>
                <a:latin typeface="微软雅黑" panose="020B0503020204020204" pitchFamily="34" charset="-122"/>
                <a:ea typeface="微软雅黑" panose="020B0503020204020204" pitchFamily="34" charset="-122"/>
              </a:rPr>
              <a:t>Large RBG scheduling granularity leads to resource waste</a:t>
            </a:r>
            <a:r>
              <a:rPr lang="en-US" altLang="zh-CN" sz="1399" dirty="0">
                <a:solidFill>
                  <a:srgbClr val="1D1D1A"/>
                </a:solidFill>
                <a:latin typeface="微软雅黑" panose="020B0503020204020204" pitchFamily="34" charset="-122"/>
                <a:ea typeface="微软雅黑" panose="020B0503020204020204" pitchFamily="34" charset="-122"/>
              </a:rPr>
              <a:t>.</a:t>
            </a:r>
            <a:endParaRPr lang="en-US" altLang="zh-CN" sz="1399" dirty="0">
              <a:solidFill>
                <a:srgbClr val="1D1D1A"/>
              </a:solidFill>
              <a:latin typeface="微软雅黑" panose="020B0503020204020204" pitchFamily="34" charset="-122"/>
              <a:ea typeface="微软雅黑" panose="020B0503020204020204" pitchFamily="34" charset="-122"/>
            </a:endParaRPr>
          </a:p>
        </p:txBody>
      </p:sp>
      <p:sp>
        <p:nvSpPr>
          <p:cNvPr id="19" name="圆角矩形 18"/>
          <p:cNvSpPr/>
          <p:nvPr/>
        </p:nvSpPr>
        <p:spPr>
          <a:xfrm>
            <a:off x="159569" y="6048181"/>
            <a:ext cx="11846767" cy="553458"/>
          </a:xfrm>
          <a:prstGeom prst="round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12"/>
            <a:r>
              <a:rPr lang="en-US" sz="1799" dirty="0">
                <a:solidFill>
                  <a:srgbClr val="FFFFFF"/>
                </a:solidFill>
              </a:rPr>
              <a:t>Conclusion: </a:t>
            </a:r>
            <a:r>
              <a:rPr lang="en-US" sz="1799" dirty="0">
                <a:solidFill>
                  <a:srgbClr val="FFFFFF"/>
                </a:solidFill>
              </a:rPr>
              <a:t>TSDSI </a:t>
            </a:r>
            <a:r>
              <a:rPr lang="en-US" sz="1799" dirty="0">
                <a:solidFill>
                  <a:srgbClr val="FFFFFF"/>
                </a:solidFill>
              </a:rPr>
              <a:t>DCI </a:t>
            </a:r>
            <a:r>
              <a:rPr lang="en-US" sz="1799" dirty="0">
                <a:solidFill>
                  <a:srgbClr val="FFFFFF"/>
                </a:solidFill>
              </a:rPr>
              <a:t>payload reduction </a:t>
            </a:r>
            <a:r>
              <a:rPr lang="en-US" sz="1799" dirty="0">
                <a:solidFill>
                  <a:srgbClr val="FFFFFF"/>
                </a:solidFill>
              </a:rPr>
              <a:t>is always below 10%, while TSDSI larger RBG approach brings UP TO 15.6% SE loss.</a:t>
            </a:r>
            <a:endParaRPr lang="en-US" sz="1799" dirty="0">
              <a:solidFill>
                <a:srgbClr val="FFFFFF"/>
              </a:solidFill>
            </a:endParaRPr>
          </a:p>
        </p:txBody>
      </p:sp>
    </p:spTree>
    <p:extLst>
      <p:ext uri="{BB962C8B-B14F-4D97-AF65-F5344CB8AC3E}">
        <p14:creationId xmlns:p14="http://schemas.microsoft.com/office/powerpoint/2010/main" val="171384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内容占位符 2"/>
          <p:cNvSpPr txBox="1">
            <a:spLocks/>
          </p:cNvSpPr>
          <p:nvPr/>
        </p:nvSpPr>
        <p:spPr bwMode="auto">
          <a:xfrm>
            <a:off x="805736" y="2794836"/>
            <a:ext cx="6348598" cy="2930550"/>
          </a:xfrm>
          <a:prstGeom prst="rect">
            <a:avLst/>
          </a:prstGeom>
          <a:noFill/>
          <a:ln w="19050">
            <a:solidFill>
              <a:srgbClr val="C0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11" tIns="40054" rIns="80111" bIns="40054" numCol="1" anchor="t" anchorCtr="0" compatLnSpc="1">
            <a:prstTxWarp prst="textNoShape">
              <a:avLst/>
            </a:prstTxWarp>
          </a:bodyPr>
          <a:lstStyle>
            <a:lvl1pPr marL="400061" indent="-400061" algn="l" rtl="0" eaLnBrk="0" fontAlgn="base" hangingPunct="0">
              <a:lnSpc>
                <a:spcPct val="140000"/>
              </a:lnSpc>
              <a:spcBef>
                <a:spcPct val="0"/>
              </a:spcBef>
              <a:spcAft>
                <a:spcPct val="0"/>
              </a:spcAft>
              <a:buClr>
                <a:srgbClr val="990000"/>
              </a:buClr>
              <a:buSzPct val="75000"/>
              <a:buFont typeface="Wingdings" pitchFamily="2" charset="2"/>
              <a:buChar char="n"/>
              <a:defRPr sz="2333">
                <a:solidFill>
                  <a:schemeClr val="tx1"/>
                </a:solidFill>
                <a:latin typeface="微软雅黑" pitchFamily="34" charset="-122"/>
                <a:ea typeface="微软雅黑" pitchFamily="34" charset="-122"/>
                <a:cs typeface="+mn-cs"/>
              </a:defRPr>
            </a:lvl1pPr>
            <a:lvl2pPr marL="866800" indent="-333385"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微软雅黑" pitchFamily="34" charset="-122"/>
                <a:ea typeface="微软雅黑" pitchFamily="34" charset="-122"/>
                <a:cs typeface="+mn-cs"/>
              </a:defRPr>
            </a:lvl2pPr>
            <a:lvl3pPr marL="1333538" indent="-266708" algn="l" rtl="0" eaLnBrk="0" fontAlgn="base" hangingPunct="0">
              <a:lnSpc>
                <a:spcPct val="140000"/>
              </a:lnSpc>
              <a:spcBef>
                <a:spcPct val="0"/>
              </a:spcBef>
              <a:spcAft>
                <a:spcPct val="0"/>
              </a:spcAft>
              <a:buSzPct val="50000"/>
              <a:buFont typeface="Wingdings" pitchFamily="2" charset="2"/>
              <a:buChar char="n"/>
              <a:defRPr sz="1867">
                <a:solidFill>
                  <a:schemeClr val="tx1"/>
                </a:solidFill>
                <a:latin typeface="微软雅黑" pitchFamily="34" charset="-122"/>
                <a:ea typeface="微软雅黑" pitchFamily="34" charset="-122"/>
                <a:cs typeface="+mn-cs"/>
              </a:defRPr>
            </a:lvl3pPr>
            <a:lvl4pPr marL="1866953" indent="-266708" algn="l" rtl="0" eaLnBrk="0" fontAlgn="base" hangingPunct="0">
              <a:lnSpc>
                <a:spcPct val="140000"/>
              </a:lnSpc>
              <a:spcBef>
                <a:spcPct val="0"/>
              </a:spcBef>
              <a:spcAft>
                <a:spcPct val="0"/>
              </a:spcAft>
              <a:buChar char="–"/>
              <a:defRPr sz="1633">
                <a:solidFill>
                  <a:schemeClr val="tx1"/>
                </a:solidFill>
                <a:latin typeface="微软雅黑" pitchFamily="34" charset="-122"/>
                <a:ea typeface="微软雅黑" pitchFamily="34" charset="-122"/>
                <a:cs typeface="+mn-cs"/>
              </a:defRPr>
            </a:lvl4pPr>
            <a:lvl5pPr marL="2400369" indent="-266708" algn="l" rtl="0" eaLnBrk="0" fontAlgn="base" hangingPunct="0">
              <a:lnSpc>
                <a:spcPct val="140000"/>
              </a:lnSpc>
              <a:spcBef>
                <a:spcPct val="0"/>
              </a:spcBef>
              <a:spcAft>
                <a:spcPct val="0"/>
              </a:spcAft>
              <a:buFont typeface="Arial" pitchFamily="34" charset="0"/>
              <a:buChar char="~"/>
              <a:defRPr sz="1400">
                <a:solidFill>
                  <a:schemeClr val="tx1"/>
                </a:solidFill>
                <a:latin typeface="微软雅黑" pitchFamily="34" charset="-122"/>
                <a:ea typeface="微软雅黑" pitchFamily="34" charset="-122"/>
                <a:cs typeface="+mn-cs"/>
              </a:defRPr>
            </a:lvl5pPr>
            <a:lvl6pPr marL="2933784"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6pPr>
            <a:lvl7pPr marL="3467199"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7pPr>
            <a:lvl8pPr marL="4000614"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8pPr>
            <a:lvl9pPr marL="4534030"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9pPr>
          </a:lstStyle>
          <a:p>
            <a:pPr marL="0" indent="0">
              <a:lnSpc>
                <a:spcPct val="120000"/>
              </a:lnSpc>
              <a:buNone/>
              <a:defRPr/>
            </a:pPr>
            <a:endParaRPr lang="en-US" altLang="zh-CN" sz="1399" dirty="0">
              <a:solidFill>
                <a:srgbClr val="000000"/>
              </a:solidFill>
            </a:endParaRPr>
          </a:p>
        </p:txBody>
      </p:sp>
      <p:sp>
        <p:nvSpPr>
          <p:cNvPr id="41" name="内容占位符 2"/>
          <p:cNvSpPr txBox="1">
            <a:spLocks/>
          </p:cNvSpPr>
          <p:nvPr/>
        </p:nvSpPr>
        <p:spPr bwMode="auto">
          <a:xfrm>
            <a:off x="7253141" y="2040592"/>
            <a:ext cx="4531817" cy="1859212"/>
          </a:xfrm>
          <a:prstGeom prst="rect">
            <a:avLst/>
          </a:prstGeom>
          <a:noFill/>
          <a:ln w="19050">
            <a:solidFill>
              <a:srgbClr val="0070C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11" tIns="40054" rIns="80111" bIns="40054" numCol="1" anchor="t" anchorCtr="0" compatLnSpc="1">
            <a:prstTxWarp prst="textNoShape">
              <a:avLst/>
            </a:prstTxWarp>
          </a:bodyPr>
          <a:lstStyle>
            <a:lvl1pPr marL="400061" indent="-400061" algn="l" rtl="0" eaLnBrk="0" fontAlgn="base" hangingPunct="0">
              <a:lnSpc>
                <a:spcPct val="140000"/>
              </a:lnSpc>
              <a:spcBef>
                <a:spcPct val="0"/>
              </a:spcBef>
              <a:spcAft>
                <a:spcPct val="0"/>
              </a:spcAft>
              <a:buClr>
                <a:srgbClr val="990000"/>
              </a:buClr>
              <a:buSzPct val="75000"/>
              <a:buFont typeface="Wingdings" pitchFamily="2" charset="2"/>
              <a:buChar char="n"/>
              <a:defRPr sz="2333">
                <a:solidFill>
                  <a:schemeClr val="tx1"/>
                </a:solidFill>
                <a:latin typeface="微软雅黑" pitchFamily="34" charset="-122"/>
                <a:ea typeface="微软雅黑" pitchFamily="34" charset="-122"/>
                <a:cs typeface="+mn-cs"/>
              </a:defRPr>
            </a:lvl1pPr>
            <a:lvl2pPr marL="866800" indent="-333385"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微软雅黑" pitchFamily="34" charset="-122"/>
                <a:ea typeface="微软雅黑" pitchFamily="34" charset="-122"/>
                <a:cs typeface="+mn-cs"/>
              </a:defRPr>
            </a:lvl2pPr>
            <a:lvl3pPr marL="1333538" indent="-266708" algn="l" rtl="0" eaLnBrk="0" fontAlgn="base" hangingPunct="0">
              <a:lnSpc>
                <a:spcPct val="140000"/>
              </a:lnSpc>
              <a:spcBef>
                <a:spcPct val="0"/>
              </a:spcBef>
              <a:spcAft>
                <a:spcPct val="0"/>
              </a:spcAft>
              <a:buSzPct val="50000"/>
              <a:buFont typeface="Wingdings" pitchFamily="2" charset="2"/>
              <a:buChar char="n"/>
              <a:defRPr sz="1867">
                <a:solidFill>
                  <a:schemeClr val="tx1"/>
                </a:solidFill>
                <a:latin typeface="微软雅黑" pitchFamily="34" charset="-122"/>
                <a:ea typeface="微软雅黑" pitchFamily="34" charset="-122"/>
                <a:cs typeface="+mn-cs"/>
              </a:defRPr>
            </a:lvl3pPr>
            <a:lvl4pPr marL="1866953" indent="-266708" algn="l" rtl="0" eaLnBrk="0" fontAlgn="base" hangingPunct="0">
              <a:lnSpc>
                <a:spcPct val="140000"/>
              </a:lnSpc>
              <a:spcBef>
                <a:spcPct val="0"/>
              </a:spcBef>
              <a:spcAft>
                <a:spcPct val="0"/>
              </a:spcAft>
              <a:buChar char="–"/>
              <a:defRPr sz="1633">
                <a:solidFill>
                  <a:schemeClr val="tx1"/>
                </a:solidFill>
                <a:latin typeface="微软雅黑" pitchFamily="34" charset="-122"/>
                <a:ea typeface="微软雅黑" pitchFamily="34" charset="-122"/>
                <a:cs typeface="+mn-cs"/>
              </a:defRPr>
            </a:lvl4pPr>
            <a:lvl5pPr marL="2400369" indent="-266708" algn="l" rtl="0" eaLnBrk="0" fontAlgn="base" hangingPunct="0">
              <a:lnSpc>
                <a:spcPct val="140000"/>
              </a:lnSpc>
              <a:spcBef>
                <a:spcPct val="0"/>
              </a:spcBef>
              <a:spcAft>
                <a:spcPct val="0"/>
              </a:spcAft>
              <a:buFont typeface="Arial" pitchFamily="34" charset="0"/>
              <a:buChar char="~"/>
              <a:defRPr sz="1400">
                <a:solidFill>
                  <a:schemeClr val="tx1"/>
                </a:solidFill>
                <a:latin typeface="微软雅黑" pitchFamily="34" charset="-122"/>
                <a:ea typeface="微软雅黑" pitchFamily="34" charset="-122"/>
                <a:cs typeface="+mn-cs"/>
              </a:defRPr>
            </a:lvl5pPr>
            <a:lvl6pPr marL="2933784"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6pPr>
            <a:lvl7pPr marL="3467199"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7pPr>
            <a:lvl8pPr marL="4000614"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8pPr>
            <a:lvl9pPr marL="4534030"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9pPr>
          </a:lstStyle>
          <a:p>
            <a:pPr marL="0" indent="0" defTabSz="914112">
              <a:lnSpc>
                <a:spcPct val="120000"/>
              </a:lnSpc>
              <a:buNone/>
            </a:pPr>
            <a:endParaRPr lang="zh-CN" altLang="en-US" sz="1399" dirty="0">
              <a:solidFill>
                <a:srgbClr val="1D1D1A"/>
              </a:solidFill>
              <a:latin typeface="等线 Light" panose="02010600030101010101" pitchFamily="2" charset="-122"/>
              <a:ea typeface="等线 Light" panose="02010600030101010101" pitchFamily="2" charset="-122"/>
            </a:endParaRPr>
          </a:p>
        </p:txBody>
      </p:sp>
      <p:sp>
        <p:nvSpPr>
          <p:cNvPr id="38" name="内容占位符 2"/>
          <p:cNvSpPr txBox="1">
            <a:spLocks/>
          </p:cNvSpPr>
          <p:nvPr/>
        </p:nvSpPr>
        <p:spPr bwMode="auto">
          <a:xfrm>
            <a:off x="7253141" y="3939678"/>
            <a:ext cx="4523229" cy="2062437"/>
          </a:xfrm>
          <a:prstGeom prst="rect">
            <a:avLst/>
          </a:prstGeom>
          <a:noFill/>
          <a:ln w="19050">
            <a:solidFill>
              <a:srgbClr val="00B05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11" tIns="40054" rIns="80111" bIns="40054" numCol="1" anchor="t" anchorCtr="0" compatLnSpc="1">
            <a:prstTxWarp prst="textNoShape">
              <a:avLst/>
            </a:prstTxWarp>
          </a:bodyPr>
          <a:lstStyle>
            <a:lvl1pPr marL="400061" indent="-400061" algn="l" rtl="0" eaLnBrk="0" fontAlgn="base" hangingPunct="0">
              <a:lnSpc>
                <a:spcPct val="140000"/>
              </a:lnSpc>
              <a:spcBef>
                <a:spcPct val="0"/>
              </a:spcBef>
              <a:spcAft>
                <a:spcPct val="0"/>
              </a:spcAft>
              <a:buClr>
                <a:srgbClr val="990000"/>
              </a:buClr>
              <a:buSzPct val="75000"/>
              <a:buFont typeface="Wingdings" pitchFamily="2" charset="2"/>
              <a:buChar char="n"/>
              <a:defRPr sz="2333">
                <a:solidFill>
                  <a:schemeClr val="tx1"/>
                </a:solidFill>
                <a:latin typeface="微软雅黑" pitchFamily="34" charset="-122"/>
                <a:ea typeface="微软雅黑" pitchFamily="34" charset="-122"/>
                <a:cs typeface="+mn-cs"/>
              </a:defRPr>
            </a:lvl1pPr>
            <a:lvl2pPr marL="866800" indent="-333385"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微软雅黑" pitchFamily="34" charset="-122"/>
                <a:ea typeface="微软雅黑" pitchFamily="34" charset="-122"/>
                <a:cs typeface="+mn-cs"/>
              </a:defRPr>
            </a:lvl2pPr>
            <a:lvl3pPr marL="1333538" indent="-266708" algn="l" rtl="0" eaLnBrk="0" fontAlgn="base" hangingPunct="0">
              <a:lnSpc>
                <a:spcPct val="140000"/>
              </a:lnSpc>
              <a:spcBef>
                <a:spcPct val="0"/>
              </a:spcBef>
              <a:spcAft>
                <a:spcPct val="0"/>
              </a:spcAft>
              <a:buSzPct val="50000"/>
              <a:buFont typeface="Wingdings" pitchFamily="2" charset="2"/>
              <a:buChar char="n"/>
              <a:defRPr sz="1867">
                <a:solidFill>
                  <a:schemeClr val="tx1"/>
                </a:solidFill>
                <a:latin typeface="微软雅黑" pitchFamily="34" charset="-122"/>
                <a:ea typeface="微软雅黑" pitchFamily="34" charset="-122"/>
                <a:cs typeface="+mn-cs"/>
              </a:defRPr>
            </a:lvl3pPr>
            <a:lvl4pPr marL="1866953" indent="-266708" algn="l" rtl="0" eaLnBrk="0" fontAlgn="base" hangingPunct="0">
              <a:lnSpc>
                <a:spcPct val="140000"/>
              </a:lnSpc>
              <a:spcBef>
                <a:spcPct val="0"/>
              </a:spcBef>
              <a:spcAft>
                <a:spcPct val="0"/>
              </a:spcAft>
              <a:buChar char="–"/>
              <a:defRPr sz="1633">
                <a:solidFill>
                  <a:schemeClr val="tx1"/>
                </a:solidFill>
                <a:latin typeface="微软雅黑" pitchFamily="34" charset="-122"/>
                <a:ea typeface="微软雅黑" pitchFamily="34" charset="-122"/>
                <a:cs typeface="+mn-cs"/>
              </a:defRPr>
            </a:lvl4pPr>
            <a:lvl5pPr marL="2400369" indent="-266708" algn="l" rtl="0" eaLnBrk="0" fontAlgn="base" hangingPunct="0">
              <a:lnSpc>
                <a:spcPct val="140000"/>
              </a:lnSpc>
              <a:spcBef>
                <a:spcPct val="0"/>
              </a:spcBef>
              <a:spcAft>
                <a:spcPct val="0"/>
              </a:spcAft>
              <a:buFont typeface="Arial" pitchFamily="34" charset="0"/>
              <a:buChar char="~"/>
              <a:defRPr sz="1400">
                <a:solidFill>
                  <a:schemeClr val="tx1"/>
                </a:solidFill>
                <a:latin typeface="微软雅黑" pitchFamily="34" charset="-122"/>
                <a:ea typeface="微软雅黑" pitchFamily="34" charset="-122"/>
                <a:cs typeface="+mn-cs"/>
              </a:defRPr>
            </a:lvl5pPr>
            <a:lvl6pPr marL="2933784"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6pPr>
            <a:lvl7pPr marL="3467199"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7pPr>
            <a:lvl8pPr marL="4000614"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8pPr>
            <a:lvl9pPr marL="4534030"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9pPr>
          </a:lstStyle>
          <a:p>
            <a:pPr marL="0" indent="0" defTabSz="914112">
              <a:lnSpc>
                <a:spcPct val="120000"/>
              </a:lnSpc>
              <a:buNone/>
            </a:pPr>
            <a:endParaRPr lang="en-US" altLang="zh-CN" sz="1399" dirty="0">
              <a:solidFill>
                <a:srgbClr val="1D1D1A"/>
              </a:solidFill>
              <a:latin typeface="等线 Light" panose="02010600030101010101" pitchFamily="2" charset="-122"/>
              <a:ea typeface="等线 Light" panose="02010600030101010101" pitchFamily="2" charset="-122"/>
            </a:endParaRPr>
          </a:p>
        </p:txBody>
      </p:sp>
      <p:sp>
        <p:nvSpPr>
          <p:cNvPr id="2" name="Subtitle 1">
            <a:extLst>
              <a:ext uri="{FF2B5EF4-FFF2-40B4-BE49-F238E27FC236}">
                <a16:creationId xmlns="" xmlns:a16="http://schemas.microsoft.com/office/drawing/2014/main" id="{C6ADB1D9-336D-594D-9418-4BC486843D21}"/>
              </a:ext>
            </a:extLst>
          </p:cNvPr>
          <p:cNvSpPr>
            <a:spLocks noGrp="1"/>
          </p:cNvSpPr>
          <p:nvPr>
            <p:ph type="subTitle" idx="1"/>
          </p:nvPr>
        </p:nvSpPr>
        <p:spPr>
          <a:xfrm>
            <a:off x="728891" y="457296"/>
            <a:ext cx="10736446" cy="567101"/>
          </a:xfrm>
        </p:spPr>
        <p:txBody>
          <a:bodyPr>
            <a:normAutofit fontScale="85000" lnSpcReduction="10000"/>
          </a:bodyPr>
          <a:lstStyle/>
          <a:p>
            <a:r>
              <a:rPr lang="en-US" altLang="zh-CN" b="1" dirty="0">
                <a:solidFill>
                  <a:srgbClr val="C00000"/>
                </a:solidFill>
                <a:latin typeface="Calibri" panose="020F0502020204030204" pitchFamily="34" charset="0"/>
                <a:ea typeface="宋体" panose="02010600030101010101" pitchFamily="2" charset="-122"/>
              </a:rPr>
              <a:t>Performance analysis of TSDSI BWP configurations </a:t>
            </a:r>
            <a:r>
              <a:rPr lang="en-US" altLang="zh-CN" b="1" dirty="0" smtClean="0">
                <a:solidFill>
                  <a:srgbClr val="C00000"/>
                </a:solidFill>
                <a:latin typeface="Calibri" panose="020F0502020204030204" pitchFamily="34" charset="0"/>
                <a:ea typeface="宋体" panose="02010600030101010101" pitchFamily="2" charset="-122"/>
              </a:rPr>
              <a:t>(</a:t>
            </a:r>
            <a:r>
              <a:rPr lang="en-US" altLang="zh-CN" b="1" dirty="0">
                <a:solidFill>
                  <a:srgbClr val="C00000"/>
                </a:solidFill>
                <a:latin typeface="Calibri" panose="020F0502020204030204" pitchFamily="34" charset="0"/>
                <a:ea typeface="宋体" panose="02010600030101010101" pitchFamily="2" charset="-122"/>
              </a:rPr>
              <a:t>benefit analysis </a:t>
            </a:r>
            <a:r>
              <a:rPr lang="en-US" altLang="zh-CN" b="1" dirty="0" smtClean="0">
                <a:solidFill>
                  <a:srgbClr val="C00000"/>
                </a:solidFill>
                <a:latin typeface="Calibri" panose="020F0502020204030204" pitchFamily="34" charset="0"/>
                <a:ea typeface="宋体" panose="02010600030101010101" pitchFamily="2" charset="-122"/>
              </a:rPr>
              <a:t>-BWP)</a:t>
            </a:r>
            <a:endParaRPr lang="en-US" altLang="zh-CN" b="1" dirty="0">
              <a:solidFill>
                <a:srgbClr val="C00000"/>
              </a:solidFill>
              <a:latin typeface="Calibri" panose="020F0502020204030204" pitchFamily="34" charset="0"/>
              <a:ea typeface="宋体" panose="02010600030101010101" pitchFamily="2" charset="-122"/>
            </a:endParaRPr>
          </a:p>
        </p:txBody>
      </p:sp>
      <p:sp>
        <p:nvSpPr>
          <p:cNvPr id="8" name="TextBox 7">
            <a:extLst>
              <a:ext uri="{FF2B5EF4-FFF2-40B4-BE49-F238E27FC236}">
                <a16:creationId xmlns="" xmlns:a16="http://schemas.microsoft.com/office/drawing/2014/main" id="{D8536F3D-D0C8-B447-A64B-59D377EA5296}"/>
              </a:ext>
            </a:extLst>
          </p:cNvPr>
          <p:cNvSpPr txBox="1"/>
          <p:nvPr/>
        </p:nvSpPr>
        <p:spPr>
          <a:xfrm>
            <a:off x="5658181" y="-1188256"/>
            <a:ext cx="184659" cy="528144"/>
          </a:xfrm>
          <a:prstGeom prst="rect">
            <a:avLst/>
          </a:prstGeom>
          <a:noFill/>
        </p:spPr>
        <p:txBody>
          <a:bodyPr wrap="none" rtlCol="0">
            <a:spAutoFit/>
          </a:bodyPr>
          <a:lstStyle/>
          <a:p>
            <a:pPr defTabSz="914112">
              <a:lnSpc>
                <a:spcPts val="3439"/>
              </a:lnSpc>
            </a:pPr>
            <a:endParaRPr lang="en-US" sz="3199" dirty="0">
              <a:solidFill>
                <a:srgbClr val="1D1D1A"/>
              </a:solidFill>
              <a:latin typeface="Microsoft YaHei" panose="020B0503020204020204" pitchFamily="34" charset="-122"/>
              <a:ea typeface="Microsoft YaHei" panose="020B0503020204020204" pitchFamily="34" charset="-122"/>
            </a:endParaRPr>
          </a:p>
        </p:txBody>
      </p:sp>
      <p:sp>
        <p:nvSpPr>
          <p:cNvPr id="9" name="Content Placeholder 2">
            <a:extLst>
              <a:ext uri="{FF2B5EF4-FFF2-40B4-BE49-F238E27FC236}">
                <a16:creationId xmlns="" xmlns:a16="http://schemas.microsoft.com/office/drawing/2014/main" id="{1D7B0514-4060-0E4B-809B-B1B2E3258AB4}"/>
              </a:ext>
            </a:extLst>
          </p:cNvPr>
          <p:cNvSpPr txBox="1">
            <a:spLocks/>
          </p:cNvSpPr>
          <p:nvPr/>
        </p:nvSpPr>
        <p:spPr>
          <a:xfrm>
            <a:off x="728890" y="1164411"/>
            <a:ext cx="7824541" cy="321696"/>
          </a:xfrm>
          <a:prstGeom prst="rect">
            <a:avLst/>
          </a:prstGeom>
        </p:spPr>
        <p:txBody>
          <a:bodyPr lIns="0" tIns="0" rIns="0" bIns="0"/>
          <a:lstStyle>
            <a:lvl1pPr marL="12373" indent="0" algn="l" defTabSz="1187798" rtl="0" eaLnBrk="1" latinLnBrk="0" hangingPunct="1">
              <a:lnSpc>
                <a:spcPct val="100000"/>
              </a:lnSpc>
              <a:spcBef>
                <a:spcPts val="0"/>
              </a:spcBef>
              <a:buFontTx/>
              <a:buNone/>
              <a:tabLst>
                <a:tab pos="1208420" algn="ctr"/>
              </a:tabLst>
              <a:defRPr sz="1800" kern="1200" baseline="0">
                <a:solidFill>
                  <a:schemeClr val="tx1"/>
                </a:solidFill>
                <a:latin typeface="Microsoft YaHei" panose="020B0503020204020204" pitchFamily="34" charset="-122"/>
                <a:ea typeface="Microsoft YaHei" panose="020B0503020204020204" pitchFamily="34" charset="-122"/>
                <a:cs typeface="Arial" panose="020B0604020202020204" pitchFamily="34" charset="0"/>
              </a:defRPr>
            </a:lvl1pPr>
            <a:lvl2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2pPr>
            <a:lvl3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3pPr>
            <a:lvl4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4pPr>
            <a:lvl5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a:lstStyle>
          <a:p>
            <a:pPr marL="0" algn="just">
              <a:lnSpc>
                <a:spcPct val="105000"/>
              </a:lnSpc>
              <a:spcAft>
                <a:spcPts val="800"/>
              </a:spcAft>
            </a:pPr>
            <a:r>
              <a:rPr lang="en-US" altLang="zh-CN" sz="1599" dirty="0">
                <a:solidFill>
                  <a:srgbClr val="1D1D1A"/>
                </a:solidFill>
                <a:latin typeface="微软雅黑" panose="020B0503020204020204" pitchFamily="34" charset="-122"/>
                <a:ea typeface="微软雅黑" panose="020B0503020204020204" pitchFamily="34" charset="-122"/>
              </a:rPr>
              <a:t>TSDSI BWP configurations use TSDSI RRC signaling to configure BWP. </a:t>
            </a:r>
          </a:p>
          <a:p>
            <a:pPr marL="285636" indent="-285636" algn="just">
              <a:lnSpc>
                <a:spcPct val="105000"/>
              </a:lnSpc>
              <a:spcAft>
                <a:spcPts val="800"/>
              </a:spcAft>
              <a:buFont typeface="Arial" panose="020B0604020202020204" pitchFamily="34" charset="0"/>
              <a:buChar char="•"/>
            </a:pPr>
            <a:endParaRPr lang="en-US" altLang="zh-CN" sz="1599" dirty="0">
              <a:solidFill>
                <a:srgbClr val="1D1D1A"/>
              </a:solidFill>
              <a:latin typeface="微软雅黑" panose="020B0503020204020204" pitchFamily="34" charset="-122"/>
              <a:ea typeface="微软雅黑" panose="020B0503020204020204" pitchFamily="34" charset="-122"/>
            </a:endParaRPr>
          </a:p>
        </p:txBody>
      </p:sp>
      <p:sp>
        <p:nvSpPr>
          <p:cNvPr id="19" name="圆角矩形 18"/>
          <p:cNvSpPr/>
          <p:nvPr/>
        </p:nvSpPr>
        <p:spPr>
          <a:xfrm>
            <a:off x="243426" y="6044683"/>
            <a:ext cx="11846767" cy="553458"/>
          </a:xfrm>
          <a:prstGeom prst="round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12"/>
            <a:r>
              <a:rPr lang="en-US" sz="1799" dirty="0">
                <a:solidFill>
                  <a:srgbClr val="FFFFFF"/>
                </a:solidFill>
              </a:rPr>
              <a:t>Conclusion: 3GPP specification already can implement no resource wastage and flexible configured BWP size, </a:t>
            </a:r>
            <a:r>
              <a:rPr lang="en-US" sz="1799" dirty="0">
                <a:solidFill>
                  <a:srgbClr val="FFFFFF"/>
                </a:solidFill>
              </a:rPr>
              <a:t>without  TSDSI BWP configurations </a:t>
            </a:r>
            <a:r>
              <a:rPr lang="en-US" sz="1799" dirty="0">
                <a:solidFill>
                  <a:srgbClr val="FFFFFF"/>
                </a:solidFill>
              </a:rPr>
              <a:t>.</a:t>
            </a:r>
            <a:endParaRPr lang="en-US" sz="1799" dirty="0">
              <a:solidFill>
                <a:srgbClr val="FFFFFF"/>
              </a:solidFill>
            </a:endParaRPr>
          </a:p>
        </p:txBody>
      </p:sp>
      <p:pic>
        <p:nvPicPr>
          <p:cNvPr id="20" name="Picture 4" descr="C:\Users\s00446981\AppData\Roaming\eSpace_Desktop\UserData\s00446981\imagefiles\originalImgfiles\D68AA896-DF03-4AA7-8033-90F5B5C038A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946" y="2833543"/>
            <a:ext cx="6121354" cy="2804910"/>
          </a:xfrm>
          <a:prstGeom prst="rect">
            <a:avLst/>
          </a:prstGeom>
          <a:noFill/>
          <a:extLst>
            <a:ext uri="{909E8E84-426E-40DD-AFC4-6F175D3DCCD1}">
              <a14:hiddenFill xmlns:a14="http://schemas.microsoft.com/office/drawing/2010/main">
                <a:solidFill>
                  <a:srgbClr val="FFFFFF"/>
                </a:solidFill>
              </a14:hiddenFill>
            </a:ext>
          </a:extLst>
        </p:spPr>
      </p:pic>
      <p:pic>
        <p:nvPicPr>
          <p:cNvPr id="29" name="图片 28"/>
          <p:cNvPicPr>
            <a:picLocks noChangeAspect="1"/>
          </p:cNvPicPr>
          <p:nvPr/>
        </p:nvPicPr>
        <p:blipFill>
          <a:blip r:embed="rId3"/>
          <a:stretch>
            <a:fillRect/>
          </a:stretch>
        </p:blipFill>
        <p:spPr>
          <a:xfrm>
            <a:off x="7447829" y="2228794"/>
            <a:ext cx="4266332" cy="1744427"/>
          </a:xfrm>
          <a:prstGeom prst="rect">
            <a:avLst/>
          </a:prstGeom>
        </p:spPr>
      </p:pic>
      <p:sp>
        <p:nvSpPr>
          <p:cNvPr id="30" name="矩形 29"/>
          <p:cNvSpPr/>
          <p:nvPr/>
        </p:nvSpPr>
        <p:spPr>
          <a:xfrm>
            <a:off x="10127260" y="2032206"/>
            <a:ext cx="1732226" cy="286120"/>
          </a:xfrm>
          <a:prstGeom prst="rect">
            <a:avLst/>
          </a:prstGeom>
        </p:spPr>
        <p:txBody>
          <a:bodyPr wrap="square">
            <a:spAutoFit/>
          </a:bodyPr>
          <a:lstStyle/>
          <a:p>
            <a:pPr algn="just" defTabSz="914112">
              <a:lnSpc>
                <a:spcPct val="105000"/>
              </a:lnSpc>
              <a:spcAft>
                <a:spcPts val="800"/>
              </a:spcAft>
            </a:pPr>
            <a:r>
              <a:rPr lang="en-US" altLang="zh-CN" sz="1200" dirty="0">
                <a:solidFill>
                  <a:srgbClr val="C7000A"/>
                </a:solidFill>
                <a:latin typeface="微软雅黑" panose="020B0503020204020204" pitchFamily="34" charset="-122"/>
                <a:ea typeface="微软雅黑" panose="020B0503020204020204" pitchFamily="34" charset="-122"/>
              </a:rPr>
              <a:t>3GPP </a:t>
            </a:r>
            <a:r>
              <a:rPr lang="en-US" altLang="zh-CN" sz="1200" dirty="0">
                <a:solidFill>
                  <a:srgbClr val="C7000A"/>
                </a:solidFill>
                <a:latin typeface="微软雅黑" panose="020B0503020204020204" pitchFamily="34" charset="-122"/>
                <a:ea typeface="微软雅黑" panose="020B0503020204020204" pitchFamily="34" charset="-122"/>
              </a:rPr>
              <a:t>38.213 v15.7.0</a:t>
            </a:r>
            <a:endParaRPr lang="en-US" altLang="zh-CN" sz="1200" dirty="0">
              <a:solidFill>
                <a:srgbClr val="C7000A"/>
              </a:solidFill>
              <a:latin typeface="微软雅黑" panose="020B0503020204020204" pitchFamily="34" charset="-122"/>
              <a:ea typeface="微软雅黑" panose="020B0503020204020204" pitchFamily="34" charset="-122"/>
            </a:endParaRPr>
          </a:p>
        </p:txBody>
      </p:sp>
      <p:sp>
        <p:nvSpPr>
          <p:cNvPr id="31" name="矩形 30"/>
          <p:cNvSpPr/>
          <p:nvPr/>
        </p:nvSpPr>
        <p:spPr>
          <a:xfrm>
            <a:off x="867946" y="2833543"/>
            <a:ext cx="1999970" cy="286120"/>
          </a:xfrm>
          <a:prstGeom prst="rect">
            <a:avLst/>
          </a:prstGeom>
        </p:spPr>
        <p:txBody>
          <a:bodyPr wrap="square">
            <a:spAutoFit/>
          </a:bodyPr>
          <a:lstStyle/>
          <a:p>
            <a:pPr algn="just" defTabSz="914112">
              <a:lnSpc>
                <a:spcPct val="105000"/>
              </a:lnSpc>
              <a:spcAft>
                <a:spcPts val="800"/>
              </a:spcAft>
            </a:pPr>
            <a:r>
              <a:rPr lang="en-US" altLang="zh-CN" sz="1200" dirty="0">
                <a:solidFill>
                  <a:srgbClr val="C7000A"/>
                </a:solidFill>
                <a:latin typeface="微软雅黑" panose="020B0503020204020204" pitchFamily="34" charset="-122"/>
                <a:ea typeface="微软雅黑" panose="020B0503020204020204" pitchFamily="34" charset="-122"/>
              </a:rPr>
              <a:t>3GPP </a:t>
            </a:r>
            <a:r>
              <a:rPr lang="en-US" altLang="zh-CN" sz="1200" dirty="0">
                <a:solidFill>
                  <a:srgbClr val="C7000A"/>
                </a:solidFill>
                <a:latin typeface="微软雅黑" panose="020B0503020204020204" pitchFamily="34" charset="-122"/>
                <a:ea typeface="微软雅黑" panose="020B0503020204020204" pitchFamily="34" charset="-122"/>
              </a:rPr>
              <a:t>38.331 v15.7.0</a:t>
            </a:r>
            <a:endParaRPr lang="en-US" altLang="zh-CN" sz="1200" dirty="0">
              <a:solidFill>
                <a:srgbClr val="C7000A"/>
              </a:solidFill>
              <a:latin typeface="微软雅黑" panose="020B0503020204020204" pitchFamily="34" charset="-122"/>
              <a:ea typeface="微软雅黑" panose="020B0503020204020204" pitchFamily="34" charset="-122"/>
            </a:endParaRPr>
          </a:p>
        </p:txBody>
      </p:sp>
      <p:pic>
        <p:nvPicPr>
          <p:cNvPr id="34" name="图片 33"/>
          <p:cNvPicPr>
            <a:picLocks noChangeAspect="1"/>
          </p:cNvPicPr>
          <p:nvPr/>
        </p:nvPicPr>
        <p:blipFill>
          <a:blip r:embed="rId4"/>
          <a:stretch>
            <a:fillRect/>
          </a:stretch>
        </p:blipFill>
        <p:spPr>
          <a:xfrm>
            <a:off x="7459412" y="3982247"/>
            <a:ext cx="3570635" cy="2062437"/>
          </a:xfrm>
          <a:prstGeom prst="rect">
            <a:avLst/>
          </a:prstGeom>
        </p:spPr>
      </p:pic>
      <p:sp>
        <p:nvSpPr>
          <p:cNvPr id="35" name="矩形 34"/>
          <p:cNvSpPr/>
          <p:nvPr/>
        </p:nvSpPr>
        <p:spPr>
          <a:xfrm>
            <a:off x="10103111" y="3973221"/>
            <a:ext cx="1853873" cy="286120"/>
          </a:xfrm>
          <a:prstGeom prst="rect">
            <a:avLst/>
          </a:prstGeom>
        </p:spPr>
        <p:txBody>
          <a:bodyPr wrap="square">
            <a:spAutoFit/>
          </a:bodyPr>
          <a:lstStyle/>
          <a:p>
            <a:pPr algn="just" defTabSz="914112">
              <a:lnSpc>
                <a:spcPct val="105000"/>
              </a:lnSpc>
              <a:spcAft>
                <a:spcPts val="800"/>
              </a:spcAft>
            </a:pPr>
            <a:r>
              <a:rPr lang="en-US" altLang="zh-CN" sz="1200" dirty="0">
                <a:solidFill>
                  <a:srgbClr val="C7000A"/>
                </a:solidFill>
                <a:latin typeface="微软雅黑" panose="020B0503020204020204" pitchFamily="34" charset="-122"/>
                <a:ea typeface="微软雅黑" panose="020B0503020204020204" pitchFamily="34" charset="-122"/>
              </a:rPr>
              <a:t>3GPP </a:t>
            </a:r>
            <a:r>
              <a:rPr lang="en-US" altLang="zh-CN" sz="1200" dirty="0">
                <a:solidFill>
                  <a:srgbClr val="C7000A"/>
                </a:solidFill>
                <a:latin typeface="微软雅黑" panose="020B0503020204020204" pitchFamily="34" charset="-122"/>
                <a:ea typeface="微软雅黑" panose="020B0503020204020204" pitchFamily="34" charset="-122"/>
              </a:rPr>
              <a:t>38.214 v15.7.0</a:t>
            </a:r>
            <a:endParaRPr lang="en-US" altLang="zh-CN" sz="1200" dirty="0">
              <a:solidFill>
                <a:srgbClr val="C7000A"/>
              </a:solidFill>
              <a:latin typeface="微软雅黑" panose="020B0503020204020204" pitchFamily="34" charset="-122"/>
              <a:ea typeface="微软雅黑" panose="020B0503020204020204" pitchFamily="34" charset="-122"/>
            </a:endParaRPr>
          </a:p>
        </p:txBody>
      </p:sp>
      <p:sp>
        <p:nvSpPr>
          <p:cNvPr id="43" name="矩形 42"/>
          <p:cNvSpPr/>
          <p:nvPr/>
        </p:nvSpPr>
        <p:spPr>
          <a:xfrm>
            <a:off x="710113" y="1486108"/>
            <a:ext cx="6543027" cy="1163966"/>
          </a:xfrm>
          <a:prstGeom prst="rect">
            <a:avLst/>
          </a:prstGeom>
        </p:spPr>
        <p:txBody>
          <a:bodyPr wrap="square">
            <a:spAutoFit/>
          </a:bodyPr>
          <a:lstStyle/>
          <a:p>
            <a:pPr marL="285636" indent="-285636" algn="just" defTabSz="914112">
              <a:lnSpc>
                <a:spcPct val="105000"/>
              </a:lnSpc>
              <a:spcAft>
                <a:spcPts val="800"/>
              </a:spcAft>
              <a:buFont typeface="Arial" panose="020B0604020202020204" pitchFamily="34" charset="0"/>
              <a:buChar char="•"/>
            </a:pPr>
            <a:r>
              <a:rPr lang="en-US" altLang="zh-CN" sz="1200" dirty="0">
                <a:solidFill>
                  <a:srgbClr val="1D1D1A"/>
                </a:solidFill>
                <a:latin typeface="微软雅黑" panose="020B0503020204020204" pitchFamily="34" charset="-122"/>
                <a:ea typeface="微软雅黑" panose="020B0503020204020204" pitchFamily="34" charset="-122"/>
              </a:rPr>
              <a:t>Observation 1</a:t>
            </a:r>
            <a:r>
              <a:rPr lang="zh-CN" altLang="en-US" sz="1200" dirty="0">
                <a:solidFill>
                  <a:srgbClr val="1D1D1A"/>
                </a:solidFill>
                <a:latin typeface="微软雅黑" panose="020B0503020204020204" pitchFamily="34" charset="-122"/>
                <a:ea typeface="微软雅黑" panose="020B0503020204020204" pitchFamily="34" charset="-122"/>
              </a:rPr>
              <a:t>：</a:t>
            </a:r>
            <a:r>
              <a:rPr lang="en-US" altLang="zh-CN" sz="1200" b="1" dirty="0">
                <a:solidFill>
                  <a:srgbClr val="1D1D1A"/>
                </a:solidFill>
                <a:latin typeface="微软雅黑" panose="020B0503020204020204" pitchFamily="34" charset="-122"/>
                <a:ea typeface="微软雅黑" panose="020B0503020204020204" pitchFamily="34" charset="-122"/>
              </a:rPr>
              <a:t>BWP size could be flexibly configured at per PRB granularity by 3GPP </a:t>
            </a:r>
            <a:r>
              <a:rPr lang="en-US" altLang="zh-CN" sz="1200" dirty="0">
                <a:solidFill>
                  <a:srgbClr val="1D1D1A"/>
                </a:solidFill>
                <a:latin typeface="微软雅黑" panose="020B0503020204020204" pitchFamily="34" charset="-122"/>
                <a:ea typeface="微软雅黑" panose="020B0503020204020204" pitchFamily="34" charset="-122"/>
              </a:rPr>
              <a:t>specification 38.331 and 38.213.</a:t>
            </a:r>
          </a:p>
          <a:p>
            <a:pPr marL="285636" indent="-285636" algn="just" defTabSz="914112">
              <a:lnSpc>
                <a:spcPct val="105000"/>
              </a:lnSpc>
              <a:spcAft>
                <a:spcPts val="800"/>
              </a:spcAft>
              <a:buFont typeface="Arial" panose="020B0604020202020204" pitchFamily="34" charset="0"/>
              <a:buChar char="•"/>
            </a:pPr>
            <a:r>
              <a:rPr lang="en-US" altLang="zh-CN" sz="1200" dirty="0">
                <a:solidFill>
                  <a:srgbClr val="1D1D1A"/>
                </a:solidFill>
                <a:latin typeface="微软雅黑" panose="020B0503020204020204" pitchFamily="34" charset="-122"/>
                <a:ea typeface="微软雅黑" panose="020B0503020204020204" pitchFamily="34" charset="-122"/>
              </a:rPr>
              <a:t>Observation 2</a:t>
            </a:r>
            <a:r>
              <a:rPr lang="zh-CN" altLang="en-US" sz="1200" dirty="0">
                <a:solidFill>
                  <a:srgbClr val="1D1D1A"/>
                </a:solidFill>
                <a:latin typeface="微软雅黑" panose="020B0503020204020204" pitchFamily="34" charset="-122"/>
                <a:ea typeface="微软雅黑" panose="020B0503020204020204" pitchFamily="34" charset="-122"/>
              </a:rPr>
              <a:t>：</a:t>
            </a:r>
            <a:r>
              <a:rPr lang="en-US" altLang="zh-CN" sz="1200" b="1" dirty="0">
                <a:solidFill>
                  <a:srgbClr val="1D1D1A"/>
                </a:solidFill>
                <a:latin typeface="微软雅黑" panose="020B0503020204020204" pitchFamily="34" charset="-122"/>
                <a:ea typeface="微软雅黑" panose="020B0503020204020204" pitchFamily="34" charset="-122"/>
              </a:rPr>
              <a:t>Resource wastage can be avoided </a:t>
            </a:r>
            <a:r>
              <a:rPr lang="en-US" altLang="zh-CN" sz="1200" dirty="0">
                <a:solidFill>
                  <a:srgbClr val="1D1D1A"/>
                </a:solidFill>
                <a:latin typeface="微软雅黑" panose="020B0503020204020204" pitchFamily="34" charset="-122"/>
                <a:ea typeface="微软雅黑" panose="020B0503020204020204" pitchFamily="34" charset="-122"/>
              </a:rPr>
              <a:t>by properly configuring the BWP size for different UEs and also by using appropriate frequency domain resource allocation type, based on 3GPP specification 38.214.</a:t>
            </a:r>
          </a:p>
        </p:txBody>
      </p:sp>
    </p:spTree>
    <p:extLst>
      <p:ext uri="{BB962C8B-B14F-4D97-AF65-F5344CB8AC3E}">
        <p14:creationId xmlns:p14="http://schemas.microsoft.com/office/powerpoint/2010/main" val="314158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D7B0514-4060-0E4B-809B-B1B2E3258AB4}"/>
              </a:ext>
            </a:extLst>
          </p:cNvPr>
          <p:cNvSpPr>
            <a:spLocks noGrp="1"/>
          </p:cNvSpPr>
          <p:nvPr>
            <p:ph idx="10"/>
          </p:nvPr>
        </p:nvSpPr>
        <p:spPr>
          <a:xfrm>
            <a:off x="0" y="2628183"/>
            <a:ext cx="12192000" cy="996390"/>
          </a:xfrm>
        </p:spPr>
        <p:txBody>
          <a:bodyPr/>
          <a:lstStyle/>
          <a:p>
            <a:pPr marL="0" algn="ctr">
              <a:lnSpc>
                <a:spcPct val="105000"/>
              </a:lnSpc>
              <a:spcAft>
                <a:spcPts val="800"/>
              </a:spcAft>
            </a:pPr>
            <a:r>
              <a:rPr lang="en-US" altLang="zh-CN" sz="3599" b="1" dirty="0">
                <a:latin typeface="Calibri" panose="020F0502020204030204" pitchFamily="34" charset="0"/>
                <a:ea typeface="宋体" panose="02010600030101010101" pitchFamily="2" charset="-122"/>
                <a:cs typeface="+mn-cs"/>
              </a:rPr>
              <a:t>Performance </a:t>
            </a:r>
            <a:r>
              <a:rPr lang="en-US" altLang="zh-CN" sz="3599" b="1" dirty="0">
                <a:latin typeface="Calibri" panose="020F0502020204030204" pitchFamily="34" charset="0"/>
                <a:ea typeface="宋体" panose="02010600030101010101" pitchFamily="2" charset="-122"/>
              </a:rPr>
              <a:t>analysis </a:t>
            </a:r>
            <a:r>
              <a:rPr lang="en-US" altLang="zh-CN" sz="3599" b="1" dirty="0">
                <a:latin typeface="Calibri" panose="020F0502020204030204" pitchFamily="34" charset="0"/>
                <a:ea typeface="宋体" panose="02010600030101010101" pitchFamily="2" charset="-122"/>
                <a:cs typeface="+mn-cs"/>
              </a:rPr>
              <a:t>of TSDSI Adaptive PTRS density</a:t>
            </a:r>
          </a:p>
        </p:txBody>
      </p:sp>
      <p:sp>
        <p:nvSpPr>
          <p:cNvPr id="8" name="TextBox 7">
            <a:extLst>
              <a:ext uri="{FF2B5EF4-FFF2-40B4-BE49-F238E27FC236}">
                <a16:creationId xmlns="" xmlns:a16="http://schemas.microsoft.com/office/drawing/2014/main" id="{D8536F3D-D0C8-B447-A64B-59D377EA5296}"/>
              </a:ext>
            </a:extLst>
          </p:cNvPr>
          <p:cNvSpPr txBox="1"/>
          <p:nvPr/>
        </p:nvSpPr>
        <p:spPr>
          <a:xfrm>
            <a:off x="5658181" y="-1188256"/>
            <a:ext cx="184659" cy="528144"/>
          </a:xfrm>
          <a:prstGeom prst="rect">
            <a:avLst/>
          </a:prstGeom>
          <a:noFill/>
        </p:spPr>
        <p:txBody>
          <a:bodyPr wrap="none" rtlCol="0">
            <a:spAutoFit/>
          </a:bodyPr>
          <a:lstStyle/>
          <a:p>
            <a:pPr defTabSz="914112">
              <a:lnSpc>
                <a:spcPts val="3439"/>
              </a:lnSpc>
            </a:pPr>
            <a:endParaRPr lang="en-US" sz="3199" dirty="0">
              <a:solidFill>
                <a:srgbClr val="1D1D1A"/>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404275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内容占位符 2"/>
          <p:cNvSpPr txBox="1">
            <a:spLocks/>
          </p:cNvSpPr>
          <p:nvPr/>
        </p:nvSpPr>
        <p:spPr bwMode="auto">
          <a:xfrm>
            <a:off x="143325" y="3278974"/>
            <a:ext cx="4887283" cy="3107698"/>
          </a:xfrm>
          <a:prstGeom prst="rect">
            <a:avLst/>
          </a:prstGeom>
          <a:noFill/>
          <a:ln w="19050">
            <a:solidFill>
              <a:srgbClr val="C0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11" tIns="40054" rIns="80111" bIns="40054" numCol="1" anchor="t" anchorCtr="0" compatLnSpc="1">
            <a:prstTxWarp prst="textNoShape">
              <a:avLst/>
            </a:prstTxWarp>
          </a:bodyPr>
          <a:lstStyle>
            <a:lvl1pPr marL="400061" indent="-400061" algn="l" rtl="0" eaLnBrk="0" fontAlgn="base" hangingPunct="0">
              <a:lnSpc>
                <a:spcPct val="140000"/>
              </a:lnSpc>
              <a:spcBef>
                <a:spcPct val="0"/>
              </a:spcBef>
              <a:spcAft>
                <a:spcPct val="0"/>
              </a:spcAft>
              <a:buClr>
                <a:srgbClr val="990000"/>
              </a:buClr>
              <a:buSzPct val="75000"/>
              <a:buFont typeface="Wingdings" pitchFamily="2" charset="2"/>
              <a:buChar char="n"/>
              <a:defRPr sz="2333">
                <a:solidFill>
                  <a:schemeClr val="tx1"/>
                </a:solidFill>
                <a:latin typeface="微软雅黑" pitchFamily="34" charset="-122"/>
                <a:ea typeface="微软雅黑" pitchFamily="34" charset="-122"/>
                <a:cs typeface="+mn-cs"/>
              </a:defRPr>
            </a:lvl1pPr>
            <a:lvl2pPr marL="866800" indent="-333385"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微软雅黑" pitchFamily="34" charset="-122"/>
                <a:ea typeface="微软雅黑" pitchFamily="34" charset="-122"/>
                <a:cs typeface="+mn-cs"/>
              </a:defRPr>
            </a:lvl2pPr>
            <a:lvl3pPr marL="1333538" indent="-266708" algn="l" rtl="0" eaLnBrk="0" fontAlgn="base" hangingPunct="0">
              <a:lnSpc>
                <a:spcPct val="140000"/>
              </a:lnSpc>
              <a:spcBef>
                <a:spcPct val="0"/>
              </a:spcBef>
              <a:spcAft>
                <a:spcPct val="0"/>
              </a:spcAft>
              <a:buSzPct val="50000"/>
              <a:buFont typeface="Wingdings" pitchFamily="2" charset="2"/>
              <a:buChar char="n"/>
              <a:defRPr sz="1867">
                <a:solidFill>
                  <a:schemeClr val="tx1"/>
                </a:solidFill>
                <a:latin typeface="微软雅黑" pitchFamily="34" charset="-122"/>
                <a:ea typeface="微软雅黑" pitchFamily="34" charset="-122"/>
                <a:cs typeface="+mn-cs"/>
              </a:defRPr>
            </a:lvl3pPr>
            <a:lvl4pPr marL="1866953" indent="-266708" algn="l" rtl="0" eaLnBrk="0" fontAlgn="base" hangingPunct="0">
              <a:lnSpc>
                <a:spcPct val="140000"/>
              </a:lnSpc>
              <a:spcBef>
                <a:spcPct val="0"/>
              </a:spcBef>
              <a:spcAft>
                <a:spcPct val="0"/>
              </a:spcAft>
              <a:buChar char="–"/>
              <a:defRPr sz="1633">
                <a:solidFill>
                  <a:schemeClr val="tx1"/>
                </a:solidFill>
                <a:latin typeface="微软雅黑" pitchFamily="34" charset="-122"/>
                <a:ea typeface="微软雅黑" pitchFamily="34" charset="-122"/>
                <a:cs typeface="+mn-cs"/>
              </a:defRPr>
            </a:lvl4pPr>
            <a:lvl5pPr marL="2400369" indent="-266708" algn="l" rtl="0" eaLnBrk="0" fontAlgn="base" hangingPunct="0">
              <a:lnSpc>
                <a:spcPct val="140000"/>
              </a:lnSpc>
              <a:spcBef>
                <a:spcPct val="0"/>
              </a:spcBef>
              <a:spcAft>
                <a:spcPct val="0"/>
              </a:spcAft>
              <a:buFont typeface="Arial" pitchFamily="34" charset="0"/>
              <a:buChar char="~"/>
              <a:defRPr sz="1400">
                <a:solidFill>
                  <a:schemeClr val="tx1"/>
                </a:solidFill>
                <a:latin typeface="微软雅黑" pitchFamily="34" charset="-122"/>
                <a:ea typeface="微软雅黑" pitchFamily="34" charset="-122"/>
                <a:cs typeface="+mn-cs"/>
              </a:defRPr>
            </a:lvl5pPr>
            <a:lvl6pPr marL="2933784"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6pPr>
            <a:lvl7pPr marL="3467199"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7pPr>
            <a:lvl8pPr marL="4000614"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8pPr>
            <a:lvl9pPr marL="4534030"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9pPr>
          </a:lstStyle>
          <a:p>
            <a:pPr marL="0" indent="0">
              <a:lnSpc>
                <a:spcPct val="120000"/>
              </a:lnSpc>
              <a:buNone/>
              <a:defRPr/>
            </a:pPr>
            <a:endParaRPr lang="en-US" altLang="zh-CN" sz="1399" dirty="0">
              <a:solidFill>
                <a:srgbClr val="000000"/>
              </a:solidFill>
            </a:endParaRPr>
          </a:p>
        </p:txBody>
      </p:sp>
      <p:sp>
        <p:nvSpPr>
          <p:cNvPr id="64" name="内容占位符 2"/>
          <p:cNvSpPr txBox="1">
            <a:spLocks/>
          </p:cNvSpPr>
          <p:nvPr/>
        </p:nvSpPr>
        <p:spPr bwMode="auto">
          <a:xfrm>
            <a:off x="5937044" y="4851352"/>
            <a:ext cx="5727486" cy="1974388"/>
          </a:xfrm>
          <a:prstGeom prst="rect">
            <a:avLst/>
          </a:prstGeom>
          <a:noFill/>
          <a:ln w="19050">
            <a:solidFill>
              <a:srgbClr val="00B05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11" tIns="40054" rIns="80111" bIns="40054" numCol="1" anchor="t" anchorCtr="0" compatLnSpc="1">
            <a:prstTxWarp prst="textNoShape">
              <a:avLst/>
            </a:prstTxWarp>
          </a:bodyPr>
          <a:lstStyle>
            <a:lvl1pPr marL="400061" indent="-400061" algn="l" rtl="0" eaLnBrk="0" fontAlgn="base" hangingPunct="0">
              <a:lnSpc>
                <a:spcPct val="140000"/>
              </a:lnSpc>
              <a:spcBef>
                <a:spcPct val="0"/>
              </a:spcBef>
              <a:spcAft>
                <a:spcPct val="0"/>
              </a:spcAft>
              <a:buClr>
                <a:srgbClr val="990000"/>
              </a:buClr>
              <a:buSzPct val="75000"/>
              <a:buFont typeface="Wingdings" pitchFamily="2" charset="2"/>
              <a:buChar char="n"/>
              <a:defRPr sz="2333">
                <a:solidFill>
                  <a:schemeClr val="tx1"/>
                </a:solidFill>
                <a:latin typeface="微软雅黑" pitchFamily="34" charset="-122"/>
                <a:ea typeface="微软雅黑" pitchFamily="34" charset="-122"/>
                <a:cs typeface="+mn-cs"/>
              </a:defRPr>
            </a:lvl1pPr>
            <a:lvl2pPr marL="866800" indent="-333385"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微软雅黑" pitchFamily="34" charset="-122"/>
                <a:ea typeface="微软雅黑" pitchFamily="34" charset="-122"/>
                <a:cs typeface="+mn-cs"/>
              </a:defRPr>
            </a:lvl2pPr>
            <a:lvl3pPr marL="1333538" indent="-266708" algn="l" rtl="0" eaLnBrk="0" fontAlgn="base" hangingPunct="0">
              <a:lnSpc>
                <a:spcPct val="140000"/>
              </a:lnSpc>
              <a:spcBef>
                <a:spcPct val="0"/>
              </a:spcBef>
              <a:spcAft>
                <a:spcPct val="0"/>
              </a:spcAft>
              <a:buSzPct val="50000"/>
              <a:buFont typeface="Wingdings" pitchFamily="2" charset="2"/>
              <a:buChar char="n"/>
              <a:defRPr sz="1867">
                <a:solidFill>
                  <a:schemeClr val="tx1"/>
                </a:solidFill>
                <a:latin typeface="微软雅黑" pitchFamily="34" charset="-122"/>
                <a:ea typeface="微软雅黑" pitchFamily="34" charset="-122"/>
                <a:cs typeface="+mn-cs"/>
              </a:defRPr>
            </a:lvl3pPr>
            <a:lvl4pPr marL="1866953" indent="-266708" algn="l" rtl="0" eaLnBrk="0" fontAlgn="base" hangingPunct="0">
              <a:lnSpc>
                <a:spcPct val="140000"/>
              </a:lnSpc>
              <a:spcBef>
                <a:spcPct val="0"/>
              </a:spcBef>
              <a:spcAft>
                <a:spcPct val="0"/>
              </a:spcAft>
              <a:buChar char="–"/>
              <a:defRPr sz="1633">
                <a:solidFill>
                  <a:schemeClr val="tx1"/>
                </a:solidFill>
                <a:latin typeface="微软雅黑" pitchFamily="34" charset="-122"/>
                <a:ea typeface="微软雅黑" pitchFamily="34" charset="-122"/>
                <a:cs typeface="+mn-cs"/>
              </a:defRPr>
            </a:lvl4pPr>
            <a:lvl5pPr marL="2400369" indent="-266708" algn="l" rtl="0" eaLnBrk="0" fontAlgn="base" hangingPunct="0">
              <a:lnSpc>
                <a:spcPct val="140000"/>
              </a:lnSpc>
              <a:spcBef>
                <a:spcPct val="0"/>
              </a:spcBef>
              <a:spcAft>
                <a:spcPct val="0"/>
              </a:spcAft>
              <a:buFont typeface="Arial" pitchFamily="34" charset="0"/>
              <a:buChar char="~"/>
              <a:defRPr sz="1400">
                <a:solidFill>
                  <a:schemeClr val="tx1"/>
                </a:solidFill>
                <a:latin typeface="微软雅黑" pitchFamily="34" charset="-122"/>
                <a:ea typeface="微软雅黑" pitchFamily="34" charset="-122"/>
                <a:cs typeface="+mn-cs"/>
              </a:defRPr>
            </a:lvl5pPr>
            <a:lvl6pPr marL="2933784"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6pPr>
            <a:lvl7pPr marL="3467199"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7pPr>
            <a:lvl8pPr marL="4000614"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8pPr>
            <a:lvl9pPr marL="4534030"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9pPr>
          </a:lstStyle>
          <a:p>
            <a:pPr marL="0" indent="0" defTabSz="914112">
              <a:lnSpc>
                <a:spcPct val="120000"/>
              </a:lnSpc>
              <a:buNone/>
            </a:pPr>
            <a:endParaRPr lang="en-US" altLang="zh-CN" sz="1399" dirty="0">
              <a:solidFill>
                <a:srgbClr val="1D1D1A"/>
              </a:solidFill>
              <a:latin typeface="等线 Light" panose="02010600030101010101" pitchFamily="2" charset="-122"/>
              <a:ea typeface="等线 Light" panose="02010600030101010101" pitchFamily="2" charset="-122"/>
            </a:endParaRPr>
          </a:p>
        </p:txBody>
      </p:sp>
      <p:sp>
        <p:nvSpPr>
          <p:cNvPr id="2" name="Subtitle 1">
            <a:extLst>
              <a:ext uri="{FF2B5EF4-FFF2-40B4-BE49-F238E27FC236}">
                <a16:creationId xmlns="" xmlns:a16="http://schemas.microsoft.com/office/drawing/2014/main" id="{C6ADB1D9-336D-594D-9418-4BC486843D21}"/>
              </a:ext>
            </a:extLst>
          </p:cNvPr>
          <p:cNvSpPr>
            <a:spLocks noGrp="1"/>
          </p:cNvSpPr>
          <p:nvPr>
            <p:ph type="subTitle" idx="1"/>
          </p:nvPr>
        </p:nvSpPr>
        <p:spPr>
          <a:xfrm>
            <a:off x="728891" y="457296"/>
            <a:ext cx="10736446" cy="567101"/>
          </a:xfrm>
        </p:spPr>
        <p:txBody>
          <a:bodyPr>
            <a:normAutofit fontScale="92500"/>
          </a:bodyPr>
          <a:lstStyle/>
          <a:p>
            <a:r>
              <a:rPr lang="en-US" altLang="zh-CN" b="1" dirty="0">
                <a:solidFill>
                  <a:srgbClr val="C00000"/>
                </a:solidFill>
                <a:latin typeface="Calibri" panose="020F0502020204030204" pitchFamily="34" charset="0"/>
                <a:ea typeface="宋体" panose="02010600030101010101" pitchFamily="2" charset="-122"/>
              </a:rPr>
              <a:t>Performance analysis </a:t>
            </a:r>
            <a:r>
              <a:rPr lang="en-US" altLang="zh-CN" b="1" dirty="0" smtClean="0">
                <a:solidFill>
                  <a:srgbClr val="C00000"/>
                </a:solidFill>
                <a:latin typeface="Calibri" panose="020F0502020204030204" pitchFamily="34" charset="0"/>
                <a:ea typeface="宋体" panose="02010600030101010101" pitchFamily="2" charset="-122"/>
              </a:rPr>
              <a:t>of </a:t>
            </a:r>
            <a:r>
              <a:rPr lang="en-US" altLang="zh-CN" b="1" dirty="0">
                <a:solidFill>
                  <a:srgbClr val="C00000"/>
                </a:solidFill>
                <a:latin typeface="Calibri" panose="020F0502020204030204" pitchFamily="34" charset="0"/>
                <a:ea typeface="宋体" panose="02010600030101010101" pitchFamily="2" charset="-122"/>
              </a:rPr>
              <a:t>TSDSI Adaptive PTRS density </a:t>
            </a:r>
            <a:r>
              <a:rPr lang="en-US" altLang="zh-CN" b="1" dirty="0" smtClean="0">
                <a:solidFill>
                  <a:srgbClr val="C00000"/>
                </a:solidFill>
                <a:latin typeface="Calibri" panose="020F0502020204030204" pitchFamily="34" charset="0"/>
                <a:ea typeface="宋体" panose="02010600030101010101" pitchFamily="2" charset="-122"/>
              </a:rPr>
              <a:t>(background) </a:t>
            </a:r>
            <a:endParaRPr lang="zh-CN" altLang="zh-CN" dirty="0">
              <a:solidFill>
                <a:srgbClr val="C00000"/>
              </a:solidFill>
              <a:latin typeface="Calibri" panose="020F0502020204030204" pitchFamily="34" charset="0"/>
              <a:ea typeface="宋体" panose="02010600030101010101" pitchFamily="2" charset="-122"/>
            </a:endParaRPr>
          </a:p>
        </p:txBody>
      </p:sp>
      <p:sp>
        <p:nvSpPr>
          <p:cNvPr id="8" name="TextBox 7">
            <a:extLst>
              <a:ext uri="{FF2B5EF4-FFF2-40B4-BE49-F238E27FC236}">
                <a16:creationId xmlns="" xmlns:a16="http://schemas.microsoft.com/office/drawing/2014/main" id="{D8536F3D-D0C8-B447-A64B-59D377EA5296}"/>
              </a:ext>
            </a:extLst>
          </p:cNvPr>
          <p:cNvSpPr txBox="1"/>
          <p:nvPr/>
        </p:nvSpPr>
        <p:spPr>
          <a:xfrm>
            <a:off x="5658181" y="-1188256"/>
            <a:ext cx="184659" cy="528144"/>
          </a:xfrm>
          <a:prstGeom prst="rect">
            <a:avLst/>
          </a:prstGeom>
          <a:noFill/>
        </p:spPr>
        <p:txBody>
          <a:bodyPr wrap="none" rtlCol="0">
            <a:spAutoFit/>
          </a:bodyPr>
          <a:lstStyle/>
          <a:p>
            <a:pPr defTabSz="914112">
              <a:lnSpc>
                <a:spcPts val="3439"/>
              </a:lnSpc>
            </a:pPr>
            <a:endParaRPr lang="en-US" sz="3199" dirty="0">
              <a:solidFill>
                <a:srgbClr val="1D1D1A"/>
              </a:solidFill>
              <a:latin typeface="Microsoft YaHei" panose="020B0503020204020204" pitchFamily="34" charset="-122"/>
              <a:ea typeface="Microsoft YaHei" panose="020B0503020204020204" pitchFamily="34" charset="-122"/>
            </a:endParaRPr>
          </a:p>
        </p:txBody>
      </p:sp>
      <p:sp>
        <p:nvSpPr>
          <p:cNvPr id="6" name="矩形 5"/>
          <p:cNvSpPr/>
          <p:nvPr/>
        </p:nvSpPr>
        <p:spPr>
          <a:xfrm>
            <a:off x="5937044" y="5068390"/>
            <a:ext cx="5571252" cy="1669036"/>
          </a:xfrm>
          <a:prstGeom prst="rect">
            <a:avLst/>
          </a:prstGeom>
          <a:solidFill>
            <a:schemeClr val="tx2"/>
          </a:solidFill>
        </p:spPr>
        <p:txBody>
          <a:bodyPr wrap="square">
            <a:spAutoFit/>
          </a:bodyPr>
          <a:lstStyle/>
          <a:p>
            <a:pPr defTabSz="914112">
              <a:spcAft>
                <a:spcPts val="900"/>
              </a:spcAft>
            </a:pPr>
            <a:r>
              <a:rPr lang="en-GB" sz="800" dirty="0">
                <a:solidFill>
                  <a:srgbClr val="000000"/>
                </a:solidFill>
                <a:latin typeface="Times New Roman" panose="02020603050405020304" pitchFamily="18" charset="0"/>
                <a:ea typeface="Times New Roman" panose="02020603050405020304" pitchFamily="18" charset="0"/>
              </a:rPr>
              <a:t>When transform precoding is enabled and if a UE is configured with the higher layer parameter </a:t>
            </a:r>
            <a:r>
              <a:rPr lang="en-GB" sz="800" i="1" dirty="0" err="1">
                <a:solidFill>
                  <a:srgbClr val="FF0000"/>
                </a:solidFill>
                <a:latin typeface="Times New Roman" panose="02020603050405020304" pitchFamily="18" charset="0"/>
                <a:ea typeface="Times New Roman" panose="02020603050405020304" pitchFamily="18" charset="0"/>
              </a:rPr>
              <a:t>phaseTrackingRS-TransformPrecoding</a:t>
            </a:r>
            <a:r>
              <a:rPr lang="en-GB" sz="800" i="1" dirty="0">
                <a:solidFill>
                  <a:srgbClr val="FF0000"/>
                </a:solidFill>
                <a:latin typeface="Times New Roman" panose="02020603050405020304" pitchFamily="18" charset="0"/>
                <a:ea typeface="Times New Roman" panose="02020603050405020304" pitchFamily="18" charset="0"/>
              </a:rPr>
              <a:t> </a:t>
            </a:r>
            <a:r>
              <a:rPr lang="en-GB" sz="800" dirty="0">
                <a:solidFill>
                  <a:srgbClr val="FF0000"/>
                </a:solidFill>
                <a:latin typeface="Times New Roman" panose="02020603050405020304" pitchFamily="18" charset="0"/>
                <a:ea typeface="Times New Roman" panose="02020603050405020304" pitchFamily="18" charset="0"/>
              </a:rPr>
              <a:t>in </a:t>
            </a:r>
            <a:r>
              <a:rPr lang="en-GB" sz="800" i="1" dirty="0">
                <a:solidFill>
                  <a:srgbClr val="FF0000"/>
                </a:solidFill>
                <a:latin typeface="Times New Roman" panose="02020603050405020304" pitchFamily="18" charset="0"/>
                <a:ea typeface="Times New Roman" panose="02020603050405020304" pitchFamily="18" charset="0"/>
              </a:rPr>
              <a:t>DMRS-</a:t>
            </a:r>
            <a:r>
              <a:rPr lang="en-GB" sz="800" i="1" dirty="0" err="1">
                <a:solidFill>
                  <a:srgbClr val="FF0000"/>
                </a:solidFill>
                <a:latin typeface="Times New Roman" panose="02020603050405020304" pitchFamily="18" charset="0"/>
                <a:ea typeface="Times New Roman" panose="02020603050405020304" pitchFamily="18" charset="0"/>
              </a:rPr>
              <a:t>UplinkConfig</a:t>
            </a:r>
            <a:endParaRPr lang="en-US" sz="800" dirty="0">
              <a:solidFill>
                <a:srgbClr val="1D1D1A"/>
              </a:solidFill>
              <a:latin typeface="Times New Roman" panose="02020603050405020304" pitchFamily="18" charset="0"/>
              <a:ea typeface="Times New Roman" panose="02020603050405020304" pitchFamily="18" charset="0"/>
            </a:endParaRPr>
          </a:p>
          <a:p>
            <a:pPr marL="360536" indent="-180268" defTabSz="914112">
              <a:spcAft>
                <a:spcPts val="900"/>
              </a:spcAft>
            </a:pPr>
            <a:r>
              <a:rPr lang="x-none" sz="800" dirty="0">
                <a:solidFill>
                  <a:srgbClr val="1D1D1A"/>
                </a:solidFill>
                <a:latin typeface="Times New Roman" panose="02020603050405020304" pitchFamily="18" charset="0"/>
                <a:ea typeface="Times New Roman" panose="02020603050405020304" pitchFamily="18" charset="0"/>
              </a:rPr>
              <a:t>-    </a:t>
            </a:r>
            <a:r>
              <a:rPr lang="x-none" sz="800" dirty="0">
                <a:solidFill>
                  <a:srgbClr val="FF0000"/>
                </a:solidFill>
                <a:latin typeface="Times New Roman" panose="02020603050405020304" pitchFamily="18" charset="0"/>
                <a:ea typeface="Times New Roman" panose="02020603050405020304" pitchFamily="18" charset="0"/>
              </a:rPr>
              <a:t>if the higher layer parameter </a:t>
            </a:r>
            <a:r>
              <a:rPr lang="x-none" sz="800" i="1" dirty="0">
                <a:solidFill>
                  <a:srgbClr val="FF0000"/>
                </a:solidFill>
                <a:latin typeface="Times New Roman" panose="02020603050405020304" pitchFamily="18" charset="0"/>
                <a:ea typeface="Times New Roman" panose="02020603050405020304" pitchFamily="18" charset="0"/>
              </a:rPr>
              <a:t>sampleDensityPresent </a:t>
            </a:r>
            <a:r>
              <a:rPr lang="x-none" sz="800" dirty="0">
                <a:solidFill>
                  <a:srgbClr val="FF0000"/>
                </a:solidFill>
                <a:latin typeface="Times New Roman" panose="02020603050405020304" pitchFamily="18" charset="0"/>
                <a:ea typeface="Times New Roman" panose="02020603050405020304" pitchFamily="18" charset="0"/>
              </a:rPr>
              <a:t>is not set, the UE shall assume that the threshold values of scheduled bandwidth, i.e., (N</a:t>
            </a:r>
            <a:r>
              <a:rPr lang="x-none" sz="800" baseline="-25000" dirty="0">
                <a:solidFill>
                  <a:srgbClr val="FF0000"/>
                </a:solidFill>
                <a:latin typeface="Times New Roman" panose="02020603050405020304" pitchFamily="18" charset="0"/>
                <a:ea typeface="Times New Roman" panose="02020603050405020304" pitchFamily="18" charset="0"/>
              </a:rPr>
              <a:t>RBi</a:t>
            </a:r>
            <a:r>
              <a:rPr lang="x-none" sz="800" dirty="0">
                <a:solidFill>
                  <a:srgbClr val="FF0000"/>
                </a:solidFill>
                <a:latin typeface="Times New Roman" panose="02020603050405020304" pitchFamily="18" charset="0"/>
                <a:ea typeface="Times New Roman" panose="02020603050405020304" pitchFamily="18" charset="0"/>
              </a:rPr>
              <a:t>, i=0,1,..4) are based on  Table 6.4.1.2.2.2-2 in [1, TS 38.211] and the UE shall assume the PT-RS antenna ports' presence and PT-RS group pattern are a function of the corresponding scheduled bandwidth in a corresponding bandwidth part, as shown in Table 6.2.3.2-1.</a:t>
            </a:r>
            <a:endParaRPr lang="en-US" sz="800" dirty="0">
              <a:solidFill>
                <a:srgbClr val="1D1D1A"/>
              </a:solidFill>
              <a:latin typeface="Times New Roman" panose="02020603050405020304" pitchFamily="18" charset="0"/>
              <a:ea typeface="Times New Roman" panose="02020603050405020304" pitchFamily="18" charset="0"/>
            </a:endParaRPr>
          </a:p>
          <a:p>
            <a:pPr marL="360536" indent="-180268" defTabSz="914112">
              <a:spcAft>
                <a:spcPts val="900"/>
              </a:spcAft>
            </a:pPr>
            <a:r>
              <a:rPr lang="x-none" sz="800" dirty="0">
                <a:solidFill>
                  <a:srgbClr val="FF0000"/>
                </a:solidFill>
                <a:latin typeface="Times New Roman" panose="02020603050405020304" pitchFamily="18" charset="0"/>
                <a:ea typeface="Times New Roman" panose="02020603050405020304" pitchFamily="18" charset="0"/>
              </a:rPr>
              <a:t>-   if the higher layer parameter MCS_Enable is set, then UE shall assume N</a:t>
            </a:r>
            <a:r>
              <a:rPr lang="x-none" sz="800" baseline="-25000" dirty="0">
                <a:solidFill>
                  <a:srgbClr val="FF0000"/>
                </a:solidFill>
                <a:latin typeface="Times New Roman" panose="02020603050405020304" pitchFamily="18" charset="0"/>
                <a:ea typeface="Times New Roman" panose="02020603050405020304" pitchFamily="18" charset="0"/>
              </a:rPr>
              <a:t>RB2 </a:t>
            </a:r>
            <a:r>
              <a:rPr lang="x-none" sz="800" dirty="0">
                <a:solidFill>
                  <a:srgbClr val="FF0000"/>
                </a:solidFill>
                <a:latin typeface="Times New Roman" panose="02020603050405020304" pitchFamily="18" charset="0"/>
                <a:ea typeface="Times New Roman" panose="02020603050405020304" pitchFamily="18" charset="0"/>
              </a:rPr>
              <a:t>= N</a:t>
            </a:r>
            <a:r>
              <a:rPr lang="x-none" sz="800" baseline="-25000" dirty="0">
                <a:solidFill>
                  <a:srgbClr val="FF0000"/>
                </a:solidFill>
                <a:latin typeface="Times New Roman" panose="02020603050405020304" pitchFamily="18" charset="0"/>
                <a:ea typeface="Times New Roman" panose="02020603050405020304" pitchFamily="18" charset="0"/>
              </a:rPr>
              <a:t>RB1</a:t>
            </a:r>
            <a:r>
              <a:rPr lang="x-none" sz="800" dirty="0">
                <a:solidFill>
                  <a:srgbClr val="FF0000"/>
                </a:solidFill>
                <a:latin typeface="Times New Roman" panose="02020603050405020304" pitchFamily="18" charset="0"/>
                <a:ea typeface="Times New Roman" panose="02020603050405020304" pitchFamily="18" charset="0"/>
              </a:rPr>
              <a:t> and N</a:t>
            </a:r>
            <a:r>
              <a:rPr lang="x-none" sz="800" baseline="-25000" dirty="0">
                <a:solidFill>
                  <a:srgbClr val="FF0000"/>
                </a:solidFill>
                <a:latin typeface="Times New Roman" panose="02020603050405020304" pitchFamily="18" charset="0"/>
                <a:ea typeface="Times New Roman" panose="02020603050405020304" pitchFamily="18" charset="0"/>
              </a:rPr>
              <a:t>RB4 </a:t>
            </a:r>
            <a:r>
              <a:rPr lang="x-none" sz="800" dirty="0">
                <a:solidFill>
                  <a:srgbClr val="FF0000"/>
                </a:solidFill>
                <a:latin typeface="Times New Roman" panose="02020603050405020304" pitchFamily="18" charset="0"/>
                <a:ea typeface="Times New Roman" panose="02020603050405020304" pitchFamily="18" charset="0"/>
              </a:rPr>
              <a:t>= N</a:t>
            </a:r>
            <a:r>
              <a:rPr lang="x-none" sz="800" baseline="-25000" dirty="0">
                <a:solidFill>
                  <a:srgbClr val="FF0000"/>
                </a:solidFill>
                <a:latin typeface="Times New Roman" panose="02020603050405020304" pitchFamily="18" charset="0"/>
                <a:ea typeface="Times New Roman" panose="02020603050405020304" pitchFamily="18" charset="0"/>
              </a:rPr>
              <a:t>RB3</a:t>
            </a:r>
            <a:r>
              <a:rPr lang="x-none" sz="800" dirty="0">
                <a:solidFill>
                  <a:srgbClr val="FF0000"/>
                </a:solidFill>
                <a:latin typeface="Times New Roman" panose="02020603050405020304" pitchFamily="18" charset="0"/>
                <a:ea typeface="Times New Roman" panose="02020603050405020304" pitchFamily="18" charset="0"/>
              </a:rPr>
              <a:t> and the associated row where both these thresholds appear in Table 6.2.3.2-1 is disabled.</a:t>
            </a:r>
            <a:endParaRPr lang="en-US" sz="800" dirty="0">
              <a:solidFill>
                <a:srgbClr val="1D1D1A"/>
              </a:solidFill>
              <a:latin typeface="Times New Roman" panose="02020603050405020304" pitchFamily="18" charset="0"/>
              <a:ea typeface="Times New Roman" panose="02020603050405020304" pitchFamily="18" charset="0"/>
            </a:endParaRPr>
          </a:p>
          <a:p>
            <a:pPr marL="360536" indent="-180268" defTabSz="914112">
              <a:spcAft>
                <a:spcPts val="900"/>
              </a:spcAft>
            </a:pPr>
            <a:r>
              <a:rPr lang="x-none" sz="800" dirty="0">
                <a:solidFill>
                  <a:srgbClr val="FF0000"/>
                </a:solidFill>
                <a:latin typeface="Times New Roman" panose="02020603050405020304" pitchFamily="18" charset="0"/>
                <a:ea typeface="Times New Roman" panose="02020603050405020304" pitchFamily="18" charset="0"/>
              </a:rPr>
              <a:t>-   if the higher layer parameter differentialThreshold is set, then UE shall assume that NRB</a:t>
            </a:r>
            <a:r>
              <a:rPr lang="x-none" sz="800" baseline="-25000" dirty="0">
                <a:solidFill>
                  <a:srgbClr val="FF0000"/>
                </a:solidFill>
                <a:latin typeface="Times New Roman" panose="02020603050405020304" pitchFamily="18" charset="0"/>
                <a:ea typeface="Times New Roman" panose="02020603050405020304" pitchFamily="18" charset="0"/>
              </a:rPr>
              <a:t>1</a:t>
            </a:r>
            <a:r>
              <a:rPr lang="x-none" sz="800" dirty="0">
                <a:solidFill>
                  <a:srgbClr val="FF0000"/>
                </a:solidFill>
                <a:latin typeface="Times New Roman" panose="02020603050405020304" pitchFamily="18" charset="0"/>
                <a:ea typeface="Times New Roman" panose="02020603050405020304" pitchFamily="18" charset="0"/>
              </a:rPr>
              <a:t> = sampleDensity(1) and NRB</a:t>
            </a:r>
            <a:r>
              <a:rPr lang="x-none" sz="800" baseline="-25000" dirty="0">
                <a:solidFill>
                  <a:srgbClr val="FF0000"/>
                </a:solidFill>
                <a:latin typeface="Times New Roman" panose="02020603050405020304" pitchFamily="18" charset="0"/>
                <a:ea typeface="Times New Roman" panose="02020603050405020304" pitchFamily="18" charset="0"/>
              </a:rPr>
              <a:t>i</a:t>
            </a:r>
            <a:r>
              <a:rPr lang="x-none" sz="800" dirty="0">
                <a:solidFill>
                  <a:srgbClr val="FF0000"/>
                </a:solidFill>
                <a:latin typeface="Times New Roman" panose="02020603050405020304" pitchFamily="18" charset="0"/>
                <a:ea typeface="Times New Roman" panose="02020603050405020304" pitchFamily="18" charset="0"/>
              </a:rPr>
              <a:t> = NRB</a:t>
            </a:r>
            <a:r>
              <a:rPr lang="x-none" sz="800" baseline="-25000" dirty="0">
                <a:solidFill>
                  <a:srgbClr val="FF0000"/>
                </a:solidFill>
                <a:latin typeface="Times New Roman" panose="02020603050405020304" pitchFamily="18" charset="0"/>
                <a:ea typeface="Times New Roman" panose="02020603050405020304" pitchFamily="18" charset="0"/>
              </a:rPr>
              <a:t>(i-1)</a:t>
            </a:r>
            <a:r>
              <a:rPr lang="x-none" sz="800" dirty="0">
                <a:solidFill>
                  <a:srgbClr val="FF0000"/>
                </a:solidFill>
                <a:latin typeface="Times New Roman" panose="02020603050405020304" pitchFamily="18" charset="0"/>
                <a:ea typeface="Times New Roman" panose="02020603050405020304" pitchFamily="18" charset="0"/>
              </a:rPr>
              <a:t> + sampleDensity (i), i = 2,..,4. </a:t>
            </a:r>
            <a:endParaRPr lang="en-US" sz="800" dirty="0">
              <a:solidFill>
                <a:srgbClr val="1D1D1A"/>
              </a:solidFill>
              <a:latin typeface="Times New Roman" panose="02020603050405020304" pitchFamily="18" charset="0"/>
              <a:ea typeface="Times New Roman" panose="02020603050405020304" pitchFamily="18" charset="0"/>
            </a:endParaRPr>
          </a:p>
        </p:txBody>
      </p:sp>
      <p:pic>
        <p:nvPicPr>
          <p:cNvPr id="56" name="图片 55"/>
          <p:cNvPicPr>
            <a:picLocks noChangeAspect="1"/>
          </p:cNvPicPr>
          <p:nvPr/>
        </p:nvPicPr>
        <p:blipFill>
          <a:blip r:embed="rId2"/>
          <a:stretch>
            <a:fillRect/>
          </a:stretch>
        </p:blipFill>
        <p:spPr>
          <a:xfrm>
            <a:off x="5937045" y="1068214"/>
            <a:ext cx="5106899" cy="2480954"/>
          </a:xfrm>
          <a:prstGeom prst="rect">
            <a:avLst/>
          </a:prstGeom>
        </p:spPr>
      </p:pic>
      <p:graphicFrame>
        <p:nvGraphicFramePr>
          <p:cNvPr id="59" name="表格 58"/>
          <p:cNvGraphicFramePr>
            <a:graphicFrameLocks noGrp="1"/>
          </p:cNvGraphicFramePr>
          <p:nvPr>
            <p:extLst/>
          </p:nvPr>
        </p:nvGraphicFramePr>
        <p:xfrm>
          <a:off x="6723144" y="3762536"/>
          <a:ext cx="3390028" cy="946510"/>
        </p:xfrm>
        <a:graphic>
          <a:graphicData uri="http://schemas.openxmlformats.org/drawingml/2006/table">
            <a:tbl>
              <a:tblPr firstRow="1" firstCol="1" bandRow="1"/>
              <a:tblGrid>
                <a:gridCol w="1695014"/>
                <a:gridCol w="1695014"/>
              </a:tblGrid>
              <a:tr h="189302">
                <a:tc>
                  <a:txBody>
                    <a:bodyPr/>
                    <a:lstStyle/>
                    <a:p>
                      <a:pPr algn="ctr">
                        <a:spcAft>
                          <a:spcPts val="900"/>
                        </a:spcAft>
                        <a:tabLst>
                          <a:tab pos="5295900" algn="l"/>
                        </a:tabLst>
                      </a:pPr>
                      <a:r>
                        <a:rPr lang="en-US" sz="1000" b="1" dirty="0">
                          <a:solidFill>
                            <a:srgbClr val="FF0000"/>
                          </a:solidFill>
                          <a:effectLst/>
                          <a:latin typeface="Times New Roman" panose="02020603050405020304" pitchFamily="18" charset="0"/>
                          <a:ea typeface="Batang" panose="02030600000101010101" pitchFamily="18" charset="-127"/>
                        </a:rPr>
                        <a:t>Config0</a:t>
                      </a:r>
                      <a:endParaRPr lang="en-US" sz="1000" dirty="0">
                        <a:effectLst/>
                        <a:latin typeface="Times New Roman" panose="02020603050405020304" pitchFamily="18" charset="0"/>
                        <a:ea typeface="Times New Roman" panose="02020603050405020304" pitchFamily="18" charset="0"/>
                      </a:endParaRPr>
                    </a:p>
                  </a:txBody>
                  <a:tcPr marL="68553" marR="68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900"/>
                        </a:spcAft>
                        <a:tabLst>
                          <a:tab pos="5295900" algn="l"/>
                        </a:tabLst>
                      </a:pPr>
                      <a:r>
                        <a:rPr lang="en-US" sz="1000" b="1">
                          <a:solidFill>
                            <a:srgbClr val="FF0000"/>
                          </a:solidFill>
                          <a:effectLst/>
                          <a:latin typeface="Times New Roman" panose="02020603050405020304" pitchFamily="18" charset="0"/>
                          <a:ea typeface="Batang" panose="02030600000101010101" pitchFamily="18" charset="-127"/>
                        </a:rPr>
                        <a:t>Config1</a:t>
                      </a:r>
                      <a:endParaRPr lang="en-US" sz="1000">
                        <a:effectLst/>
                        <a:latin typeface="Times New Roman" panose="02020603050405020304" pitchFamily="18" charset="0"/>
                        <a:ea typeface="Times New Roman" panose="02020603050405020304" pitchFamily="18" charset="0"/>
                      </a:endParaRPr>
                    </a:p>
                  </a:txBody>
                  <a:tcPr marL="68553" marR="68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302">
                <a:tc>
                  <a:txBody>
                    <a:bodyPr/>
                    <a:lstStyle/>
                    <a:p>
                      <a:pPr algn="just">
                        <a:spcAft>
                          <a:spcPts val="900"/>
                        </a:spcAft>
                        <a:tabLst>
                          <a:tab pos="5295900" algn="l"/>
                        </a:tabLst>
                      </a:pPr>
                      <a:r>
                        <a:rPr lang="en-US" sz="1000">
                          <a:solidFill>
                            <a:srgbClr val="FF0000"/>
                          </a:solidFill>
                          <a:effectLst/>
                          <a:latin typeface="Times New Roman" panose="02020603050405020304" pitchFamily="18" charset="0"/>
                          <a:ea typeface="Batang" panose="02030600000101010101" pitchFamily="18" charset="-127"/>
                        </a:rPr>
                        <a:t>N</a:t>
                      </a:r>
                      <a:r>
                        <a:rPr lang="en-US" sz="1000" baseline="-25000">
                          <a:solidFill>
                            <a:srgbClr val="FF0000"/>
                          </a:solidFill>
                          <a:effectLst/>
                          <a:latin typeface="Times New Roman" panose="02020603050405020304" pitchFamily="18" charset="0"/>
                          <a:ea typeface="Batang" panose="02030600000101010101" pitchFamily="18" charset="-127"/>
                        </a:rPr>
                        <a:t>RB0 </a:t>
                      </a:r>
                      <a:r>
                        <a:rPr lang="en-US" sz="1000">
                          <a:solidFill>
                            <a:srgbClr val="FF0000"/>
                          </a:solidFill>
                          <a:effectLst/>
                          <a:latin typeface="Times New Roman" panose="02020603050405020304" pitchFamily="18" charset="0"/>
                          <a:ea typeface="Batang" panose="02030600000101010101" pitchFamily="18" charset="-127"/>
                        </a:rPr>
                        <a:t>= 0</a:t>
                      </a:r>
                      <a:endParaRPr lang="en-US" sz="1000">
                        <a:effectLst/>
                        <a:latin typeface="Times New Roman" panose="02020603050405020304" pitchFamily="18" charset="0"/>
                        <a:ea typeface="Times New Roman" panose="02020603050405020304" pitchFamily="18" charset="0"/>
                      </a:endParaRPr>
                    </a:p>
                  </a:txBody>
                  <a:tcPr marL="68553" marR="68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900"/>
                        </a:spcAft>
                        <a:tabLst>
                          <a:tab pos="5295900" algn="l"/>
                        </a:tabLst>
                      </a:pPr>
                      <a:r>
                        <a:rPr lang="en-US" sz="1000" dirty="0">
                          <a:solidFill>
                            <a:srgbClr val="FF0000"/>
                          </a:solidFill>
                          <a:effectLst/>
                          <a:latin typeface="Times New Roman" panose="02020603050405020304" pitchFamily="18" charset="0"/>
                          <a:ea typeface="Batang" panose="02030600000101010101" pitchFamily="18" charset="-127"/>
                        </a:rPr>
                        <a:t>N</a:t>
                      </a:r>
                      <a:r>
                        <a:rPr lang="en-US" sz="1000" baseline="-25000" dirty="0">
                          <a:solidFill>
                            <a:srgbClr val="FF0000"/>
                          </a:solidFill>
                          <a:effectLst/>
                          <a:latin typeface="Times New Roman" panose="02020603050405020304" pitchFamily="18" charset="0"/>
                          <a:ea typeface="Batang" panose="02030600000101010101" pitchFamily="18" charset="-127"/>
                        </a:rPr>
                        <a:t>RB0 </a:t>
                      </a:r>
                      <a:r>
                        <a:rPr lang="en-US" sz="1000" dirty="0">
                          <a:solidFill>
                            <a:srgbClr val="FF0000"/>
                          </a:solidFill>
                          <a:effectLst/>
                          <a:latin typeface="Times New Roman" panose="02020603050405020304" pitchFamily="18" charset="0"/>
                          <a:ea typeface="Batang" panose="02030600000101010101" pitchFamily="18" charset="-127"/>
                        </a:rPr>
                        <a:t>= 0</a:t>
                      </a:r>
                      <a:endParaRPr lang="en-US" sz="1000" dirty="0">
                        <a:effectLst/>
                        <a:latin typeface="Times New Roman" panose="02020603050405020304" pitchFamily="18" charset="0"/>
                        <a:ea typeface="Times New Roman" panose="02020603050405020304" pitchFamily="18" charset="0"/>
                      </a:endParaRPr>
                    </a:p>
                  </a:txBody>
                  <a:tcPr marL="68553" marR="68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302">
                <a:tc>
                  <a:txBody>
                    <a:bodyPr/>
                    <a:lstStyle/>
                    <a:p>
                      <a:pPr algn="just">
                        <a:spcAft>
                          <a:spcPts val="900"/>
                        </a:spcAft>
                      </a:pPr>
                      <a:r>
                        <a:rPr lang="en-US" sz="1000">
                          <a:solidFill>
                            <a:srgbClr val="FF0000"/>
                          </a:solidFill>
                          <a:effectLst/>
                          <a:latin typeface="Times New Roman" panose="02020603050405020304" pitchFamily="18" charset="0"/>
                          <a:ea typeface="Batang" panose="02030600000101010101" pitchFamily="18" charset="-127"/>
                        </a:rPr>
                        <a:t>N</a:t>
                      </a:r>
                      <a:r>
                        <a:rPr lang="en-US" sz="1000" baseline="-25000">
                          <a:solidFill>
                            <a:srgbClr val="FF0000"/>
                          </a:solidFill>
                          <a:effectLst/>
                          <a:latin typeface="Times New Roman" panose="02020603050405020304" pitchFamily="18" charset="0"/>
                          <a:ea typeface="Batang" panose="02030600000101010101" pitchFamily="18" charset="-127"/>
                        </a:rPr>
                        <a:t>RB1 </a:t>
                      </a:r>
                      <a:r>
                        <a:rPr lang="en-US" sz="1000">
                          <a:solidFill>
                            <a:srgbClr val="FF0000"/>
                          </a:solidFill>
                          <a:effectLst/>
                          <a:latin typeface="Times New Roman" panose="02020603050405020304" pitchFamily="18" charset="0"/>
                          <a:ea typeface="Batang" panose="02030600000101010101" pitchFamily="18" charset="-127"/>
                        </a:rPr>
                        <a:t>= 8</a:t>
                      </a:r>
                      <a:endParaRPr lang="en-US" sz="1000">
                        <a:effectLst/>
                        <a:latin typeface="Times New Roman" panose="02020603050405020304" pitchFamily="18" charset="0"/>
                        <a:ea typeface="Times New Roman" panose="02020603050405020304" pitchFamily="18" charset="0"/>
                      </a:endParaRPr>
                    </a:p>
                  </a:txBody>
                  <a:tcPr marL="68553" marR="68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900"/>
                        </a:spcAft>
                      </a:pPr>
                      <a:r>
                        <a:rPr lang="en-US" sz="1000">
                          <a:solidFill>
                            <a:srgbClr val="FF0000"/>
                          </a:solidFill>
                          <a:effectLst/>
                          <a:latin typeface="Times New Roman" panose="02020603050405020304" pitchFamily="18" charset="0"/>
                          <a:ea typeface="Batang" panose="02030600000101010101" pitchFamily="18" charset="-127"/>
                        </a:rPr>
                        <a:t>N</a:t>
                      </a:r>
                      <a:r>
                        <a:rPr lang="en-US" sz="1000" baseline="-25000">
                          <a:solidFill>
                            <a:srgbClr val="FF0000"/>
                          </a:solidFill>
                          <a:effectLst/>
                          <a:latin typeface="Times New Roman" panose="02020603050405020304" pitchFamily="18" charset="0"/>
                          <a:ea typeface="Batang" panose="02030600000101010101" pitchFamily="18" charset="-127"/>
                        </a:rPr>
                        <a:t>RB1 </a:t>
                      </a:r>
                      <a:r>
                        <a:rPr lang="en-US" sz="1000">
                          <a:solidFill>
                            <a:srgbClr val="FF0000"/>
                          </a:solidFill>
                          <a:effectLst/>
                          <a:latin typeface="Times New Roman" panose="02020603050405020304" pitchFamily="18" charset="0"/>
                          <a:ea typeface="Batang" panose="02030600000101010101" pitchFamily="18" charset="-127"/>
                        </a:rPr>
                        <a:t>= N</a:t>
                      </a:r>
                      <a:r>
                        <a:rPr lang="en-US" sz="1000" baseline="-25000">
                          <a:solidFill>
                            <a:srgbClr val="FF0000"/>
                          </a:solidFill>
                          <a:effectLst/>
                          <a:latin typeface="Times New Roman" panose="02020603050405020304" pitchFamily="18" charset="0"/>
                          <a:ea typeface="Batang" panose="02030600000101010101" pitchFamily="18" charset="-127"/>
                        </a:rPr>
                        <a:t>RB2 </a:t>
                      </a:r>
                      <a:r>
                        <a:rPr lang="en-US" sz="1000">
                          <a:solidFill>
                            <a:srgbClr val="FF0000"/>
                          </a:solidFill>
                          <a:effectLst/>
                          <a:latin typeface="Times New Roman" panose="02020603050405020304" pitchFamily="18" charset="0"/>
                          <a:ea typeface="Batang" panose="02030600000101010101" pitchFamily="18" charset="-127"/>
                        </a:rPr>
                        <a:t>= 24</a:t>
                      </a:r>
                      <a:endParaRPr lang="en-US" sz="1000">
                        <a:effectLst/>
                        <a:latin typeface="Times New Roman" panose="02020603050405020304" pitchFamily="18" charset="0"/>
                        <a:ea typeface="Times New Roman" panose="02020603050405020304" pitchFamily="18" charset="0"/>
                      </a:endParaRPr>
                    </a:p>
                  </a:txBody>
                  <a:tcPr marL="68553" marR="68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302">
                <a:tc>
                  <a:txBody>
                    <a:bodyPr/>
                    <a:lstStyle/>
                    <a:p>
                      <a:pPr algn="just">
                        <a:spcAft>
                          <a:spcPts val="900"/>
                        </a:spcAft>
                      </a:pPr>
                      <a:r>
                        <a:rPr lang="en-US" sz="1000">
                          <a:solidFill>
                            <a:srgbClr val="FF0000"/>
                          </a:solidFill>
                          <a:effectLst/>
                          <a:latin typeface="Times New Roman" panose="02020603050405020304" pitchFamily="18" charset="0"/>
                          <a:ea typeface="Batang" panose="02030600000101010101" pitchFamily="18" charset="-127"/>
                        </a:rPr>
                        <a:t>N</a:t>
                      </a:r>
                      <a:r>
                        <a:rPr lang="en-US" sz="1000" baseline="-25000">
                          <a:solidFill>
                            <a:srgbClr val="FF0000"/>
                          </a:solidFill>
                          <a:effectLst/>
                          <a:latin typeface="Times New Roman" panose="02020603050405020304" pitchFamily="18" charset="0"/>
                          <a:ea typeface="Batang" panose="02030600000101010101" pitchFamily="18" charset="-127"/>
                        </a:rPr>
                        <a:t>RB2 </a:t>
                      </a:r>
                      <a:r>
                        <a:rPr lang="en-US" sz="1000">
                          <a:solidFill>
                            <a:srgbClr val="FF0000"/>
                          </a:solidFill>
                          <a:effectLst/>
                          <a:latin typeface="Times New Roman" panose="02020603050405020304" pitchFamily="18" charset="0"/>
                          <a:ea typeface="Batang" panose="02030600000101010101" pitchFamily="18" charset="-127"/>
                        </a:rPr>
                        <a:t>= N</a:t>
                      </a:r>
                      <a:r>
                        <a:rPr lang="en-US" sz="1000" baseline="-25000">
                          <a:solidFill>
                            <a:srgbClr val="FF0000"/>
                          </a:solidFill>
                          <a:effectLst/>
                          <a:latin typeface="Times New Roman" panose="02020603050405020304" pitchFamily="18" charset="0"/>
                          <a:ea typeface="Batang" panose="02030600000101010101" pitchFamily="18" charset="-127"/>
                        </a:rPr>
                        <a:t>RB3 </a:t>
                      </a:r>
                      <a:r>
                        <a:rPr lang="en-US" sz="1000">
                          <a:solidFill>
                            <a:srgbClr val="FF0000"/>
                          </a:solidFill>
                          <a:effectLst/>
                          <a:latin typeface="Times New Roman" panose="02020603050405020304" pitchFamily="18" charset="0"/>
                          <a:ea typeface="Batang" panose="02030600000101010101" pitchFamily="18" charset="-127"/>
                        </a:rPr>
                        <a:t>= 24</a:t>
                      </a:r>
                      <a:endParaRPr lang="en-US" sz="1000">
                        <a:effectLst/>
                        <a:latin typeface="Times New Roman" panose="02020603050405020304" pitchFamily="18" charset="0"/>
                        <a:ea typeface="Times New Roman" panose="02020603050405020304" pitchFamily="18" charset="0"/>
                      </a:endParaRPr>
                    </a:p>
                  </a:txBody>
                  <a:tcPr marL="68553" marR="68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900"/>
                        </a:spcAft>
                      </a:pPr>
                      <a:r>
                        <a:rPr lang="en-US" sz="1000">
                          <a:solidFill>
                            <a:srgbClr val="FF0000"/>
                          </a:solidFill>
                          <a:effectLst/>
                          <a:latin typeface="Times New Roman" panose="02020603050405020304" pitchFamily="18" charset="0"/>
                          <a:ea typeface="Batang" panose="02030600000101010101" pitchFamily="18" charset="-127"/>
                        </a:rPr>
                        <a:t>N</a:t>
                      </a:r>
                      <a:r>
                        <a:rPr lang="en-US" sz="1000" baseline="-25000">
                          <a:solidFill>
                            <a:srgbClr val="FF0000"/>
                          </a:solidFill>
                          <a:effectLst/>
                          <a:latin typeface="Times New Roman" panose="02020603050405020304" pitchFamily="18" charset="0"/>
                          <a:ea typeface="Batang" panose="02030600000101010101" pitchFamily="18" charset="-127"/>
                        </a:rPr>
                        <a:t>RB3 </a:t>
                      </a:r>
                      <a:r>
                        <a:rPr lang="en-US" sz="1000">
                          <a:solidFill>
                            <a:srgbClr val="FF0000"/>
                          </a:solidFill>
                          <a:effectLst/>
                          <a:latin typeface="Times New Roman" panose="02020603050405020304" pitchFamily="18" charset="0"/>
                          <a:ea typeface="Batang" panose="02030600000101010101" pitchFamily="18" charset="-127"/>
                        </a:rPr>
                        <a:t>= N</a:t>
                      </a:r>
                      <a:r>
                        <a:rPr lang="en-US" sz="1000" baseline="-25000">
                          <a:solidFill>
                            <a:srgbClr val="FF0000"/>
                          </a:solidFill>
                          <a:effectLst/>
                          <a:latin typeface="Times New Roman" panose="02020603050405020304" pitchFamily="18" charset="0"/>
                          <a:ea typeface="Batang" panose="02030600000101010101" pitchFamily="18" charset="-127"/>
                        </a:rPr>
                        <a:t>RB4 </a:t>
                      </a:r>
                      <a:r>
                        <a:rPr lang="en-US" sz="1000">
                          <a:solidFill>
                            <a:srgbClr val="FF0000"/>
                          </a:solidFill>
                          <a:effectLst/>
                          <a:latin typeface="Times New Roman" panose="02020603050405020304" pitchFamily="18" charset="0"/>
                          <a:ea typeface="Batang" panose="02030600000101010101" pitchFamily="18" charset="-127"/>
                        </a:rPr>
                        <a:t>= 96</a:t>
                      </a:r>
                      <a:endParaRPr lang="en-US" sz="1000">
                        <a:effectLst/>
                        <a:latin typeface="Times New Roman" panose="02020603050405020304" pitchFamily="18" charset="0"/>
                        <a:ea typeface="Times New Roman" panose="02020603050405020304" pitchFamily="18" charset="0"/>
                      </a:endParaRPr>
                    </a:p>
                  </a:txBody>
                  <a:tcPr marL="68553" marR="68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302">
                <a:tc>
                  <a:txBody>
                    <a:bodyPr/>
                    <a:lstStyle/>
                    <a:p>
                      <a:pPr algn="just">
                        <a:spcAft>
                          <a:spcPts val="900"/>
                        </a:spcAft>
                      </a:pPr>
                      <a:r>
                        <a:rPr lang="en-US" sz="1000">
                          <a:solidFill>
                            <a:srgbClr val="FF0000"/>
                          </a:solidFill>
                          <a:effectLst/>
                          <a:latin typeface="Times New Roman" panose="02020603050405020304" pitchFamily="18" charset="0"/>
                          <a:ea typeface="Batang" panose="02030600000101010101" pitchFamily="18" charset="-127"/>
                        </a:rPr>
                        <a:t>N</a:t>
                      </a:r>
                      <a:r>
                        <a:rPr lang="en-US" sz="1000" baseline="-25000">
                          <a:solidFill>
                            <a:srgbClr val="FF0000"/>
                          </a:solidFill>
                          <a:effectLst/>
                          <a:latin typeface="Times New Roman" panose="02020603050405020304" pitchFamily="18" charset="0"/>
                          <a:ea typeface="Batang" panose="02030600000101010101" pitchFamily="18" charset="-127"/>
                        </a:rPr>
                        <a:t>RB4 </a:t>
                      </a:r>
                      <a:r>
                        <a:rPr lang="en-US" sz="1000">
                          <a:solidFill>
                            <a:srgbClr val="FF0000"/>
                          </a:solidFill>
                          <a:effectLst/>
                          <a:latin typeface="Times New Roman" panose="02020603050405020304" pitchFamily="18" charset="0"/>
                          <a:ea typeface="Batang" panose="02030600000101010101" pitchFamily="18" charset="-127"/>
                        </a:rPr>
                        <a:t>= 96</a:t>
                      </a:r>
                      <a:endParaRPr lang="en-US" sz="1000">
                        <a:effectLst/>
                        <a:latin typeface="Times New Roman" panose="02020603050405020304" pitchFamily="18" charset="0"/>
                        <a:ea typeface="Times New Roman" panose="02020603050405020304" pitchFamily="18" charset="0"/>
                      </a:endParaRPr>
                    </a:p>
                  </a:txBody>
                  <a:tcPr marL="68553" marR="68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900"/>
                        </a:spcAft>
                      </a:pPr>
                      <a:r>
                        <a:rPr lang="en-US" sz="1000" dirty="0">
                          <a:solidFill>
                            <a:srgbClr val="FF0000"/>
                          </a:solidFill>
                          <a:effectLst/>
                          <a:latin typeface="Times New Roman" panose="02020603050405020304" pitchFamily="18" charset="0"/>
                          <a:ea typeface="Batang" panose="02030600000101010101" pitchFamily="18" charset="-127"/>
                        </a:rPr>
                        <a:t> </a:t>
                      </a:r>
                      <a:endParaRPr lang="en-US" sz="1000" dirty="0">
                        <a:effectLst/>
                        <a:latin typeface="Times New Roman" panose="02020603050405020304" pitchFamily="18" charset="0"/>
                        <a:ea typeface="Times New Roman" panose="02020603050405020304" pitchFamily="18" charset="0"/>
                      </a:endParaRPr>
                    </a:p>
                  </a:txBody>
                  <a:tcPr marL="68553" marR="68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0" name="Rectangle 48"/>
          <p:cNvSpPr>
            <a:spLocks noChangeArrowheads="1"/>
          </p:cNvSpPr>
          <p:nvPr/>
        </p:nvSpPr>
        <p:spPr bwMode="auto">
          <a:xfrm>
            <a:off x="6633102" y="3525696"/>
            <a:ext cx="3714788" cy="215360"/>
          </a:xfrm>
          <a:prstGeom prst="rect">
            <a:avLst/>
          </a:prstGeom>
        </p:spPr>
        <p:txBody>
          <a:bodyPr wrap="square">
            <a:spAutoFit/>
          </a:bodyPr>
          <a:lstStyle/>
          <a:p>
            <a:pPr defTabSz="914112">
              <a:spcAft>
                <a:spcPts val="900"/>
              </a:spcAft>
            </a:pPr>
            <a:r>
              <a:rPr lang="en-GB" altLang="en-US" sz="800" dirty="0">
                <a:solidFill>
                  <a:srgbClr val="FF0000"/>
                </a:solidFill>
                <a:latin typeface="Times New Roman" panose="02020603050405020304" pitchFamily="18" charset="0"/>
                <a:ea typeface="Times New Roman" panose="02020603050405020304" pitchFamily="18" charset="0"/>
              </a:rPr>
              <a:t>T</a:t>
            </a:r>
            <a:r>
              <a:rPr lang="en-GB" altLang="en-US" sz="800" dirty="0" bmk="">
                <a:solidFill>
                  <a:srgbClr val="FF0000"/>
                </a:solidFill>
                <a:latin typeface="Times New Roman" panose="02020603050405020304" pitchFamily="18" charset="0"/>
                <a:ea typeface="Times New Roman" panose="02020603050405020304" pitchFamily="18" charset="0"/>
              </a:rPr>
              <a:t>able  6.4.1.2.2.2-2: Threshold values of scheduled BW (</a:t>
            </a:r>
            <a:r>
              <a:rPr lang="en-GB" altLang="en-US" sz="800" dirty="0" err="1" bmk="">
                <a:solidFill>
                  <a:srgbClr val="FF0000"/>
                </a:solidFill>
                <a:latin typeface="Times New Roman" panose="02020603050405020304" pitchFamily="18" charset="0"/>
                <a:ea typeface="Times New Roman" panose="02020603050405020304" pitchFamily="18" charset="0"/>
              </a:rPr>
              <a:t>NRBi</a:t>
            </a:r>
            <a:r>
              <a:rPr lang="en-GB" altLang="en-US" sz="800" dirty="0" bmk="">
                <a:solidFill>
                  <a:srgbClr val="FF0000"/>
                </a:solidFill>
                <a:latin typeface="Times New Roman" panose="02020603050405020304" pitchFamily="18" charset="0"/>
                <a:ea typeface="Times New Roman" panose="02020603050405020304" pitchFamily="18" charset="0"/>
              </a:rPr>
              <a:t>, i=0,1,2,3,4,5)</a:t>
            </a:r>
            <a:endParaRPr lang="en-GB" altLang="en-US" sz="800" dirty="0">
              <a:solidFill>
                <a:srgbClr val="FF0000"/>
              </a:solidFill>
              <a:latin typeface="Times New Roman" panose="02020603050405020304" pitchFamily="18" charset="0"/>
              <a:ea typeface="Times New Roman" panose="02020603050405020304" pitchFamily="18" charset="0"/>
            </a:endParaRPr>
          </a:p>
        </p:txBody>
      </p:sp>
      <p:sp>
        <p:nvSpPr>
          <p:cNvPr id="63" name="内容占位符 2"/>
          <p:cNvSpPr txBox="1">
            <a:spLocks/>
          </p:cNvSpPr>
          <p:nvPr/>
        </p:nvSpPr>
        <p:spPr bwMode="auto">
          <a:xfrm>
            <a:off x="5937044" y="905424"/>
            <a:ext cx="5727486" cy="3865816"/>
          </a:xfrm>
          <a:prstGeom prst="rect">
            <a:avLst/>
          </a:prstGeom>
          <a:noFill/>
          <a:ln w="19050">
            <a:solidFill>
              <a:srgbClr val="0070C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11" tIns="40054" rIns="80111" bIns="40054" numCol="1" anchor="t" anchorCtr="0" compatLnSpc="1">
            <a:prstTxWarp prst="textNoShape">
              <a:avLst/>
            </a:prstTxWarp>
          </a:bodyPr>
          <a:lstStyle>
            <a:lvl1pPr marL="400061" indent="-400061" algn="l" rtl="0" eaLnBrk="0" fontAlgn="base" hangingPunct="0">
              <a:lnSpc>
                <a:spcPct val="140000"/>
              </a:lnSpc>
              <a:spcBef>
                <a:spcPct val="0"/>
              </a:spcBef>
              <a:spcAft>
                <a:spcPct val="0"/>
              </a:spcAft>
              <a:buClr>
                <a:srgbClr val="990000"/>
              </a:buClr>
              <a:buSzPct val="75000"/>
              <a:buFont typeface="Wingdings" pitchFamily="2" charset="2"/>
              <a:buChar char="n"/>
              <a:defRPr sz="2333">
                <a:solidFill>
                  <a:schemeClr val="tx1"/>
                </a:solidFill>
                <a:latin typeface="微软雅黑" pitchFamily="34" charset="-122"/>
                <a:ea typeface="微软雅黑" pitchFamily="34" charset="-122"/>
                <a:cs typeface="+mn-cs"/>
              </a:defRPr>
            </a:lvl1pPr>
            <a:lvl2pPr marL="866800" indent="-333385"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微软雅黑" pitchFamily="34" charset="-122"/>
                <a:ea typeface="微软雅黑" pitchFamily="34" charset="-122"/>
                <a:cs typeface="+mn-cs"/>
              </a:defRPr>
            </a:lvl2pPr>
            <a:lvl3pPr marL="1333538" indent="-266708" algn="l" rtl="0" eaLnBrk="0" fontAlgn="base" hangingPunct="0">
              <a:lnSpc>
                <a:spcPct val="140000"/>
              </a:lnSpc>
              <a:spcBef>
                <a:spcPct val="0"/>
              </a:spcBef>
              <a:spcAft>
                <a:spcPct val="0"/>
              </a:spcAft>
              <a:buSzPct val="50000"/>
              <a:buFont typeface="Wingdings" pitchFamily="2" charset="2"/>
              <a:buChar char="n"/>
              <a:defRPr sz="1867">
                <a:solidFill>
                  <a:schemeClr val="tx1"/>
                </a:solidFill>
                <a:latin typeface="微软雅黑" pitchFamily="34" charset="-122"/>
                <a:ea typeface="微软雅黑" pitchFamily="34" charset="-122"/>
                <a:cs typeface="+mn-cs"/>
              </a:defRPr>
            </a:lvl3pPr>
            <a:lvl4pPr marL="1866953" indent="-266708" algn="l" rtl="0" eaLnBrk="0" fontAlgn="base" hangingPunct="0">
              <a:lnSpc>
                <a:spcPct val="140000"/>
              </a:lnSpc>
              <a:spcBef>
                <a:spcPct val="0"/>
              </a:spcBef>
              <a:spcAft>
                <a:spcPct val="0"/>
              </a:spcAft>
              <a:buChar char="–"/>
              <a:defRPr sz="1633">
                <a:solidFill>
                  <a:schemeClr val="tx1"/>
                </a:solidFill>
                <a:latin typeface="微软雅黑" pitchFamily="34" charset="-122"/>
                <a:ea typeface="微软雅黑" pitchFamily="34" charset="-122"/>
                <a:cs typeface="+mn-cs"/>
              </a:defRPr>
            </a:lvl4pPr>
            <a:lvl5pPr marL="2400369" indent="-266708" algn="l" rtl="0" eaLnBrk="0" fontAlgn="base" hangingPunct="0">
              <a:lnSpc>
                <a:spcPct val="140000"/>
              </a:lnSpc>
              <a:spcBef>
                <a:spcPct val="0"/>
              </a:spcBef>
              <a:spcAft>
                <a:spcPct val="0"/>
              </a:spcAft>
              <a:buFont typeface="Arial" pitchFamily="34" charset="0"/>
              <a:buChar char="~"/>
              <a:defRPr sz="1400">
                <a:solidFill>
                  <a:schemeClr val="tx1"/>
                </a:solidFill>
                <a:latin typeface="微软雅黑" pitchFamily="34" charset="-122"/>
                <a:ea typeface="微软雅黑" pitchFamily="34" charset="-122"/>
                <a:cs typeface="+mn-cs"/>
              </a:defRPr>
            </a:lvl5pPr>
            <a:lvl6pPr marL="2933784"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6pPr>
            <a:lvl7pPr marL="3467199"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7pPr>
            <a:lvl8pPr marL="4000614"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8pPr>
            <a:lvl9pPr marL="4534030"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9pPr>
          </a:lstStyle>
          <a:p>
            <a:pPr marL="0" indent="0" defTabSz="914112">
              <a:lnSpc>
                <a:spcPct val="120000"/>
              </a:lnSpc>
              <a:buNone/>
            </a:pPr>
            <a:endParaRPr lang="zh-CN" altLang="en-US" sz="1399" dirty="0">
              <a:solidFill>
                <a:srgbClr val="1D1D1A"/>
              </a:solidFill>
              <a:latin typeface="等线 Light" panose="02010600030101010101" pitchFamily="2" charset="-122"/>
              <a:ea typeface="等线 Light" panose="02010600030101010101" pitchFamily="2" charset="-122"/>
            </a:endParaRPr>
          </a:p>
        </p:txBody>
      </p:sp>
      <p:sp>
        <p:nvSpPr>
          <p:cNvPr id="65" name="矩形 64"/>
          <p:cNvSpPr/>
          <p:nvPr/>
        </p:nvSpPr>
        <p:spPr>
          <a:xfrm>
            <a:off x="8938068" y="913777"/>
            <a:ext cx="2527269" cy="286120"/>
          </a:xfrm>
          <a:prstGeom prst="rect">
            <a:avLst/>
          </a:prstGeom>
        </p:spPr>
        <p:txBody>
          <a:bodyPr wrap="none">
            <a:spAutoFit/>
          </a:bodyPr>
          <a:lstStyle/>
          <a:p>
            <a:pPr algn="just" defTabSz="914112">
              <a:lnSpc>
                <a:spcPct val="105000"/>
              </a:lnSpc>
              <a:spcAft>
                <a:spcPts val="800"/>
              </a:spcAft>
            </a:pPr>
            <a:r>
              <a:rPr lang="en-US" altLang="zh-CN" sz="1200" dirty="0">
                <a:solidFill>
                  <a:srgbClr val="C7000A"/>
                </a:solidFill>
                <a:latin typeface="微软雅黑" panose="020B0503020204020204" pitchFamily="34" charset="-122"/>
                <a:ea typeface="微软雅黑" panose="020B0503020204020204" pitchFamily="34" charset="-122"/>
              </a:rPr>
              <a:t>TSDSI T3.9038.211-15.5.0 V1.0.0</a:t>
            </a:r>
            <a:endParaRPr lang="en-US" altLang="zh-CN" sz="1200" dirty="0">
              <a:solidFill>
                <a:srgbClr val="C7000A"/>
              </a:solidFill>
              <a:latin typeface="微软雅黑" panose="020B0503020204020204" pitchFamily="34" charset="-122"/>
              <a:ea typeface="微软雅黑" panose="020B0503020204020204" pitchFamily="34" charset="-122"/>
            </a:endParaRPr>
          </a:p>
        </p:txBody>
      </p:sp>
      <p:sp>
        <p:nvSpPr>
          <p:cNvPr id="66" name="矩形 65"/>
          <p:cNvSpPr/>
          <p:nvPr/>
        </p:nvSpPr>
        <p:spPr>
          <a:xfrm>
            <a:off x="8981027" y="4857151"/>
            <a:ext cx="2527269" cy="286120"/>
          </a:xfrm>
          <a:prstGeom prst="rect">
            <a:avLst/>
          </a:prstGeom>
        </p:spPr>
        <p:txBody>
          <a:bodyPr wrap="none">
            <a:spAutoFit/>
          </a:bodyPr>
          <a:lstStyle/>
          <a:p>
            <a:pPr algn="just" defTabSz="914112">
              <a:lnSpc>
                <a:spcPct val="105000"/>
              </a:lnSpc>
              <a:spcAft>
                <a:spcPts val="800"/>
              </a:spcAft>
            </a:pPr>
            <a:r>
              <a:rPr lang="en-US" altLang="zh-CN" sz="1200" dirty="0">
                <a:solidFill>
                  <a:srgbClr val="C7000A"/>
                </a:solidFill>
                <a:latin typeface="微软雅黑" panose="020B0503020204020204" pitchFamily="34" charset="-122"/>
                <a:ea typeface="微软雅黑" panose="020B0503020204020204" pitchFamily="34" charset="-122"/>
              </a:rPr>
              <a:t>TSDSI T3.9038.214-15.5.0 V1.0.0</a:t>
            </a:r>
            <a:endParaRPr lang="en-US" altLang="zh-CN" sz="1200" dirty="0">
              <a:solidFill>
                <a:srgbClr val="C7000A"/>
              </a:solidFill>
              <a:latin typeface="微软雅黑" panose="020B0503020204020204" pitchFamily="34" charset="-122"/>
              <a:ea typeface="微软雅黑" panose="020B0503020204020204" pitchFamily="34" charset="-122"/>
            </a:endParaRPr>
          </a:p>
        </p:txBody>
      </p:sp>
      <p:sp>
        <p:nvSpPr>
          <p:cNvPr id="69" name="矩形 68"/>
          <p:cNvSpPr/>
          <p:nvPr/>
        </p:nvSpPr>
        <p:spPr>
          <a:xfrm>
            <a:off x="227490" y="3278974"/>
            <a:ext cx="1999970" cy="286120"/>
          </a:xfrm>
          <a:prstGeom prst="rect">
            <a:avLst/>
          </a:prstGeom>
        </p:spPr>
        <p:txBody>
          <a:bodyPr wrap="square">
            <a:spAutoFit/>
          </a:bodyPr>
          <a:lstStyle/>
          <a:p>
            <a:pPr algn="just" defTabSz="914112">
              <a:lnSpc>
                <a:spcPct val="105000"/>
              </a:lnSpc>
              <a:spcAft>
                <a:spcPts val="800"/>
              </a:spcAft>
            </a:pPr>
            <a:r>
              <a:rPr lang="en-US" altLang="zh-CN" sz="1200" dirty="0">
                <a:solidFill>
                  <a:srgbClr val="C7000A"/>
                </a:solidFill>
                <a:latin typeface="微软雅黑" panose="020B0503020204020204" pitchFamily="34" charset="-122"/>
                <a:ea typeface="微软雅黑" panose="020B0503020204020204" pitchFamily="34" charset="-122"/>
              </a:rPr>
              <a:t>3GPP </a:t>
            </a:r>
            <a:r>
              <a:rPr lang="en-US" altLang="zh-CN" sz="1200" dirty="0">
                <a:solidFill>
                  <a:srgbClr val="C7000A"/>
                </a:solidFill>
                <a:latin typeface="微软雅黑" panose="020B0503020204020204" pitchFamily="34" charset="-122"/>
                <a:ea typeface="微软雅黑" panose="020B0503020204020204" pitchFamily="34" charset="-122"/>
              </a:rPr>
              <a:t>38.214 v15.7.0</a:t>
            </a:r>
            <a:endParaRPr lang="en-US" altLang="zh-CN" sz="1200" dirty="0">
              <a:solidFill>
                <a:srgbClr val="C7000A"/>
              </a:solidFill>
              <a:latin typeface="微软雅黑" panose="020B0503020204020204" pitchFamily="34" charset="-122"/>
              <a:ea typeface="微软雅黑" panose="020B0503020204020204" pitchFamily="34" charset="-122"/>
            </a:endParaRPr>
          </a:p>
        </p:txBody>
      </p:sp>
      <p:sp>
        <p:nvSpPr>
          <p:cNvPr id="71" name="右箭头 70"/>
          <p:cNvSpPr/>
          <p:nvPr/>
        </p:nvSpPr>
        <p:spPr>
          <a:xfrm>
            <a:off x="5071203" y="3857749"/>
            <a:ext cx="776609" cy="579301"/>
          </a:xfrm>
          <a:prstGeom prst="rightArrow">
            <a:avLst/>
          </a:prstGeom>
          <a:solidFill>
            <a:srgbClr val="EA5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en-US" sz="1799">
              <a:solidFill>
                <a:srgbClr val="666666"/>
              </a:solidFill>
            </a:endParaRPr>
          </a:p>
        </p:txBody>
      </p:sp>
      <p:sp>
        <p:nvSpPr>
          <p:cNvPr id="72" name="Content Placeholder 2">
            <a:extLst>
              <a:ext uri="{FF2B5EF4-FFF2-40B4-BE49-F238E27FC236}">
                <a16:creationId xmlns="" xmlns:a16="http://schemas.microsoft.com/office/drawing/2014/main" id="{1D7B0514-4060-0E4B-809B-B1B2E3258AB4}"/>
              </a:ext>
            </a:extLst>
          </p:cNvPr>
          <p:cNvSpPr txBox="1">
            <a:spLocks/>
          </p:cNvSpPr>
          <p:nvPr/>
        </p:nvSpPr>
        <p:spPr>
          <a:xfrm>
            <a:off x="227490" y="1093160"/>
            <a:ext cx="5335595" cy="1816150"/>
          </a:xfrm>
          <a:prstGeom prst="rect">
            <a:avLst/>
          </a:prstGeom>
        </p:spPr>
        <p:txBody>
          <a:bodyPr lIns="0" tIns="0" rIns="0" bIns="0"/>
          <a:lstStyle>
            <a:lvl1pPr marL="12373" indent="0" algn="l" defTabSz="1187798" rtl="0" eaLnBrk="1" latinLnBrk="0" hangingPunct="1">
              <a:lnSpc>
                <a:spcPct val="100000"/>
              </a:lnSpc>
              <a:spcBef>
                <a:spcPts val="0"/>
              </a:spcBef>
              <a:buFontTx/>
              <a:buNone/>
              <a:tabLst>
                <a:tab pos="1208420" algn="ctr"/>
              </a:tabLst>
              <a:defRPr sz="1800" kern="1200" baseline="0">
                <a:solidFill>
                  <a:schemeClr val="tx1"/>
                </a:solidFill>
                <a:latin typeface="Microsoft YaHei" panose="020B0503020204020204" pitchFamily="34" charset="-122"/>
                <a:ea typeface="Microsoft YaHei" panose="020B0503020204020204" pitchFamily="34" charset="-122"/>
                <a:cs typeface="Arial" panose="020B0604020202020204" pitchFamily="34" charset="0"/>
              </a:defRPr>
            </a:lvl1pPr>
            <a:lvl2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2pPr>
            <a:lvl3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3pPr>
            <a:lvl4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4pPr>
            <a:lvl5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a:lstStyle>
          <a:p>
            <a:pPr marL="0" algn="just">
              <a:spcAft>
                <a:spcPts val="800"/>
              </a:spcAft>
            </a:pPr>
            <a:r>
              <a:rPr lang="en-US" altLang="zh-CN" sz="1599" dirty="0">
                <a:solidFill>
                  <a:srgbClr val="1D1D1A"/>
                </a:solidFill>
                <a:latin typeface="微软雅黑" panose="020B0503020204020204" pitchFamily="34" charset="-122"/>
                <a:ea typeface="微软雅黑" panose="020B0503020204020204" pitchFamily="34" charset="-122"/>
              </a:rPr>
              <a:t>TSDSI adaptive PTRS density do the following modification based on 3GPP specifications:</a:t>
            </a:r>
          </a:p>
          <a:p>
            <a:pPr marL="285636" indent="-285636" defTabSz="457017">
              <a:buFont typeface="Arial" panose="020B0604020202020204" pitchFamily="34" charset="0"/>
              <a:buChar char="•"/>
              <a:tabLst/>
            </a:pPr>
            <a:r>
              <a:rPr lang="en-US" sz="1399" dirty="0">
                <a:solidFill>
                  <a:prstClr val="black"/>
                </a:solidFill>
                <a:latin typeface="微软雅黑" panose="020B0503020204020204" pitchFamily="34" charset="-122"/>
                <a:ea typeface="微软雅黑" panose="020B0503020204020204" pitchFamily="34" charset="-122"/>
              </a:rPr>
              <a:t>Default values for NRBi, i = 0,1,…4  to reduce RRC signaling overhead</a:t>
            </a:r>
          </a:p>
          <a:p>
            <a:pPr marL="285636" indent="-285636" defTabSz="457017">
              <a:buFont typeface="Arial" panose="020B0604020202020204" pitchFamily="34" charset="0"/>
              <a:buChar char="•"/>
              <a:tabLst/>
            </a:pPr>
            <a:r>
              <a:rPr lang="en-US" sz="1399" dirty="0">
                <a:solidFill>
                  <a:prstClr val="black"/>
                </a:solidFill>
                <a:latin typeface="微软雅黑" panose="020B0503020204020204" pitchFamily="34" charset="-122"/>
                <a:ea typeface="微软雅黑" panose="020B0503020204020204" pitchFamily="34" charset="-122"/>
              </a:rPr>
              <a:t>SINR based selection of chunk size to reduce PTRS overhead </a:t>
            </a:r>
          </a:p>
          <a:p>
            <a:pPr marL="742653" lvl="1" indent="-285636" defTabSz="457017">
              <a:lnSpc>
                <a:spcPct val="100000"/>
              </a:lnSpc>
              <a:spcBef>
                <a:spcPts val="0"/>
              </a:spcBef>
              <a:tabLst/>
            </a:pPr>
            <a:r>
              <a:rPr lang="en-US" sz="1399" dirty="0">
                <a:solidFill>
                  <a:prstClr val="black"/>
                </a:solidFill>
                <a:latin typeface="微软雅黑" panose="020B0503020204020204" pitchFamily="34" charset="-122"/>
                <a:ea typeface="微软雅黑" panose="020B0503020204020204" pitchFamily="34" charset="-122"/>
              </a:rPr>
              <a:t>Choose chunks with size 2 (K=2) for high SINR</a:t>
            </a:r>
          </a:p>
        </p:txBody>
      </p:sp>
      <p:pic>
        <p:nvPicPr>
          <p:cNvPr id="62" name="图片 61"/>
          <p:cNvPicPr>
            <a:picLocks noChangeAspect="1"/>
          </p:cNvPicPr>
          <p:nvPr/>
        </p:nvPicPr>
        <p:blipFill>
          <a:blip r:embed="rId3"/>
          <a:stretch>
            <a:fillRect/>
          </a:stretch>
        </p:blipFill>
        <p:spPr>
          <a:xfrm>
            <a:off x="310691" y="3565094"/>
            <a:ext cx="4552552" cy="2690144"/>
          </a:xfrm>
          <a:prstGeom prst="rect">
            <a:avLst/>
          </a:prstGeom>
        </p:spPr>
      </p:pic>
    </p:spTree>
    <p:extLst>
      <p:ext uri="{BB962C8B-B14F-4D97-AF65-F5344CB8AC3E}">
        <p14:creationId xmlns:p14="http://schemas.microsoft.com/office/powerpoint/2010/main" val="1113462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nvPr>
        </p:nvGraphicFramePr>
        <p:xfrm>
          <a:off x="728891" y="4457130"/>
          <a:ext cx="10374547" cy="1816760"/>
        </p:xfrm>
        <a:graphic>
          <a:graphicData uri="http://schemas.openxmlformats.org/drawingml/2006/table">
            <a:tbl>
              <a:tblPr firstRow="1" bandRow="1">
                <a:tableStyleId>{5C22544A-7EE6-4342-B048-85BDC9FD1C3A}</a:tableStyleId>
              </a:tblPr>
              <a:tblGrid>
                <a:gridCol w="1346785"/>
                <a:gridCol w="2977305"/>
                <a:gridCol w="3029989"/>
                <a:gridCol w="3020468"/>
              </a:tblGrid>
              <a:tr h="515966">
                <a:tc>
                  <a:txBody>
                    <a:bodyPr/>
                    <a:lstStyle/>
                    <a:p>
                      <a:pPr algn="ctr"/>
                      <a:r>
                        <a:rPr lang="en-US" altLang="zh-CN" sz="1000" dirty="0" smtClean="0">
                          <a:solidFill>
                            <a:schemeClr val="tx1"/>
                          </a:solidFill>
                          <a:latin typeface="微软雅黑" panose="020B0503020204020204" pitchFamily="34" charset="-122"/>
                          <a:ea typeface="微软雅黑" panose="020B0503020204020204" pitchFamily="34" charset="-122"/>
                        </a:rPr>
                        <a:t>Scheduled bandwidth</a:t>
                      </a:r>
                    </a:p>
                  </a:txBody>
                  <a:tcPr marL="91404" marR="91404" marT="45702" marB="45702" anchor="ctr">
                    <a:solidFill>
                      <a:srgbClr val="F5DC57"/>
                    </a:solidFill>
                  </a:tcPr>
                </a:tc>
                <a:tc>
                  <a:txBody>
                    <a:bodyPr/>
                    <a:lstStyle/>
                    <a:p>
                      <a:pPr algn="ctr"/>
                      <a:r>
                        <a:rPr lang="en-US" altLang="zh-CN" sz="1000" dirty="0" smtClean="0">
                          <a:solidFill>
                            <a:schemeClr val="tx1"/>
                          </a:solidFill>
                          <a:latin typeface="微软雅黑" panose="020B0503020204020204" pitchFamily="34" charset="-122"/>
                          <a:ea typeface="微软雅黑" panose="020B0503020204020204" pitchFamily="34" charset="-122"/>
                        </a:rPr>
                        <a:t>One configuration supported by 3GPP</a:t>
                      </a:r>
                    </a:p>
                    <a:p>
                      <a:pPr algn="ctr"/>
                      <a:r>
                        <a:rPr lang="en-US" altLang="zh-CN" sz="1000" dirty="0" smtClean="0">
                          <a:solidFill>
                            <a:schemeClr val="tx1"/>
                          </a:solidFill>
                          <a:latin typeface="微软雅黑" panose="020B0503020204020204" pitchFamily="34" charset="-122"/>
                          <a:ea typeface="微软雅黑" panose="020B0503020204020204" pitchFamily="34" charset="-122"/>
                        </a:rPr>
                        <a:t>(</a:t>
                      </a:r>
                      <a:r>
                        <a:rPr kumimoji="0" lang="en-US" sz="1000" b="0" i="1" u="none" strike="noStrike" kern="120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N</a:t>
                      </a:r>
                      <a:r>
                        <a:rPr kumimoji="0" lang="en-US" sz="1000" b="0" i="1" u="none" strike="noStrike" kern="1200" cap="none" spc="0" normalizeH="0" baseline="-2500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RB0</a:t>
                      </a:r>
                      <a:r>
                        <a:rPr kumimoji="0" lang="en-US" sz="1000" b="0" i="0" u="none" strike="noStrike" kern="120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=0; </a:t>
                      </a:r>
                      <a:r>
                        <a:rPr kumimoji="0" lang="en-US" sz="1000" b="0" i="1" u="none" strike="noStrike" kern="120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N</a:t>
                      </a:r>
                      <a:r>
                        <a:rPr kumimoji="0" lang="en-US" sz="1000" b="0" i="1" u="none" strike="noStrike" kern="1200" cap="none" spc="0" normalizeH="0" baseline="-2500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RB1</a:t>
                      </a:r>
                      <a:r>
                        <a:rPr kumimoji="0" lang="en-US" sz="1000" b="0" i="0" u="none" strike="noStrike" kern="120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=8; </a:t>
                      </a:r>
                      <a:r>
                        <a:rPr kumimoji="0" lang="en-US" sz="1000" b="0" i="1" u="none" strike="noStrike" kern="120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N</a:t>
                      </a:r>
                      <a:r>
                        <a:rPr kumimoji="0" lang="en-US" sz="1000" b="0" i="1" u="none" strike="noStrike" kern="1200" cap="none" spc="0" normalizeH="0" baseline="-2500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RB2</a:t>
                      </a:r>
                      <a:r>
                        <a:rPr kumimoji="0" lang="en-US" sz="1000" b="0" i="0" u="none" strike="noStrike" kern="120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=24; </a:t>
                      </a:r>
                      <a:r>
                        <a:rPr kumimoji="0" lang="en-US" sz="1000" b="0" i="1" u="none" strike="noStrike" kern="120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N</a:t>
                      </a:r>
                      <a:r>
                        <a:rPr kumimoji="0" lang="en-US" sz="1000" b="0" i="1" u="none" strike="noStrike" kern="1200" cap="none" spc="0" normalizeH="0" baseline="-2500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RB3</a:t>
                      </a:r>
                      <a:r>
                        <a:rPr kumimoji="0" lang="en-US" sz="1000" b="0" i="0" u="none" strike="noStrike" kern="120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sz="1000" b="0" i="1" u="none" strike="noStrike" kern="120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N</a:t>
                      </a:r>
                      <a:r>
                        <a:rPr kumimoji="0" lang="en-US" sz="1000" b="0" i="1" u="none" strike="noStrike" kern="1200" cap="none" spc="0" normalizeH="0" baseline="-2500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RB4</a:t>
                      </a:r>
                      <a:r>
                        <a:rPr kumimoji="0" lang="en-US" sz="1000" b="0" i="0" u="none" strike="noStrike" kern="120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=96 </a:t>
                      </a:r>
                      <a:r>
                        <a:rPr lang="en-US" altLang="zh-CN" sz="1000" dirty="0" smtClean="0">
                          <a:solidFill>
                            <a:schemeClr val="tx1"/>
                          </a:solidFill>
                          <a:latin typeface="微软雅黑" panose="020B0503020204020204" pitchFamily="34" charset="-122"/>
                          <a:ea typeface="微软雅黑" panose="020B0503020204020204" pitchFamily="34" charset="-122"/>
                        </a:rPr>
                        <a:t>)</a:t>
                      </a:r>
                    </a:p>
                  </a:txBody>
                  <a:tcPr marL="91404" marR="91404" marT="45702" marB="45702" anchor="ctr">
                    <a:solidFill>
                      <a:srgbClr val="F5DC57"/>
                    </a:solidFill>
                  </a:tcPr>
                </a:tc>
                <a:tc>
                  <a:txBody>
                    <a:bodyPr/>
                    <a:lstStyle/>
                    <a:p>
                      <a:pPr marL="0" algn="ctr" defTabSz="1187798" rtl="0" eaLnBrk="1" latinLnBrk="0" hangingPunct="1">
                        <a:spcAft>
                          <a:spcPts val="0"/>
                        </a:spcAft>
                      </a:pPr>
                      <a:r>
                        <a:rPr lang="en-US" sz="1000" b="1" kern="1200" dirty="0" smtClean="0">
                          <a:solidFill>
                            <a:schemeClr val="tx1"/>
                          </a:solidFill>
                          <a:latin typeface="微软雅黑" panose="020B0503020204020204" pitchFamily="34" charset="-122"/>
                          <a:ea typeface="微软雅黑" panose="020B0503020204020204" pitchFamily="34" charset="-122"/>
                          <a:cs typeface="+mn-cs"/>
                        </a:rPr>
                        <a:t>TSDSI </a:t>
                      </a:r>
                      <a:r>
                        <a:rPr lang="en-US" sz="1000" b="1" kern="1200" dirty="0" err="1" smtClean="0">
                          <a:solidFill>
                            <a:schemeClr val="tx1"/>
                          </a:solidFill>
                          <a:latin typeface="微软雅黑" panose="020B0503020204020204" pitchFamily="34" charset="-122"/>
                          <a:ea typeface="微软雅黑" panose="020B0503020204020204" pitchFamily="34" charset="-122"/>
                          <a:cs typeface="+mn-cs"/>
                        </a:rPr>
                        <a:t>Cofig</a:t>
                      </a:r>
                      <a:r>
                        <a:rPr lang="en-US" sz="1000" b="1" kern="1200" dirty="0" smtClean="0">
                          <a:solidFill>
                            <a:schemeClr val="tx1"/>
                          </a:solidFill>
                          <a:latin typeface="微软雅黑" panose="020B0503020204020204" pitchFamily="34" charset="-122"/>
                          <a:ea typeface="微软雅黑" panose="020B0503020204020204" pitchFamily="34" charset="-122"/>
                          <a:cs typeface="+mn-cs"/>
                        </a:rPr>
                        <a:t> 0</a:t>
                      </a:r>
                    </a:p>
                    <a:p>
                      <a:pPr marL="0" marR="0" lvl="0" indent="0" algn="ctr" defTabSz="1187798" rtl="0" eaLnBrk="1" fontAlgn="auto" latinLnBrk="0" hangingPunct="1">
                        <a:lnSpc>
                          <a:spcPct val="100000"/>
                        </a:lnSpc>
                        <a:spcBef>
                          <a:spcPts val="0"/>
                        </a:spcBef>
                        <a:spcAft>
                          <a:spcPts val="0"/>
                        </a:spcAft>
                        <a:buClrTx/>
                        <a:buSzTx/>
                        <a:buFontTx/>
                        <a:buNone/>
                        <a:tabLst/>
                        <a:defRPr/>
                      </a:pPr>
                      <a:r>
                        <a:rPr lang="en-US" altLang="zh-CN" sz="1100" dirty="0" smtClean="0">
                          <a:solidFill>
                            <a:schemeClr val="tx1"/>
                          </a:solidFill>
                          <a:latin typeface="微软雅黑" panose="020B0503020204020204" pitchFamily="34" charset="-122"/>
                          <a:ea typeface="微软雅黑" panose="020B0503020204020204" pitchFamily="34" charset="-122"/>
                        </a:rPr>
                        <a:t>(</a:t>
                      </a:r>
                      <a:r>
                        <a:rPr kumimoji="0" lang="en-US" sz="1000" b="0" i="1" u="none" strike="noStrike" kern="120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N</a:t>
                      </a:r>
                      <a:r>
                        <a:rPr kumimoji="0" lang="en-US" sz="1000" b="0" i="1" u="none" strike="noStrike" kern="1200" cap="none" spc="0" normalizeH="0" baseline="-2500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RB0</a:t>
                      </a:r>
                      <a:r>
                        <a:rPr kumimoji="0" lang="en-US" sz="1000" b="0" i="0" u="none" strike="noStrike" kern="120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=0; </a:t>
                      </a:r>
                      <a:r>
                        <a:rPr kumimoji="0" lang="en-US" sz="1000" b="0" i="1" u="none" strike="noStrike" kern="120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N</a:t>
                      </a:r>
                      <a:r>
                        <a:rPr kumimoji="0" lang="en-US" sz="1000" b="0" i="1" u="none" strike="noStrike" kern="1200" cap="none" spc="0" normalizeH="0" baseline="-2500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RB1</a:t>
                      </a:r>
                      <a:r>
                        <a:rPr kumimoji="0" lang="en-US" sz="1000" b="0" i="0" u="none" strike="noStrike" kern="120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=8; </a:t>
                      </a:r>
                      <a:r>
                        <a:rPr kumimoji="0" lang="en-US" sz="1000" b="0" i="1" u="none" strike="noStrike" kern="120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N</a:t>
                      </a:r>
                      <a:r>
                        <a:rPr kumimoji="0" lang="en-US" sz="1000" b="0" i="1" u="none" strike="noStrike" kern="1200" cap="none" spc="0" normalizeH="0" baseline="-2500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RB2</a:t>
                      </a:r>
                      <a:r>
                        <a:rPr kumimoji="0" lang="en-US" sz="1000" b="0" i="0" u="none" strike="noStrike" kern="120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sz="1000" b="0" i="1" u="none" strike="noStrike" kern="120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N</a:t>
                      </a:r>
                      <a:r>
                        <a:rPr kumimoji="0" lang="en-US" sz="1000" b="0" i="1" u="none" strike="noStrike" kern="1200" cap="none" spc="0" normalizeH="0" baseline="-2500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RB3</a:t>
                      </a:r>
                      <a:r>
                        <a:rPr kumimoji="0" lang="en-US" sz="1000" b="0" i="0" u="none" strike="noStrike" kern="120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=24; </a:t>
                      </a:r>
                      <a:r>
                        <a:rPr kumimoji="0" lang="en-US" sz="1000" b="0" i="1" u="none" strike="noStrike" kern="120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N</a:t>
                      </a:r>
                      <a:r>
                        <a:rPr kumimoji="0" lang="en-US" sz="1000" b="0" i="1" u="none" strike="noStrike" kern="1200" cap="none" spc="0" normalizeH="0" baseline="-2500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RB4</a:t>
                      </a:r>
                      <a:r>
                        <a:rPr kumimoji="0" lang="en-US" sz="1000" b="0" i="0" u="none" strike="noStrike" kern="120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=96 </a:t>
                      </a:r>
                      <a:r>
                        <a:rPr lang="en-US" altLang="zh-CN" sz="1100" dirty="0" smtClean="0">
                          <a:solidFill>
                            <a:schemeClr val="tx1"/>
                          </a:solidFill>
                          <a:latin typeface="微软雅黑" panose="020B0503020204020204" pitchFamily="34" charset="-122"/>
                          <a:ea typeface="微软雅黑" panose="020B0503020204020204" pitchFamily="34" charset="-122"/>
                        </a:rPr>
                        <a:t>)</a:t>
                      </a:r>
                    </a:p>
                  </a:txBody>
                  <a:tcPr marL="68553" marR="68553" marT="0" marB="0" anchor="ctr">
                    <a:solidFill>
                      <a:srgbClr val="F5DC57"/>
                    </a:solidFill>
                  </a:tcPr>
                </a:tc>
                <a:tc>
                  <a:txBody>
                    <a:bodyPr/>
                    <a:lstStyle/>
                    <a:p>
                      <a:pPr marL="0" algn="ctr" defTabSz="1187798" rtl="0" eaLnBrk="1" latinLnBrk="0" hangingPunct="1">
                        <a:spcAft>
                          <a:spcPts val="0"/>
                        </a:spcAft>
                      </a:pPr>
                      <a:r>
                        <a:rPr lang="en-US" sz="1000" b="1" kern="1200" dirty="0" smtClean="0">
                          <a:solidFill>
                            <a:schemeClr val="tx1"/>
                          </a:solidFill>
                          <a:latin typeface="微软雅黑" panose="020B0503020204020204" pitchFamily="34" charset="-122"/>
                          <a:ea typeface="微软雅黑" panose="020B0503020204020204" pitchFamily="34" charset="-122"/>
                          <a:cs typeface="+mn-cs"/>
                        </a:rPr>
                        <a:t>TSDSI </a:t>
                      </a:r>
                      <a:r>
                        <a:rPr lang="en-US" sz="1000" b="1" kern="1200" dirty="0" err="1" smtClean="0">
                          <a:solidFill>
                            <a:schemeClr val="tx1"/>
                          </a:solidFill>
                          <a:latin typeface="微软雅黑" panose="020B0503020204020204" pitchFamily="34" charset="-122"/>
                          <a:ea typeface="微软雅黑" panose="020B0503020204020204" pitchFamily="34" charset="-122"/>
                          <a:cs typeface="+mn-cs"/>
                        </a:rPr>
                        <a:t>Cofig</a:t>
                      </a:r>
                      <a:r>
                        <a:rPr lang="en-US" sz="1000" b="1" kern="1200" dirty="0" smtClean="0">
                          <a:solidFill>
                            <a:schemeClr val="tx1"/>
                          </a:solidFill>
                          <a:latin typeface="微软雅黑" panose="020B0503020204020204" pitchFamily="34" charset="-122"/>
                          <a:ea typeface="微软雅黑" panose="020B0503020204020204" pitchFamily="34" charset="-122"/>
                          <a:cs typeface="+mn-cs"/>
                        </a:rPr>
                        <a:t> 1</a:t>
                      </a:r>
                    </a:p>
                    <a:p>
                      <a:pPr marL="0" marR="0" lvl="0" indent="0" algn="ctr" defTabSz="1187798" rtl="0" eaLnBrk="1" fontAlgn="auto" latinLnBrk="0" hangingPunct="1">
                        <a:lnSpc>
                          <a:spcPct val="100000"/>
                        </a:lnSpc>
                        <a:spcBef>
                          <a:spcPts val="0"/>
                        </a:spcBef>
                        <a:spcAft>
                          <a:spcPts val="0"/>
                        </a:spcAft>
                        <a:buClrTx/>
                        <a:buSzTx/>
                        <a:buFontTx/>
                        <a:buNone/>
                        <a:tabLst/>
                        <a:defRPr/>
                      </a:pPr>
                      <a:r>
                        <a:rPr lang="en-US" altLang="zh-CN" sz="1200" dirty="0" smtClean="0">
                          <a:solidFill>
                            <a:schemeClr val="tx1"/>
                          </a:solidFill>
                          <a:latin typeface="微软雅黑" panose="020B0503020204020204" pitchFamily="34" charset="-122"/>
                          <a:ea typeface="微软雅黑" panose="020B0503020204020204" pitchFamily="34" charset="-122"/>
                        </a:rPr>
                        <a:t>(</a:t>
                      </a:r>
                      <a:r>
                        <a:rPr kumimoji="0" lang="en-US" sz="1100" b="0" i="1" u="none" strike="noStrike" kern="120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N</a:t>
                      </a:r>
                      <a:r>
                        <a:rPr kumimoji="0" lang="en-US" sz="1100" b="0" i="1" u="none" strike="noStrike" kern="1200" cap="none" spc="0" normalizeH="0" baseline="-2500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RB0</a:t>
                      </a:r>
                      <a:r>
                        <a:rPr kumimoji="0" lang="en-US" sz="1100" b="0" i="0" u="none" strike="noStrike" kern="120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=0; </a:t>
                      </a:r>
                      <a:r>
                        <a:rPr kumimoji="0" lang="en-US" sz="1100" b="0" i="1" u="none" strike="noStrike" kern="120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N</a:t>
                      </a:r>
                      <a:r>
                        <a:rPr kumimoji="0" lang="en-US" sz="1100" b="0" i="1" u="none" strike="noStrike" kern="1200" cap="none" spc="0" normalizeH="0" baseline="-2500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RB1</a:t>
                      </a:r>
                      <a:r>
                        <a:rPr kumimoji="0" lang="en-US" sz="1100" b="0" i="0" u="none" strike="noStrike" kern="120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en-US" sz="1100" b="0" i="1" u="none" strike="noStrike" kern="120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N</a:t>
                      </a:r>
                      <a:r>
                        <a:rPr kumimoji="0" lang="en-US" sz="1100" b="0" i="1" u="none" strike="noStrike" kern="1200" cap="none" spc="0" normalizeH="0" baseline="-2500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RB2</a:t>
                      </a:r>
                      <a:r>
                        <a:rPr kumimoji="0" lang="en-US" sz="1100" b="0" i="0" u="none" strike="noStrike" kern="120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=24; </a:t>
                      </a:r>
                      <a:r>
                        <a:rPr kumimoji="0" lang="en-US" sz="1100" b="0" i="1" u="none" strike="noStrike" kern="120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N</a:t>
                      </a:r>
                      <a:r>
                        <a:rPr kumimoji="0" lang="en-US" sz="1100" b="0" i="1" u="none" strike="noStrike" kern="1200" cap="none" spc="0" normalizeH="0" baseline="-2500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RB3</a:t>
                      </a:r>
                      <a:r>
                        <a:rPr kumimoji="0" lang="en-US" sz="1100" b="0" i="0" u="none" strike="noStrike" kern="120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en-US" sz="1100" b="0" i="1" u="none" strike="noStrike" kern="120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N</a:t>
                      </a:r>
                      <a:r>
                        <a:rPr kumimoji="0" lang="en-US" sz="1100" b="0" i="1" u="none" strike="noStrike" kern="1200" cap="none" spc="0" normalizeH="0" baseline="-2500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RB4</a:t>
                      </a:r>
                      <a:r>
                        <a:rPr kumimoji="0" lang="en-US" sz="1100" b="0" i="0" u="none" strike="noStrike" kern="1200" cap="none" spc="0" normalizeH="0" baseline="0" noProof="0" dirty="0" smtClean="0">
                          <a:ln>
                            <a:noFill/>
                          </a:ln>
                          <a:solidFill>
                            <a:srgbClr val="1D1D1A"/>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=96 </a:t>
                      </a:r>
                      <a:r>
                        <a:rPr lang="en-US" altLang="zh-CN" sz="1200" dirty="0" smtClean="0">
                          <a:solidFill>
                            <a:schemeClr val="tx1"/>
                          </a:solidFill>
                          <a:latin typeface="微软雅黑" panose="020B0503020204020204" pitchFamily="34" charset="-122"/>
                          <a:ea typeface="微软雅黑" panose="020B0503020204020204" pitchFamily="34" charset="-122"/>
                        </a:rPr>
                        <a:t>)</a:t>
                      </a:r>
                    </a:p>
                  </a:txBody>
                  <a:tcPr marL="68553" marR="68553" marT="0" marB="0" anchor="ctr">
                    <a:solidFill>
                      <a:srgbClr val="F5DC57"/>
                    </a:solidFill>
                  </a:tcPr>
                </a:tc>
              </a:tr>
              <a:tr h="351077">
                <a:tc>
                  <a:txBody>
                    <a:bodyPr/>
                    <a:lstStyle/>
                    <a:p>
                      <a:pPr algn="ctr">
                        <a:spcAft>
                          <a:spcPts val="0"/>
                        </a:spcAft>
                      </a:pPr>
                      <a:r>
                        <a:rPr lang="en-US" sz="1000" i="1" dirty="0" smtClean="0">
                          <a:effectLst/>
                          <a:latin typeface="微软雅黑" panose="020B0503020204020204" pitchFamily="34" charset="-122"/>
                          <a:ea typeface="微软雅黑" panose="020B0503020204020204" pitchFamily="34" charset="-122"/>
                          <a:cs typeface="Times New Roman" panose="02020603050405020304" pitchFamily="18" charset="0"/>
                        </a:rPr>
                        <a:t>0</a:t>
                      </a:r>
                      <a:r>
                        <a:rPr lang="en-US" sz="1000" i="1" baseline="-25000" dirty="0" smtClean="0">
                          <a:effectLst/>
                          <a:latin typeface="微软雅黑" panose="020B0503020204020204" pitchFamily="34" charset="-122"/>
                          <a:ea typeface="微软雅黑" panose="020B0503020204020204" pitchFamily="34" charset="-122"/>
                          <a:cs typeface="Times New Roman" panose="02020603050405020304" pitchFamily="18" charset="0"/>
                        </a:rPr>
                        <a:t>  </a:t>
                      </a:r>
                      <a:r>
                        <a:rPr lang="en-US" sz="1000" dirty="0" smtClean="0">
                          <a:effectLst/>
                          <a:latin typeface="微软雅黑" panose="020B0503020204020204" pitchFamily="34" charset="-122"/>
                          <a:ea typeface="微软雅黑" panose="020B0503020204020204" pitchFamily="34" charset="-122"/>
                          <a:cs typeface="Times New Roman" panose="02020603050405020304" pitchFamily="18" charset="0"/>
                        </a:rPr>
                        <a:t>&lt;= </a:t>
                      </a:r>
                      <a:r>
                        <a:rPr lang="en-US" sz="1000" i="1" dirty="0" smtClean="0">
                          <a:effectLst/>
                          <a:latin typeface="微软雅黑" panose="020B0503020204020204" pitchFamily="34" charset="-122"/>
                          <a:ea typeface="微软雅黑" panose="020B0503020204020204" pitchFamily="34" charset="-122"/>
                          <a:cs typeface="Times New Roman" panose="02020603050405020304" pitchFamily="18" charset="0"/>
                        </a:rPr>
                        <a:t>N</a:t>
                      </a:r>
                      <a:r>
                        <a:rPr lang="en-US" sz="1000" i="1" baseline="-25000" dirty="0" smtClean="0">
                          <a:effectLst/>
                          <a:latin typeface="微软雅黑" panose="020B0503020204020204" pitchFamily="34" charset="-122"/>
                          <a:ea typeface="微软雅黑" panose="020B0503020204020204" pitchFamily="34" charset="-122"/>
                          <a:cs typeface="Times New Roman" panose="02020603050405020304" pitchFamily="18" charset="0"/>
                        </a:rPr>
                        <a:t>RB</a:t>
                      </a:r>
                      <a:r>
                        <a:rPr lang="en-US" sz="1000" dirty="0" smtClean="0">
                          <a:effectLst/>
                          <a:latin typeface="微软雅黑" panose="020B0503020204020204" pitchFamily="34" charset="-122"/>
                          <a:ea typeface="微软雅黑" panose="020B0503020204020204" pitchFamily="34" charset="-122"/>
                          <a:cs typeface="Times New Roman" panose="02020603050405020304" pitchFamily="18" charset="0"/>
                        </a:rPr>
                        <a:t> </a:t>
                      </a:r>
                      <a:r>
                        <a:rPr lang="en-US" sz="1000" dirty="0">
                          <a:effectLst/>
                          <a:latin typeface="微软雅黑" panose="020B0503020204020204" pitchFamily="34" charset="-122"/>
                          <a:ea typeface="微软雅黑" panose="020B0503020204020204" pitchFamily="34" charset="-122"/>
                          <a:cs typeface="Times New Roman" panose="02020603050405020304" pitchFamily="18" charset="0"/>
                        </a:rPr>
                        <a:t>&lt; </a:t>
                      </a:r>
                      <a:r>
                        <a:rPr lang="en-US" sz="1000" i="1" dirty="0" smtClean="0">
                          <a:effectLst/>
                          <a:latin typeface="微软雅黑" panose="020B0503020204020204" pitchFamily="34" charset="-122"/>
                          <a:ea typeface="微软雅黑" panose="020B0503020204020204" pitchFamily="34" charset="-122"/>
                          <a:cs typeface="Times New Roman" panose="02020603050405020304" pitchFamily="18" charset="0"/>
                        </a:rPr>
                        <a:t>8</a:t>
                      </a:r>
                      <a:endParaRPr lang="en-US" sz="10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53" marR="68553" marT="0" marB="0" anchor="ctr">
                    <a:solidFill>
                      <a:schemeClr val="tx2"/>
                    </a:solidFill>
                  </a:tcPr>
                </a:tc>
                <a:tc>
                  <a:txBody>
                    <a:bodyPr/>
                    <a:lstStyle/>
                    <a:p>
                      <a:pPr algn="ctr" fontAlgn="b"/>
                      <a:r>
                        <a:rPr lang="en-US" altLang="zh-CN" sz="1000" b="0" i="0" u="none" strike="noStrike" dirty="0" smtClean="0">
                          <a:solidFill>
                            <a:schemeClr val="tx1"/>
                          </a:solidFill>
                          <a:effectLst/>
                          <a:latin typeface="微软雅黑" panose="020B0503020204020204" pitchFamily="34" charset="-122"/>
                          <a:ea typeface="微软雅黑" panose="020B0503020204020204" pitchFamily="34" charset="-122"/>
                        </a:rPr>
                        <a:t>2*2 </a:t>
                      </a:r>
                      <a:r>
                        <a:rPr lang="en-US" altLang="zh-CN" sz="1000" b="0" i="0" u="none" strike="noStrike" dirty="0" smtClean="0">
                          <a:solidFill>
                            <a:srgbClr val="000000"/>
                          </a:solidFill>
                          <a:effectLst/>
                          <a:latin typeface="微软雅黑" panose="020B0503020204020204" pitchFamily="34" charset="-122"/>
                          <a:ea typeface="微软雅黑" panose="020B0503020204020204" pitchFamily="34" charset="-122"/>
                        </a:rPr>
                        <a:t>(</a:t>
                      </a:r>
                      <a:r>
                        <a:rPr lang="en-US" altLang="zh-CN" sz="1000" b="0" i="0" u="none" strike="noStrike" baseline="0" dirty="0" smtClean="0">
                          <a:solidFill>
                            <a:srgbClr val="000000"/>
                          </a:solidFill>
                          <a:effectLst/>
                          <a:latin typeface="微软雅黑" panose="020B0503020204020204" pitchFamily="34" charset="-122"/>
                          <a:ea typeface="微软雅黑" panose="020B0503020204020204" pitchFamily="34" charset="-122"/>
                        </a:rPr>
                        <a:t>baseline</a:t>
                      </a:r>
                      <a:r>
                        <a:rPr lang="en-US" altLang="zh-CN" sz="1000" b="0" i="0" u="none" strike="noStrike" dirty="0" smtClean="0">
                          <a:solidFill>
                            <a:srgbClr val="000000"/>
                          </a:solidFill>
                          <a:effectLst/>
                          <a:latin typeface="微软雅黑" panose="020B0503020204020204" pitchFamily="34" charset="-122"/>
                          <a:ea typeface="微软雅黑" panose="020B0503020204020204" pitchFamily="34" charset="-122"/>
                        </a:rPr>
                        <a:t>)</a:t>
                      </a:r>
                      <a:endParaRPr lang="en-US" altLang="zh-CN" sz="1000" b="0" i="0" u="none" strike="noStrike" dirty="0">
                        <a:solidFill>
                          <a:schemeClr val="tx1"/>
                        </a:solidFill>
                        <a:effectLst/>
                        <a:latin typeface="微软雅黑" panose="020B0503020204020204" pitchFamily="34" charset="-122"/>
                        <a:ea typeface="微软雅黑" panose="020B0503020204020204" pitchFamily="34" charset="-122"/>
                      </a:endParaRPr>
                    </a:p>
                  </a:txBody>
                  <a:tcPr marL="9521" marR="9521" marT="9521" marB="0" anchor="ctr">
                    <a:solidFill>
                      <a:schemeClr val="tx2"/>
                    </a:solidFill>
                  </a:tcPr>
                </a:tc>
                <a:tc>
                  <a:txBody>
                    <a:bodyPr/>
                    <a:lstStyle/>
                    <a:p>
                      <a:pPr algn="ctr" fontAlgn="b"/>
                      <a:r>
                        <a:rPr lang="en-US" altLang="zh-CN" sz="1000" b="0" i="0" u="none" strike="noStrike" dirty="0" smtClean="0">
                          <a:solidFill>
                            <a:schemeClr val="tx1"/>
                          </a:solidFill>
                          <a:effectLst/>
                          <a:latin typeface="微软雅黑" panose="020B0503020204020204" pitchFamily="34" charset="-122"/>
                          <a:ea typeface="微软雅黑" panose="020B0503020204020204" pitchFamily="34" charset="-122"/>
                        </a:rPr>
                        <a:t>2*2 </a:t>
                      </a:r>
                      <a:r>
                        <a:rPr lang="en-US" altLang="zh-CN" sz="1000" b="0" i="0" u="none" strike="noStrike" dirty="0" smtClean="0">
                          <a:solidFill>
                            <a:srgbClr val="000000"/>
                          </a:solidFill>
                          <a:effectLst/>
                          <a:latin typeface="微软雅黑" panose="020B0503020204020204" pitchFamily="34" charset="-122"/>
                          <a:ea typeface="微软雅黑" panose="020B0503020204020204" pitchFamily="34" charset="-122"/>
                        </a:rPr>
                        <a:t>(</a:t>
                      </a:r>
                      <a:r>
                        <a:rPr lang="en-US" altLang="zh-CN" sz="1000" b="0" i="0" u="none" strike="noStrike" baseline="0" dirty="0" smtClean="0">
                          <a:solidFill>
                            <a:srgbClr val="000000"/>
                          </a:solidFill>
                          <a:effectLst/>
                          <a:latin typeface="微软雅黑" panose="020B0503020204020204" pitchFamily="34" charset="-122"/>
                          <a:ea typeface="微软雅黑" panose="020B0503020204020204" pitchFamily="34" charset="-122"/>
                        </a:rPr>
                        <a:t>0%</a:t>
                      </a:r>
                      <a:r>
                        <a:rPr lang="en-US" altLang="zh-CN" sz="1000" b="0" i="0" u="none" strike="noStrike" dirty="0" smtClean="0">
                          <a:solidFill>
                            <a:srgbClr val="000000"/>
                          </a:solidFill>
                          <a:effectLst/>
                          <a:latin typeface="微软雅黑" panose="020B0503020204020204" pitchFamily="34" charset="-122"/>
                          <a:ea typeface="微软雅黑" panose="020B0503020204020204" pitchFamily="34" charset="-122"/>
                        </a:rPr>
                        <a:t>)</a:t>
                      </a:r>
                      <a:endParaRPr lang="en-US" altLang="zh-CN" sz="1000" b="0" i="0" u="none" strike="noStrike" dirty="0">
                        <a:solidFill>
                          <a:schemeClr val="tx1"/>
                        </a:solidFill>
                        <a:effectLst/>
                        <a:latin typeface="微软雅黑" panose="020B0503020204020204" pitchFamily="34" charset="-122"/>
                        <a:ea typeface="微软雅黑" panose="020B0503020204020204" pitchFamily="34" charset="-122"/>
                      </a:endParaRPr>
                    </a:p>
                  </a:txBody>
                  <a:tcPr marL="9521" marR="9521" marT="9521" marB="0" anchor="ctr">
                    <a:solidFill>
                      <a:schemeClr val="tx2"/>
                    </a:solidFill>
                  </a:tcPr>
                </a:tc>
                <a:tc>
                  <a:txBody>
                    <a:bodyPr/>
                    <a:lstStyle/>
                    <a:p>
                      <a:pPr algn="ctr" fontAlgn="b"/>
                      <a:r>
                        <a:rPr lang="en-US" altLang="zh-CN" sz="1000" b="0" i="0" u="none" strike="noStrike" dirty="0" smtClean="0">
                          <a:solidFill>
                            <a:schemeClr val="tx1"/>
                          </a:solidFill>
                          <a:effectLst/>
                          <a:latin typeface="微软雅黑" panose="020B0503020204020204" pitchFamily="34" charset="-122"/>
                          <a:ea typeface="微软雅黑" panose="020B0503020204020204" pitchFamily="34" charset="-122"/>
                        </a:rPr>
                        <a:t>2*2 </a:t>
                      </a:r>
                      <a:r>
                        <a:rPr lang="en-US" altLang="zh-CN" sz="1000" b="0" i="0" u="none" strike="noStrike" dirty="0" smtClean="0">
                          <a:solidFill>
                            <a:srgbClr val="000000"/>
                          </a:solidFill>
                          <a:effectLst/>
                          <a:latin typeface="微软雅黑" panose="020B0503020204020204" pitchFamily="34" charset="-122"/>
                          <a:ea typeface="微软雅黑" panose="020B0503020204020204" pitchFamily="34" charset="-122"/>
                        </a:rPr>
                        <a:t>(</a:t>
                      </a:r>
                      <a:r>
                        <a:rPr lang="en-US" altLang="zh-CN" sz="1000" b="0" i="0" u="none" strike="noStrike" baseline="0" dirty="0" smtClean="0">
                          <a:solidFill>
                            <a:srgbClr val="000000"/>
                          </a:solidFill>
                          <a:effectLst/>
                          <a:latin typeface="微软雅黑" panose="020B0503020204020204" pitchFamily="34" charset="-122"/>
                          <a:ea typeface="微软雅黑" panose="020B0503020204020204" pitchFamily="34" charset="-122"/>
                        </a:rPr>
                        <a:t>0%</a:t>
                      </a:r>
                      <a:r>
                        <a:rPr lang="en-US" altLang="zh-CN" sz="1000" b="0" i="0" u="none" strike="noStrike" dirty="0" smtClean="0">
                          <a:solidFill>
                            <a:srgbClr val="000000"/>
                          </a:solidFill>
                          <a:effectLst/>
                          <a:latin typeface="微软雅黑" panose="020B0503020204020204" pitchFamily="34" charset="-122"/>
                          <a:ea typeface="微软雅黑" panose="020B0503020204020204" pitchFamily="34" charset="-122"/>
                        </a:rPr>
                        <a:t>)</a:t>
                      </a:r>
                      <a:endParaRPr lang="en-US" altLang="zh-CN" sz="1000" b="0" i="0" u="none" strike="noStrike" dirty="0">
                        <a:solidFill>
                          <a:schemeClr val="tx1"/>
                        </a:solidFill>
                        <a:effectLst/>
                        <a:latin typeface="微软雅黑" panose="020B0503020204020204" pitchFamily="34" charset="-122"/>
                        <a:ea typeface="微软雅黑" panose="020B0503020204020204" pitchFamily="34" charset="-122"/>
                      </a:endParaRPr>
                    </a:p>
                  </a:txBody>
                  <a:tcPr marL="9521" marR="9521" marT="9521" marB="0" anchor="ctr">
                    <a:solidFill>
                      <a:schemeClr val="tx2"/>
                    </a:solidFill>
                  </a:tcPr>
                </a:tc>
              </a:tr>
              <a:tr h="314202">
                <a:tc>
                  <a:txBody>
                    <a:bodyPr/>
                    <a:lstStyle/>
                    <a:p>
                      <a:pPr algn="ctr">
                        <a:spcAft>
                          <a:spcPts val="0"/>
                        </a:spcAft>
                      </a:pPr>
                      <a:r>
                        <a:rPr lang="en-US" sz="1000" i="1" dirty="0" smtClean="0">
                          <a:effectLst/>
                          <a:latin typeface="微软雅黑" panose="020B0503020204020204" pitchFamily="34" charset="-122"/>
                          <a:ea typeface="微软雅黑" panose="020B0503020204020204" pitchFamily="34" charset="-122"/>
                          <a:cs typeface="Times New Roman" panose="02020603050405020304" pitchFamily="18" charset="0"/>
                        </a:rPr>
                        <a:t>8</a:t>
                      </a:r>
                      <a:r>
                        <a:rPr lang="en-US" sz="1000" dirty="0" smtClean="0">
                          <a:effectLst/>
                          <a:latin typeface="微软雅黑" panose="020B0503020204020204" pitchFamily="34" charset="-122"/>
                          <a:ea typeface="微软雅黑" panose="020B0503020204020204" pitchFamily="34" charset="-122"/>
                          <a:cs typeface="Times New Roman" panose="02020603050405020304" pitchFamily="18" charset="0"/>
                        </a:rPr>
                        <a:t> &lt;= </a:t>
                      </a:r>
                      <a:r>
                        <a:rPr lang="en-US" sz="1000" i="1" dirty="0" smtClean="0">
                          <a:effectLst/>
                          <a:latin typeface="微软雅黑" panose="020B0503020204020204" pitchFamily="34" charset="-122"/>
                          <a:ea typeface="微软雅黑" panose="020B0503020204020204" pitchFamily="34" charset="-122"/>
                          <a:cs typeface="Times New Roman" panose="02020603050405020304" pitchFamily="18" charset="0"/>
                        </a:rPr>
                        <a:t>N</a:t>
                      </a:r>
                      <a:r>
                        <a:rPr lang="en-US" sz="1000" i="1" baseline="-25000" dirty="0" smtClean="0">
                          <a:effectLst/>
                          <a:latin typeface="微软雅黑" panose="020B0503020204020204" pitchFamily="34" charset="-122"/>
                          <a:ea typeface="微软雅黑" panose="020B0503020204020204" pitchFamily="34" charset="-122"/>
                          <a:cs typeface="Times New Roman" panose="02020603050405020304" pitchFamily="18" charset="0"/>
                        </a:rPr>
                        <a:t>RB</a:t>
                      </a:r>
                      <a:r>
                        <a:rPr lang="en-US" sz="1000" dirty="0" smtClean="0">
                          <a:effectLst/>
                          <a:latin typeface="微软雅黑" panose="020B0503020204020204" pitchFamily="34" charset="-122"/>
                          <a:ea typeface="微软雅黑" panose="020B0503020204020204" pitchFamily="34" charset="-122"/>
                          <a:cs typeface="Times New Roman" panose="02020603050405020304" pitchFamily="18" charset="0"/>
                        </a:rPr>
                        <a:t> </a:t>
                      </a:r>
                      <a:r>
                        <a:rPr lang="en-US" sz="1000" dirty="0">
                          <a:effectLst/>
                          <a:latin typeface="微软雅黑" panose="020B0503020204020204" pitchFamily="34" charset="-122"/>
                          <a:ea typeface="微软雅黑" panose="020B0503020204020204" pitchFamily="34" charset="-122"/>
                          <a:cs typeface="Times New Roman" panose="02020603050405020304" pitchFamily="18" charset="0"/>
                        </a:rPr>
                        <a:t>&lt; </a:t>
                      </a:r>
                      <a:r>
                        <a:rPr lang="en-US" sz="1000" i="1" dirty="0" smtClean="0">
                          <a:effectLst/>
                          <a:latin typeface="微软雅黑" panose="020B0503020204020204" pitchFamily="34" charset="-122"/>
                          <a:ea typeface="微软雅黑" panose="020B0503020204020204" pitchFamily="34" charset="-122"/>
                          <a:cs typeface="Times New Roman" panose="02020603050405020304" pitchFamily="18" charset="0"/>
                        </a:rPr>
                        <a:t>24</a:t>
                      </a:r>
                      <a:endParaRPr lang="en-US" sz="10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53" marR="68553" marT="0" marB="0" anchor="ctr">
                    <a:solidFill>
                      <a:schemeClr val="tx2"/>
                    </a:solidFill>
                  </a:tcPr>
                </a:tc>
                <a:tc>
                  <a:txBody>
                    <a:bodyPr/>
                    <a:lstStyle/>
                    <a:p>
                      <a:pPr marL="0" marR="0" lvl="0" indent="0" algn="ctr" defTabSz="1187798" rtl="0" eaLnBrk="1" fontAlgn="b" latinLnBrk="0" hangingPunct="1">
                        <a:lnSpc>
                          <a:spcPct val="100000"/>
                        </a:lnSpc>
                        <a:spcBef>
                          <a:spcPts val="0"/>
                        </a:spcBef>
                        <a:spcAft>
                          <a:spcPts val="0"/>
                        </a:spcAft>
                        <a:buClrTx/>
                        <a:buSzTx/>
                        <a:buFontTx/>
                        <a:buNone/>
                        <a:tabLst/>
                        <a:defRPr/>
                      </a:pPr>
                      <a:r>
                        <a:rPr lang="en-US" altLang="zh-CN" sz="1000" b="0" i="0" u="none" strike="noStrike" dirty="0" smtClean="0">
                          <a:solidFill>
                            <a:srgbClr val="000000"/>
                          </a:solidFill>
                          <a:effectLst/>
                          <a:latin typeface="微软雅黑" panose="020B0503020204020204" pitchFamily="34" charset="-122"/>
                          <a:ea typeface="微软雅黑" panose="020B0503020204020204" pitchFamily="34" charset="-122"/>
                        </a:rPr>
                        <a:t>2*4 (</a:t>
                      </a:r>
                      <a:r>
                        <a:rPr lang="en-US" altLang="zh-CN" sz="1000" b="0" i="0" u="none" strike="noStrike" baseline="0" dirty="0" smtClean="0">
                          <a:solidFill>
                            <a:srgbClr val="000000"/>
                          </a:solidFill>
                          <a:effectLst/>
                          <a:latin typeface="微软雅黑" panose="020B0503020204020204" pitchFamily="34" charset="-122"/>
                          <a:ea typeface="微软雅黑" panose="020B0503020204020204" pitchFamily="34" charset="-122"/>
                        </a:rPr>
                        <a:t>baseline</a:t>
                      </a:r>
                      <a:r>
                        <a:rPr lang="en-US" altLang="zh-CN" sz="1000" b="0" i="0" u="none" strike="noStrike" dirty="0" smtClean="0">
                          <a:solidFill>
                            <a:srgbClr val="000000"/>
                          </a:solidFill>
                          <a:effectLst/>
                          <a:latin typeface="微软雅黑" panose="020B0503020204020204" pitchFamily="34" charset="-122"/>
                          <a:ea typeface="微软雅黑" panose="020B0503020204020204" pitchFamily="34" charset="-122"/>
                        </a:rPr>
                        <a:t>)</a:t>
                      </a:r>
                      <a:endParaRPr lang="en-US" altLang="zh-CN" sz="1000" b="0" i="0" u="none" strike="noStrike" dirty="0" smtClean="0">
                        <a:solidFill>
                          <a:schemeClr val="accent1"/>
                        </a:solidFill>
                        <a:effectLst/>
                        <a:latin typeface="微软雅黑" panose="020B0503020204020204" pitchFamily="34" charset="-122"/>
                        <a:ea typeface="微软雅黑" panose="020B0503020204020204" pitchFamily="34" charset="-122"/>
                      </a:endParaRPr>
                    </a:p>
                  </a:txBody>
                  <a:tcPr marL="9521" marR="9521" marT="9521" marB="0" anchor="ctr">
                    <a:solidFill>
                      <a:schemeClr val="tx2"/>
                    </a:solidFill>
                  </a:tcPr>
                </a:tc>
                <a:tc>
                  <a:txBody>
                    <a:bodyPr/>
                    <a:lstStyle/>
                    <a:p>
                      <a:pPr marL="0" marR="0" lvl="0" indent="0" algn="ctr" defTabSz="1187798" rtl="0" eaLnBrk="1" fontAlgn="b" latinLnBrk="0" hangingPunct="1">
                        <a:lnSpc>
                          <a:spcPct val="100000"/>
                        </a:lnSpc>
                        <a:spcBef>
                          <a:spcPts val="0"/>
                        </a:spcBef>
                        <a:spcAft>
                          <a:spcPts val="0"/>
                        </a:spcAft>
                        <a:buClrTx/>
                        <a:buSzTx/>
                        <a:buFontTx/>
                        <a:buNone/>
                        <a:tabLst/>
                        <a:defRPr/>
                      </a:pPr>
                      <a:r>
                        <a:rPr lang="en-US" altLang="zh-CN" sz="1000" b="0" i="0" u="none" strike="noStrike" dirty="0" smtClean="0">
                          <a:solidFill>
                            <a:srgbClr val="000000"/>
                          </a:solidFill>
                          <a:effectLst/>
                          <a:latin typeface="微软雅黑" panose="020B0503020204020204" pitchFamily="34" charset="-122"/>
                          <a:ea typeface="微软雅黑" panose="020B0503020204020204" pitchFamily="34" charset="-122"/>
                        </a:rPr>
                        <a:t>2*4 (</a:t>
                      </a:r>
                      <a:r>
                        <a:rPr lang="en-US" altLang="zh-CN" sz="1000" b="0" i="0" u="none" strike="noStrike" baseline="0" dirty="0" smtClean="0">
                          <a:solidFill>
                            <a:srgbClr val="000000"/>
                          </a:solidFill>
                          <a:effectLst/>
                          <a:latin typeface="微软雅黑" panose="020B0503020204020204" pitchFamily="34" charset="-122"/>
                          <a:ea typeface="微软雅黑" panose="020B0503020204020204" pitchFamily="34" charset="-122"/>
                        </a:rPr>
                        <a:t>0%</a:t>
                      </a:r>
                      <a:r>
                        <a:rPr lang="en-US" altLang="zh-CN" sz="1000" b="0" i="0" u="none" strike="noStrike" dirty="0" smtClean="0">
                          <a:solidFill>
                            <a:srgbClr val="000000"/>
                          </a:solidFill>
                          <a:effectLst/>
                          <a:latin typeface="微软雅黑" panose="020B0503020204020204" pitchFamily="34" charset="-122"/>
                          <a:ea typeface="微软雅黑" panose="020B0503020204020204" pitchFamily="34" charset="-122"/>
                        </a:rPr>
                        <a:t>)</a:t>
                      </a:r>
                      <a:endParaRPr lang="en-US" altLang="zh-CN" sz="1000" b="0" i="0" u="none" strike="noStrike" dirty="0" smtClean="0">
                        <a:solidFill>
                          <a:schemeClr val="accent1"/>
                        </a:solidFill>
                        <a:effectLst/>
                        <a:latin typeface="微软雅黑" panose="020B0503020204020204" pitchFamily="34" charset="-122"/>
                        <a:ea typeface="微软雅黑" panose="020B0503020204020204" pitchFamily="34" charset="-122"/>
                      </a:endParaRPr>
                    </a:p>
                  </a:txBody>
                  <a:tcPr marL="9521" marR="9521" marT="9521" marB="0" anchor="ctr">
                    <a:solidFill>
                      <a:schemeClr val="tx2"/>
                    </a:solidFill>
                  </a:tcPr>
                </a:tc>
                <a:tc>
                  <a:txBody>
                    <a:bodyPr/>
                    <a:lstStyle/>
                    <a:p>
                      <a:pPr marL="0" marR="0" lvl="0" indent="0" algn="ctr" defTabSz="1187798" rtl="0" eaLnBrk="1" fontAlgn="b" latinLnBrk="0" hangingPunct="1">
                        <a:lnSpc>
                          <a:spcPct val="100000"/>
                        </a:lnSpc>
                        <a:spcBef>
                          <a:spcPts val="0"/>
                        </a:spcBef>
                        <a:spcAft>
                          <a:spcPts val="0"/>
                        </a:spcAft>
                        <a:buClrTx/>
                        <a:buSzTx/>
                        <a:buFontTx/>
                        <a:buNone/>
                        <a:tabLst/>
                        <a:defRPr/>
                      </a:pPr>
                      <a:r>
                        <a:rPr lang="en-US" altLang="zh-CN" sz="1000" b="0" i="0" u="none" strike="noStrike" dirty="0" smtClean="0">
                          <a:solidFill>
                            <a:schemeClr val="tx1"/>
                          </a:solidFill>
                          <a:effectLst/>
                          <a:latin typeface="微软雅黑" panose="020B0503020204020204" pitchFamily="34" charset="-122"/>
                          <a:ea typeface="微软雅黑" panose="020B0503020204020204" pitchFamily="34" charset="-122"/>
                        </a:rPr>
                        <a:t>2*2</a:t>
                      </a:r>
                      <a:r>
                        <a:rPr lang="en-US" altLang="zh-CN" sz="1000" b="0" i="0" u="none" strike="noStrike" dirty="0" smtClean="0">
                          <a:solidFill>
                            <a:srgbClr val="000000"/>
                          </a:solidFill>
                          <a:effectLst/>
                          <a:latin typeface="微软雅黑" panose="020B0503020204020204" pitchFamily="34" charset="-122"/>
                          <a:ea typeface="微软雅黑" panose="020B0503020204020204" pitchFamily="34" charset="-122"/>
                        </a:rPr>
                        <a:t> </a:t>
                      </a:r>
                    </a:p>
                    <a:p>
                      <a:pPr marL="0" marR="0" lvl="0" indent="0" algn="ctr" defTabSz="1187798" rtl="0" eaLnBrk="1" fontAlgn="b" latinLnBrk="0" hangingPunct="1">
                        <a:lnSpc>
                          <a:spcPct val="100000"/>
                        </a:lnSpc>
                        <a:spcBef>
                          <a:spcPts val="0"/>
                        </a:spcBef>
                        <a:spcAft>
                          <a:spcPts val="0"/>
                        </a:spcAft>
                        <a:buClrTx/>
                        <a:buSzTx/>
                        <a:buFontTx/>
                        <a:buNone/>
                        <a:tabLst/>
                        <a:defRPr/>
                      </a:pPr>
                      <a:r>
                        <a:rPr lang="en-US" altLang="zh-CN" sz="1000" b="0" i="0" u="none" strike="noStrike" dirty="0" smtClean="0">
                          <a:solidFill>
                            <a:srgbClr val="00B050"/>
                          </a:solidFill>
                          <a:effectLst/>
                          <a:latin typeface="微软雅黑" panose="020B0503020204020204" pitchFamily="34" charset="-122"/>
                          <a:ea typeface="微软雅黑" panose="020B0503020204020204" pitchFamily="34" charset="-122"/>
                        </a:rPr>
                        <a:t>(</a:t>
                      </a:r>
                      <a:r>
                        <a:rPr lang="en-US" altLang="zh-CN" sz="1000" b="0" i="0" u="none" strike="noStrike" baseline="0" dirty="0" smtClean="0">
                          <a:solidFill>
                            <a:srgbClr val="00B050"/>
                          </a:solidFill>
                          <a:effectLst/>
                          <a:latin typeface="微软雅黑" panose="020B0503020204020204" pitchFamily="34" charset="-122"/>
                          <a:ea typeface="微软雅黑" panose="020B0503020204020204" pitchFamily="34" charset="-122"/>
                        </a:rPr>
                        <a:t>0.70% to 2.08% PTRS overhead reduction</a:t>
                      </a:r>
                      <a:r>
                        <a:rPr lang="en-US" altLang="zh-CN" sz="1000" b="0" i="0" u="none" strike="noStrike" dirty="0" smtClean="0">
                          <a:solidFill>
                            <a:srgbClr val="00B050"/>
                          </a:solidFill>
                          <a:effectLst/>
                          <a:latin typeface="微软雅黑" panose="020B0503020204020204" pitchFamily="34" charset="-122"/>
                          <a:ea typeface="微软雅黑" panose="020B0503020204020204" pitchFamily="34" charset="-122"/>
                        </a:rPr>
                        <a:t>)</a:t>
                      </a:r>
                    </a:p>
                  </a:txBody>
                  <a:tcPr marL="9521" marR="9521" marT="9521" marB="0" anchor="ctr">
                    <a:solidFill>
                      <a:schemeClr val="tx2"/>
                    </a:solidFill>
                  </a:tcPr>
                </a:tc>
              </a:tr>
              <a:tr h="368971">
                <a:tc>
                  <a:txBody>
                    <a:bodyPr/>
                    <a:lstStyle/>
                    <a:p>
                      <a:pPr algn="ctr">
                        <a:spcAft>
                          <a:spcPts val="0"/>
                        </a:spcAft>
                      </a:pPr>
                      <a:r>
                        <a:rPr lang="en-US" sz="1000" i="1" dirty="0" smtClean="0">
                          <a:effectLst/>
                          <a:latin typeface="微软雅黑" panose="020B0503020204020204" pitchFamily="34" charset="-122"/>
                          <a:ea typeface="微软雅黑" panose="020B0503020204020204" pitchFamily="34" charset="-122"/>
                          <a:cs typeface="Times New Roman" panose="02020603050405020304" pitchFamily="18" charset="0"/>
                        </a:rPr>
                        <a:t>24</a:t>
                      </a:r>
                      <a:r>
                        <a:rPr lang="en-US" sz="1000" dirty="0" smtClean="0">
                          <a:effectLst/>
                          <a:latin typeface="微软雅黑" panose="020B0503020204020204" pitchFamily="34" charset="-122"/>
                          <a:ea typeface="微软雅黑" panose="020B0503020204020204" pitchFamily="34" charset="-122"/>
                          <a:cs typeface="Times New Roman" panose="02020603050405020304" pitchFamily="18" charset="0"/>
                        </a:rPr>
                        <a:t>&lt;= </a:t>
                      </a:r>
                      <a:r>
                        <a:rPr lang="en-US" sz="1000" i="1" dirty="0">
                          <a:effectLst/>
                          <a:latin typeface="微软雅黑" panose="020B0503020204020204" pitchFamily="34" charset="-122"/>
                          <a:ea typeface="微软雅黑" panose="020B0503020204020204" pitchFamily="34" charset="-122"/>
                          <a:cs typeface="Times New Roman" panose="02020603050405020304" pitchFamily="18" charset="0"/>
                        </a:rPr>
                        <a:t>N</a:t>
                      </a:r>
                      <a:r>
                        <a:rPr lang="en-US" sz="1000" i="1" baseline="-25000" dirty="0">
                          <a:effectLst/>
                          <a:latin typeface="微软雅黑" panose="020B0503020204020204" pitchFamily="34" charset="-122"/>
                          <a:ea typeface="微软雅黑" panose="020B0503020204020204" pitchFamily="34" charset="-122"/>
                          <a:cs typeface="Times New Roman" panose="02020603050405020304" pitchFamily="18" charset="0"/>
                        </a:rPr>
                        <a:t>RB</a:t>
                      </a:r>
                      <a:r>
                        <a:rPr lang="en-US" sz="1000" dirty="0">
                          <a:effectLst/>
                          <a:latin typeface="微软雅黑" panose="020B0503020204020204" pitchFamily="34" charset="-122"/>
                          <a:ea typeface="微软雅黑" panose="020B0503020204020204" pitchFamily="34" charset="-122"/>
                          <a:cs typeface="Times New Roman" panose="02020603050405020304" pitchFamily="18" charset="0"/>
                        </a:rPr>
                        <a:t> &lt; </a:t>
                      </a:r>
                      <a:r>
                        <a:rPr lang="en-US" sz="1000" i="1" dirty="0" smtClean="0">
                          <a:effectLst/>
                          <a:latin typeface="微软雅黑" panose="020B0503020204020204" pitchFamily="34" charset="-122"/>
                          <a:ea typeface="微软雅黑" panose="020B0503020204020204" pitchFamily="34" charset="-122"/>
                          <a:cs typeface="Times New Roman" panose="02020603050405020304" pitchFamily="18" charset="0"/>
                        </a:rPr>
                        <a:t>96</a:t>
                      </a:r>
                      <a:endParaRPr lang="en-US" sz="10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53" marR="68553" marT="0" marB="0" anchor="ctr">
                    <a:solidFill>
                      <a:schemeClr val="tx2"/>
                    </a:solidFill>
                  </a:tcPr>
                </a:tc>
                <a:tc>
                  <a:txBody>
                    <a:bodyPr/>
                    <a:lstStyle/>
                    <a:p>
                      <a:pPr algn="ctr" fontAlgn="b"/>
                      <a:r>
                        <a:rPr lang="en-US" altLang="zh-CN" sz="1000" b="0" i="0" u="none" strike="noStrike" dirty="0" smtClean="0">
                          <a:solidFill>
                            <a:srgbClr val="000000"/>
                          </a:solidFill>
                          <a:effectLst/>
                          <a:latin typeface="微软雅黑" panose="020B0503020204020204" pitchFamily="34" charset="-122"/>
                          <a:ea typeface="微软雅黑" panose="020B0503020204020204" pitchFamily="34" charset="-122"/>
                        </a:rPr>
                        <a:t>4*2 (</a:t>
                      </a:r>
                      <a:r>
                        <a:rPr lang="en-US" altLang="zh-CN" sz="1000" b="0" i="0" u="none" strike="noStrike" baseline="0" dirty="0" smtClean="0">
                          <a:solidFill>
                            <a:srgbClr val="000000"/>
                          </a:solidFill>
                          <a:effectLst/>
                          <a:latin typeface="微软雅黑" panose="020B0503020204020204" pitchFamily="34" charset="-122"/>
                          <a:ea typeface="微软雅黑" panose="020B0503020204020204" pitchFamily="34" charset="-122"/>
                        </a:rPr>
                        <a:t>baseline</a:t>
                      </a:r>
                      <a:r>
                        <a:rPr lang="en-US" altLang="zh-CN" sz="1000" b="0" i="0" u="none" strike="noStrike" dirty="0" smtClean="0">
                          <a:solidFill>
                            <a:srgbClr val="000000"/>
                          </a:solidFill>
                          <a:effectLst/>
                          <a:latin typeface="微软雅黑" panose="020B0503020204020204" pitchFamily="34" charset="-122"/>
                          <a:ea typeface="微软雅黑" panose="020B0503020204020204" pitchFamily="34" charset="-122"/>
                        </a:rPr>
                        <a:t>)</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1" marR="9521" marT="9521" marB="0" anchor="ctr">
                    <a:solidFill>
                      <a:schemeClr val="tx2"/>
                    </a:solidFill>
                  </a:tcPr>
                </a:tc>
                <a:tc>
                  <a:txBody>
                    <a:bodyPr/>
                    <a:lstStyle/>
                    <a:p>
                      <a:pPr algn="ctr" fontAlgn="b"/>
                      <a:r>
                        <a:rPr lang="en-US" altLang="zh-CN" sz="1000" b="0" i="0" u="none" strike="noStrike" dirty="0" smtClean="0">
                          <a:solidFill>
                            <a:srgbClr val="000000"/>
                          </a:solidFill>
                          <a:effectLst/>
                          <a:latin typeface="微软雅黑" panose="020B0503020204020204" pitchFamily="34" charset="-122"/>
                          <a:ea typeface="微软雅黑" panose="020B0503020204020204" pitchFamily="34" charset="-122"/>
                        </a:rPr>
                        <a:t>4*4 </a:t>
                      </a:r>
                    </a:p>
                    <a:p>
                      <a:pPr algn="ctr" fontAlgn="b"/>
                      <a:r>
                        <a:rPr lang="en-US" altLang="zh-CN" sz="1000" b="0" i="0" u="none" strike="noStrike" dirty="0" smtClean="0">
                          <a:solidFill>
                            <a:srgbClr val="000000"/>
                          </a:solidFill>
                          <a:effectLst/>
                          <a:latin typeface="微软雅黑" panose="020B0503020204020204" pitchFamily="34" charset="-122"/>
                          <a:ea typeface="微软雅黑" panose="020B0503020204020204" pitchFamily="34" charset="-122"/>
                        </a:rPr>
                        <a:t>(</a:t>
                      </a:r>
                      <a:r>
                        <a:rPr lang="en-US" altLang="zh-CN" sz="1000" b="0" i="0" u="none" strike="noStrike" baseline="0" dirty="0" smtClean="0">
                          <a:solidFill>
                            <a:srgbClr val="FF0000"/>
                          </a:solidFill>
                          <a:effectLst/>
                          <a:latin typeface="微软雅黑" panose="020B0503020204020204" pitchFamily="34" charset="-122"/>
                          <a:ea typeface="微软雅黑" panose="020B0503020204020204" pitchFamily="34" charset="-122"/>
                        </a:rPr>
                        <a:t>Increase 0.35% to 1.39% PTRS overhead</a:t>
                      </a:r>
                      <a:r>
                        <a:rPr lang="en-US" altLang="zh-CN" sz="1000" b="0" i="0" u="none" strike="noStrike" dirty="0" smtClean="0">
                          <a:solidFill>
                            <a:srgbClr val="FF0000"/>
                          </a:solidFill>
                          <a:effectLst/>
                          <a:latin typeface="微软雅黑" panose="020B0503020204020204" pitchFamily="34" charset="-122"/>
                          <a:ea typeface="微软雅黑" panose="020B0503020204020204" pitchFamily="34" charset="-122"/>
                        </a:rPr>
                        <a:t>)</a:t>
                      </a:r>
                      <a:endParaRPr lang="en-US" altLang="zh-CN" sz="1000" b="0" i="0" u="none" strike="noStrike" dirty="0">
                        <a:solidFill>
                          <a:srgbClr val="FF0000"/>
                        </a:solidFill>
                        <a:effectLst/>
                        <a:latin typeface="微软雅黑" panose="020B0503020204020204" pitchFamily="34" charset="-122"/>
                        <a:ea typeface="微软雅黑" panose="020B0503020204020204" pitchFamily="34" charset="-122"/>
                      </a:endParaRPr>
                    </a:p>
                  </a:txBody>
                  <a:tcPr marL="9521" marR="9521" marT="9521" marB="0" anchor="ctr">
                    <a:solidFill>
                      <a:schemeClr val="tx2"/>
                    </a:solidFill>
                  </a:tcPr>
                </a:tc>
                <a:tc>
                  <a:txBody>
                    <a:bodyPr/>
                    <a:lstStyle/>
                    <a:p>
                      <a:pPr algn="ctr" fontAlgn="b"/>
                      <a:r>
                        <a:rPr lang="en-US" altLang="zh-CN" sz="1000" b="0" i="0" u="none" strike="noStrike" dirty="0" smtClean="0">
                          <a:solidFill>
                            <a:srgbClr val="000000"/>
                          </a:solidFill>
                          <a:effectLst/>
                          <a:latin typeface="微软雅黑" panose="020B0503020204020204" pitchFamily="34" charset="-122"/>
                          <a:ea typeface="微软雅黑" panose="020B0503020204020204" pitchFamily="34" charset="-122"/>
                        </a:rPr>
                        <a:t>4*2 (</a:t>
                      </a:r>
                      <a:r>
                        <a:rPr lang="en-US" altLang="zh-CN" sz="1000" b="0" i="0" u="none" strike="noStrike" baseline="0" dirty="0" smtClean="0">
                          <a:solidFill>
                            <a:srgbClr val="000000"/>
                          </a:solidFill>
                          <a:effectLst/>
                          <a:latin typeface="微软雅黑" panose="020B0503020204020204" pitchFamily="34" charset="-122"/>
                          <a:ea typeface="微软雅黑" panose="020B0503020204020204" pitchFamily="34" charset="-122"/>
                        </a:rPr>
                        <a:t>0%</a:t>
                      </a:r>
                      <a:r>
                        <a:rPr lang="en-US" altLang="zh-CN" sz="1000" b="0" i="0" u="none" strike="noStrike" dirty="0" smtClean="0">
                          <a:solidFill>
                            <a:srgbClr val="000000"/>
                          </a:solidFill>
                          <a:effectLst/>
                          <a:latin typeface="微软雅黑" panose="020B0503020204020204" pitchFamily="34" charset="-122"/>
                          <a:ea typeface="微软雅黑" panose="020B0503020204020204" pitchFamily="34" charset="-122"/>
                        </a:rPr>
                        <a:t>)</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1" marR="9521" marT="9521" marB="0" anchor="ctr">
                    <a:solidFill>
                      <a:schemeClr val="tx2"/>
                    </a:solidFill>
                  </a:tcPr>
                </a:tc>
              </a:tr>
              <a:tr h="266425">
                <a:tc>
                  <a:txBody>
                    <a:bodyPr/>
                    <a:lstStyle/>
                    <a:p>
                      <a:pPr marL="0" marR="0" lvl="0" indent="0" algn="ctr" defTabSz="1187798" rtl="0" eaLnBrk="1" fontAlgn="auto" latinLnBrk="0" hangingPunct="1">
                        <a:lnSpc>
                          <a:spcPct val="100000"/>
                        </a:lnSpc>
                        <a:spcBef>
                          <a:spcPts val="0"/>
                        </a:spcBef>
                        <a:spcAft>
                          <a:spcPts val="0"/>
                        </a:spcAft>
                        <a:buClrTx/>
                        <a:buSzTx/>
                        <a:buFontTx/>
                        <a:buNone/>
                        <a:tabLst/>
                        <a:defRPr/>
                      </a:pPr>
                      <a:r>
                        <a:rPr lang="en-US" sz="1000" i="1" dirty="0" smtClean="0">
                          <a:effectLst/>
                          <a:latin typeface="微软雅黑" panose="020B0503020204020204" pitchFamily="34" charset="-122"/>
                          <a:ea typeface="微软雅黑" panose="020B0503020204020204" pitchFamily="34" charset="-122"/>
                          <a:cs typeface="Times New Roman" panose="02020603050405020304" pitchFamily="18" charset="0"/>
                        </a:rPr>
                        <a:t>96</a:t>
                      </a:r>
                      <a:r>
                        <a:rPr lang="en-US" sz="1000" dirty="0" smtClean="0">
                          <a:effectLst/>
                          <a:latin typeface="微软雅黑" panose="020B0503020204020204" pitchFamily="34" charset="-122"/>
                          <a:ea typeface="微软雅黑" panose="020B0503020204020204" pitchFamily="34" charset="-122"/>
                          <a:cs typeface="Times New Roman" panose="02020603050405020304" pitchFamily="18" charset="0"/>
                        </a:rPr>
                        <a:t> &lt; </a:t>
                      </a:r>
                      <a:r>
                        <a:rPr lang="en-US" sz="1000" i="1" dirty="0" smtClean="0">
                          <a:effectLst/>
                          <a:latin typeface="微软雅黑" panose="020B0503020204020204" pitchFamily="34" charset="-122"/>
                          <a:ea typeface="微软雅黑" panose="020B0503020204020204" pitchFamily="34" charset="-122"/>
                          <a:cs typeface="Times New Roman" panose="02020603050405020304" pitchFamily="18" charset="0"/>
                        </a:rPr>
                        <a:t>N</a:t>
                      </a:r>
                      <a:r>
                        <a:rPr lang="en-US" sz="1000" i="1" baseline="-25000" dirty="0" smtClean="0">
                          <a:effectLst/>
                          <a:latin typeface="微软雅黑" panose="020B0503020204020204" pitchFamily="34" charset="-122"/>
                          <a:ea typeface="微软雅黑" panose="020B0503020204020204" pitchFamily="34" charset="-122"/>
                          <a:cs typeface="Times New Roman" panose="02020603050405020304" pitchFamily="18" charset="0"/>
                        </a:rPr>
                        <a:t>RB</a:t>
                      </a:r>
                      <a:endParaRPr lang="en-US" sz="1000" dirty="0" smtClean="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53" marR="68553" marT="0" marB="0" anchor="ctr">
                    <a:solidFill>
                      <a:schemeClr val="tx2"/>
                    </a:solidFill>
                  </a:tcPr>
                </a:tc>
                <a:tc>
                  <a:txBody>
                    <a:bodyPr/>
                    <a:lstStyle/>
                    <a:p>
                      <a:pPr algn="ctr" fontAlgn="b"/>
                      <a:r>
                        <a:rPr lang="en-US" altLang="zh-CN" sz="1000" b="0" i="0" u="none" strike="noStrike" smtClean="0">
                          <a:solidFill>
                            <a:srgbClr val="000000"/>
                          </a:solidFill>
                          <a:effectLst/>
                          <a:latin typeface="微软雅黑" panose="020B0503020204020204" pitchFamily="34" charset="-122"/>
                          <a:ea typeface="微软雅黑" panose="020B0503020204020204" pitchFamily="34" charset="-122"/>
                        </a:rPr>
                        <a:t>8*4</a:t>
                      </a:r>
                      <a:r>
                        <a:rPr lang="en-US" altLang="zh-CN" sz="1000" b="0" i="0" u="none" strike="noStrike" baseline="0" smtClean="0">
                          <a:solidFill>
                            <a:srgbClr val="000000"/>
                          </a:solidFill>
                          <a:effectLst/>
                          <a:latin typeface="微软雅黑" panose="020B0503020204020204" pitchFamily="34" charset="-122"/>
                          <a:ea typeface="微软雅黑" panose="020B0503020204020204" pitchFamily="34" charset="-122"/>
                        </a:rPr>
                        <a:t> </a:t>
                      </a:r>
                      <a:r>
                        <a:rPr lang="en-US" altLang="zh-CN" sz="1000" b="0" i="0" u="none" strike="noStrike" smtClean="0">
                          <a:solidFill>
                            <a:srgbClr val="000000"/>
                          </a:solidFill>
                          <a:effectLst/>
                          <a:latin typeface="微软雅黑" panose="020B0503020204020204" pitchFamily="34" charset="-122"/>
                          <a:ea typeface="微软雅黑" panose="020B0503020204020204" pitchFamily="34" charset="-122"/>
                        </a:rPr>
                        <a:t>(</a:t>
                      </a:r>
                      <a:r>
                        <a:rPr lang="en-US" altLang="zh-CN" sz="1000" b="0" i="0" u="none" strike="noStrike" baseline="0" smtClean="0">
                          <a:solidFill>
                            <a:srgbClr val="000000"/>
                          </a:solidFill>
                          <a:effectLst/>
                          <a:latin typeface="微软雅黑" panose="020B0503020204020204" pitchFamily="34" charset="-122"/>
                          <a:ea typeface="微软雅黑" panose="020B0503020204020204" pitchFamily="34" charset="-122"/>
                        </a:rPr>
                        <a:t>baseline</a:t>
                      </a:r>
                      <a:r>
                        <a:rPr lang="en-US" altLang="zh-CN" sz="1000" b="0" i="0" u="none" strike="noStrike" smtClean="0">
                          <a:solidFill>
                            <a:srgbClr val="000000"/>
                          </a:solidFill>
                          <a:effectLst/>
                          <a:latin typeface="微软雅黑" panose="020B0503020204020204" pitchFamily="34" charset="-122"/>
                          <a:ea typeface="微软雅黑" panose="020B0503020204020204" pitchFamily="34" charset="-122"/>
                        </a:rPr>
                        <a:t>)</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1" marR="9521" marT="9521" marB="0" anchor="ctr">
                    <a:solidFill>
                      <a:schemeClr val="tx2"/>
                    </a:solidFill>
                  </a:tcPr>
                </a:tc>
                <a:tc>
                  <a:txBody>
                    <a:bodyPr/>
                    <a:lstStyle/>
                    <a:p>
                      <a:pPr algn="ctr" fontAlgn="b"/>
                      <a:r>
                        <a:rPr lang="en-US" altLang="zh-CN" sz="1000" b="0" i="0" u="none" strike="noStrike" dirty="0" smtClean="0">
                          <a:solidFill>
                            <a:srgbClr val="000000"/>
                          </a:solidFill>
                          <a:effectLst/>
                          <a:latin typeface="微软雅黑" panose="020B0503020204020204" pitchFamily="34" charset="-122"/>
                          <a:ea typeface="微软雅黑" panose="020B0503020204020204" pitchFamily="34" charset="-122"/>
                        </a:rPr>
                        <a:t>8*4</a:t>
                      </a:r>
                      <a:r>
                        <a:rPr lang="en-US" altLang="zh-CN" sz="1000" b="0" i="0" u="none" strike="noStrike" baseline="0" dirty="0" smtClean="0">
                          <a:solidFill>
                            <a:srgbClr val="000000"/>
                          </a:solidFill>
                          <a:effectLst/>
                          <a:latin typeface="微软雅黑" panose="020B0503020204020204" pitchFamily="34" charset="-122"/>
                          <a:ea typeface="微软雅黑" panose="020B0503020204020204" pitchFamily="34" charset="-122"/>
                        </a:rPr>
                        <a:t> </a:t>
                      </a:r>
                      <a:r>
                        <a:rPr lang="en-US" altLang="zh-CN" sz="1000" b="0" i="0" u="none" strike="noStrike" dirty="0" smtClean="0">
                          <a:solidFill>
                            <a:srgbClr val="000000"/>
                          </a:solidFill>
                          <a:effectLst/>
                          <a:latin typeface="微软雅黑" panose="020B0503020204020204" pitchFamily="34" charset="-122"/>
                          <a:ea typeface="微软雅黑" panose="020B0503020204020204" pitchFamily="34" charset="-122"/>
                        </a:rPr>
                        <a:t>(</a:t>
                      </a:r>
                      <a:r>
                        <a:rPr lang="en-US" altLang="zh-CN" sz="1000" b="0" i="0" u="none" strike="noStrike" baseline="0" dirty="0" smtClean="0">
                          <a:solidFill>
                            <a:srgbClr val="000000"/>
                          </a:solidFill>
                          <a:effectLst/>
                          <a:latin typeface="微软雅黑" panose="020B0503020204020204" pitchFamily="34" charset="-122"/>
                          <a:ea typeface="微软雅黑" panose="020B0503020204020204" pitchFamily="34" charset="-122"/>
                        </a:rPr>
                        <a:t>0%</a:t>
                      </a:r>
                      <a:r>
                        <a:rPr lang="en-US" altLang="zh-CN" sz="1000" b="0" i="0" u="none" strike="noStrike" dirty="0" smtClean="0">
                          <a:solidFill>
                            <a:srgbClr val="000000"/>
                          </a:solidFill>
                          <a:effectLst/>
                          <a:latin typeface="微软雅黑" panose="020B0503020204020204" pitchFamily="34" charset="-122"/>
                          <a:ea typeface="微软雅黑" panose="020B0503020204020204" pitchFamily="34" charset="-122"/>
                        </a:rPr>
                        <a:t>)</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1" marR="9521" marT="9521" marB="0" anchor="ctr">
                    <a:solidFill>
                      <a:schemeClr val="tx2"/>
                    </a:solidFill>
                  </a:tcPr>
                </a:tc>
                <a:tc>
                  <a:txBody>
                    <a:bodyPr/>
                    <a:lstStyle/>
                    <a:p>
                      <a:pPr algn="ctr" fontAlgn="b"/>
                      <a:r>
                        <a:rPr lang="en-US" altLang="zh-CN" sz="1000" b="0" i="0" u="none" strike="noStrike" dirty="0" smtClean="0">
                          <a:solidFill>
                            <a:srgbClr val="000000"/>
                          </a:solidFill>
                          <a:effectLst/>
                          <a:latin typeface="微软雅黑" panose="020B0503020204020204" pitchFamily="34" charset="-122"/>
                          <a:ea typeface="微软雅黑" panose="020B0503020204020204" pitchFamily="34" charset="-122"/>
                        </a:rPr>
                        <a:t>8*4</a:t>
                      </a:r>
                      <a:r>
                        <a:rPr lang="en-US" altLang="zh-CN" sz="1000" b="0" i="0" u="none" strike="noStrike" baseline="0" dirty="0" smtClean="0">
                          <a:solidFill>
                            <a:srgbClr val="000000"/>
                          </a:solidFill>
                          <a:effectLst/>
                          <a:latin typeface="微软雅黑" panose="020B0503020204020204" pitchFamily="34" charset="-122"/>
                          <a:ea typeface="微软雅黑" panose="020B0503020204020204" pitchFamily="34" charset="-122"/>
                        </a:rPr>
                        <a:t> </a:t>
                      </a:r>
                      <a:r>
                        <a:rPr lang="en-US" altLang="zh-CN" sz="1000" b="0" i="0" u="none" strike="noStrike" dirty="0" smtClean="0">
                          <a:solidFill>
                            <a:srgbClr val="000000"/>
                          </a:solidFill>
                          <a:effectLst/>
                          <a:latin typeface="微软雅黑" panose="020B0503020204020204" pitchFamily="34" charset="-122"/>
                          <a:ea typeface="微软雅黑" panose="020B0503020204020204" pitchFamily="34" charset="-122"/>
                        </a:rPr>
                        <a:t>(</a:t>
                      </a:r>
                      <a:r>
                        <a:rPr lang="en-US" altLang="zh-CN" sz="1000" b="0" i="0" u="none" strike="noStrike" baseline="0" dirty="0" smtClean="0">
                          <a:solidFill>
                            <a:srgbClr val="000000"/>
                          </a:solidFill>
                          <a:effectLst/>
                          <a:latin typeface="微软雅黑" panose="020B0503020204020204" pitchFamily="34" charset="-122"/>
                          <a:ea typeface="微软雅黑" panose="020B0503020204020204" pitchFamily="34" charset="-122"/>
                        </a:rPr>
                        <a:t>0%</a:t>
                      </a:r>
                      <a:r>
                        <a:rPr lang="en-US" altLang="zh-CN" sz="1000" b="0" i="0" u="none" strike="noStrike" dirty="0" smtClean="0">
                          <a:solidFill>
                            <a:srgbClr val="000000"/>
                          </a:solidFill>
                          <a:effectLst/>
                          <a:latin typeface="微软雅黑" panose="020B0503020204020204" pitchFamily="34" charset="-122"/>
                          <a:ea typeface="微软雅黑" panose="020B0503020204020204" pitchFamily="34" charset="-122"/>
                        </a:rPr>
                        <a:t>)</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1" marR="9521" marT="9521" marB="0" anchor="ctr">
                    <a:solidFill>
                      <a:schemeClr val="tx2"/>
                    </a:solidFill>
                  </a:tcPr>
                </a:tc>
              </a:tr>
            </a:tbl>
          </a:graphicData>
        </a:graphic>
      </p:graphicFrame>
      <p:sp>
        <p:nvSpPr>
          <p:cNvPr id="9" name="矩形 8"/>
          <p:cNvSpPr/>
          <p:nvPr/>
        </p:nvSpPr>
        <p:spPr>
          <a:xfrm>
            <a:off x="8121337" y="2706346"/>
            <a:ext cx="3713336" cy="1569047"/>
          </a:xfrm>
          <a:prstGeom prst="rect">
            <a:avLst/>
          </a:prstGeom>
        </p:spPr>
        <p:txBody>
          <a:bodyPr wrap="square">
            <a:spAutoFit/>
          </a:bodyPr>
          <a:lstStyle/>
          <a:p>
            <a:pPr defTabSz="914112" hangingPunct="0">
              <a:tabLst>
                <a:tab pos="243742" algn="l"/>
                <a:tab pos="487485" algn="l"/>
                <a:tab pos="731227" algn="l"/>
                <a:tab pos="974970" algn="l"/>
                <a:tab pos="1218712" algn="l"/>
                <a:tab pos="1462455" algn="l"/>
                <a:tab pos="1706197" algn="l"/>
                <a:tab pos="1949940" algn="l"/>
                <a:tab pos="2193682" algn="l"/>
                <a:tab pos="2437425" algn="l"/>
                <a:tab pos="2681167" algn="l"/>
                <a:tab pos="2924910" algn="l"/>
                <a:tab pos="3168652" algn="l"/>
                <a:tab pos="3412394" algn="l"/>
                <a:tab pos="3656137" algn="l"/>
                <a:tab pos="3899879" algn="l"/>
                <a:tab pos="4143622" algn="l"/>
                <a:tab pos="4387364" algn="l"/>
                <a:tab pos="4631107" algn="l"/>
                <a:tab pos="4874849" algn="l"/>
                <a:tab pos="5118592" algn="l"/>
                <a:tab pos="5362334" algn="l"/>
                <a:tab pos="5606077" algn="l"/>
                <a:tab pos="5849819" algn="l"/>
              </a:tabLst>
            </a:pPr>
            <a:r>
              <a:rPr lang="en-GB" sz="800" dirty="0">
                <a:solidFill>
                  <a:srgbClr val="1D1D1A"/>
                </a:solidFill>
                <a:latin typeface="Courier New" panose="02070309020205020404" pitchFamily="49" charset="0"/>
                <a:ea typeface="Times New Roman" panose="02020603050405020304" pitchFamily="18" charset="0"/>
                <a:cs typeface="Times New Roman" panose="02020603050405020304" pitchFamily="18" charset="0"/>
              </a:rPr>
              <a:t>PTRS-</a:t>
            </a:r>
            <a:r>
              <a:rPr lang="en-GB" sz="800" dirty="0" err="1">
                <a:solidFill>
                  <a:srgbClr val="1D1D1A"/>
                </a:solidFill>
                <a:latin typeface="Courier New" panose="02070309020205020404" pitchFamily="49" charset="0"/>
                <a:ea typeface="Times New Roman" panose="02020603050405020304" pitchFamily="18" charset="0"/>
                <a:cs typeface="Times New Roman" panose="02020603050405020304" pitchFamily="18" charset="0"/>
              </a:rPr>
              <a:t>DensityRecommendationUL</a:t>
            </a:r>
            <a:r>
              <a:rPr lang="en-GB" sz="800" dirty="0">
                <a:solidFill>
                  <a:srgbClr val="1D1D1A"/>
                </a:solidFill>
                <a:latin typeface="Courier New" panose="02070309020205020404" pitchFamily="49" charset="0"/>
                <a:ea typeface="Times New Roman" panose="02020603050405020304" pitchFamily="18" charset="0"/>
                <a:cs typeface="Times New Roman" panose="02020603050405020304" pitchFamily="18" charset="0"/>
              </a:rPr>
              <a:t> ::=    </a:t>
            </a:r>
            <a:r>
              <a:rPr lang="en-GB" sz="800" dirty="0">
                <a:solidFill>
                  <a:srgbClr val="993366"/>
                </a:solidFill>
                <a:latin typeface="Courier New" panose="02070309020205020404" pitchFamily="49" charset="0"/>
                <a:ea typeface="Times New Roman" panose="02020603050405020304" pitchFamily="18" charset="0"/>
                <a:cs typeface="Times New Roman" panose="02020603050405020304" pitchFamily="18" charset="0"/>
              </a:rPr>
              <a:t>SEQUENCE</a:t>
            </a:r>
            <a:r>
              <a:rPr lang="en-GB" sz="800" dirty="0">
                <a:solidFill>
                  <a:srgbClr val="1D1D1A"/>
                </a:solidFill>
                <a:latin typeface="Courier New" panose="02070309020205020404" pitchFamily="49" charset="0"/>
                <a:ea typeface="Times New Roman" panose="02020603050405020304" pitchFamily="18" charset="0"/>
                <a:cs typeface="Times New Roman" panose="02020603050405020304" pitchFamily="18" charset="0"/>
              </a:rPr>
              <a:t> {</a:t>
            </a:r>
            <a:endParaRPr lang="en-US" sz="800" dirty="0">
              <a:solidFill>
                <a:srgbClr val="1D1D1A"/>
              </a:solidFill>
              <a:latin typeface="Courier New" panose="02070309020205020404" pitchFamily="49" charset="0"/>
              <a:ea typeface="Times New Roman" panose="02020603050405020304" pitchFamily="18" charset="0"/>
              <a:cs typeface="Times New Roman" panose="02020603050405020304" pitchFamily="18" charset="0"/>
            </a:endParaRPr>
          </a:p>
          <a:p>
            <a:pPr defTabSz="914112" hangingPunct="0">
              <a:tabLst>
                <a:tab pos="243742" algn="l"/>
                <a:tab pos="487485" algn="l"/>
                <a:tab pos="731227" algn="l"/>
                <a:tab pos="974970" algn="l"/>
                <a:tab pos="1218712" algn="l"/>
                <a:tab pos="1462455" algn="l"/>
                <a:tab pos="1706197" algn="l"/>
                <a:tab pos="1949940" algn="l"/>
                <a:tab pos="2193682" algn="l"/>
                <a:tab pos="2437425" algn="l"/>
                <a:tab pos="2681167" algn="l"/>
                <a:tab pos="2924910" algn="l"/>
                <a:tab pos="3168652" algn="l"/>
                <a:tab pos="3412394" algn="l"/>
                <a:tab pos="3656137" algn="l"/>
                <a:tab pos="3899879" algn="l"/>
                <a:tab pos="4143622" algn="l"/>
                <a:tab pos="4387364" algn="l"/>
                <a:tab pos="4631107" algn="l"/>
                <a:tab pos="4874849" algn="l"/>
                <a:tab pos="5118592" algn="l"/>
                <a:tab pos="5362334" algn="l"/>
                <a:tab pos="5606077" algn="l"/>
                <a:tab pos="5849819" algn="l"/>
              </a:tabLst>
            </a:pPr>
            <a:r>
              <a:rPr lang="en-GB" sz="800" dirty="0">
                <a:solidFill>
                  <a:srgbClr val="1D1D1A"/>
                </a:solidFill>
                <a:latin typeface="Courier New" panose="02070309020205020404" pitchFamily="49" charset="0"/>
                <a:ea typeface="Times New Roman" panose="02020603050405020304" pitchFamily="18" charset="0"/>
                <a:cs typeface="Times New Roman" panose="02020603050405020304" pitchFamily="18" charset="0"/>
              </a:rPr>
              <a:t>    frequencyDensity1                   </a:t>
            </a:r>
            <a:r>
              <a:rPr lang="en-GB" sz="800" dirty="0">
                <a:solidFill>
                  <a:srgbClr val="993366"/>
                </a:solidFill>
                <a:latin typeface="Courier New" panose="02070309020205020404" pitchFamily="49" charset="0"/>
                <a:ea typeface="Times New Roman" panose="02020603050405020304" pitchFamily="18" charset="0"/>
                <a:cs typeface="Times New Roman" panose="02020603050405020304" pitchFamily="18" charset="0"/>
              </a:rPr>
              <a:t>INTEGER</a:t>
            </a:r>
            <a:r>
              <a:rPr lang="en-GB" sz="800" dirty="0">
                <a:solidFill>
                  <a:srgbClr val="1D1D1A"/>
                </a:solidFill>
                <a:latin typeface="Courier New" panose="02070309020205020404" pitchFamily="49" charset="0"/>
                <a:ea typeface="Times New Roman" panose="02020603050405020304" pitchFamily="18" charset="0"/>
                <a:cs typeface="Times New Roman" panose="02020603050405020304" pitchFamily="18" charset="0"/>
              </a:rPr>
              <a:t> (1..276),</a:t>
            </a:r>
            <a:endParaRPr lang="en-US" sz="800" dirty="0">
              <a:solidFill>
                <a:srgbClr val="1D1D1A"/>
              </a:solidFill>
              <a:latin typeface="Courier New" panose="02070309020205020404" pitchFamily="49" charset="0"/>
              <a:ea typeface="Times New Roman" panose="02020603050405020304" pitchFamily="18" charset="0"/>
              <a:cs typeface="Times New Roman" panose="02020603050405020304" pitchFamily="18" charset="0"/>
            </a:endParaRPr>
          </a:p>
          <a:p>
            <a:pPr defTabSz="914112" hangingPunct="0">
              <a:tabLst>
                <a:tab pos="243742" algn="l"/>
                <a:tab pos="487485" algn="l"/>
                <a:tab pos="731227" algn="l"/>
                <a:tab pos="974970" algn="l"/>
                <a:tab pos="1218712" algn="l"/>
                <a:tab pos="1462455" algn="l"/>
                <a:tab pos="1706197" algn="l"/>
                <a:tab pos="1949940" algn="l"/>
                <a:tab pos="2193682" algn="l"/>
                <a:tab pos="2437425" algn="l"/>
                <a:tab pos="2681167" algn="l"/>
                <a:tab pos="2924910" algn="l"/>
                <a:tab pos="3168652" algn="l"/>
                <a:tab pos="3412394" algn="l"/>
                <a:tab pos="3656137" algn="l"/>
                <a:tab pos="3899879" algn="l"/>
                <a:tab pos="4143622" algn="l"/>
                <a:tab pos="4387364" algn="l"/>
                <a:tab pos="4631107" algn="l"/>
                <a:tab pos="4874849" algn="l"/>
                <a:tab pos="5118592" algn="l"/>
                <a:tab pos="5362334" algn="l"/>
                <a:tab pos="5606077" algn="l"/>
                <a:tab pos="5849819" algn="l"/>
              </a:tabLst>
            </a:pPr>
            <a:r>
              <a:rPr lang="en-GB" sz="800" dirty="0">
                <a:solidFill>
                  <a:srgbClr val="1D1D1A"/>
                </a:solidFill>
                <a:latin typeface="Courier New" panose="02070309020205020404" pitchFamily="49" charset="0"/>
                <a:ea typeface="Times New Roman" panose="02020603050405020304" pitchFamily="18" charset="0"/>
                <a:cs typeface="Times New Roman" panose="02020603050405020304" pitchFamily="18" charset="0"/>
              </a:rPr>
              <a:t>    frequencyDensity2                   </a:t>
            </a:r>
            <a:r>
              <a:rPr lang="en-GB" sz="800" dirty="0">
                <a:solidFill>
                  <a:srgbClr val="993366"/>
                </a:solidFill>
                <a:latin typeface="Courier New" panose="02070309020205020404" pitchFamily="49" charset="0"/>
                <a:ea typeface="Times New Roman" panose="02020603050405020304" pitchFamily="18" charset="0"/>
                <a:cs typeface="Times New Roman" panose="02020603050405020304" pitchFamily="18" charset="0"/>
              </a:rPr>
              <a:t>INTEGER</a:t>
            </a:r>
            <a:r>
              <a:rPr lang="en-GB" sz="800" dirty="0">
                <a:solidFill>
                  <a:srgbClr val="1D1D1A"/>
                </a:solidFill>
                <a:latin typeface="Courier New" panose="02070309020205020404" pitchFamily="49" charset="0"/>
                <a:ea typeface="Times New Roman" panose="02020603050405020304" pitchFamily="18" charset="0"/>
                <a:cs typeface="Times New Roman" panose="02020603050405020304" pitchFamily="18" charset="0"/>
              </a:rPr>
              <a:t> (1..276),</a:t>
            </a:r>
            <a:endParaRPr lang="en-US" sz="800" dirty="0">
              <a:solidFill>
                <a:srgbClr val="1D1D1A"/>
              </a:solidFill>
              <a:latin typeface="Courier New" panose="02070309020205020404" pitchFamily="49" charset="0"/>
              <a:ea typeface="Times New Roman" panose="02020603050405020304" pitchFamily="18" charset="0"/>
              <a:cs typeface="Times New Roman" panose="02020603050405020304" pitchFamily="18" charset="0"/>
            </a:endParaRPr>
          </a:p>
          <a:p>
            <a:pPr defTabSz="914112" hangingPunct="0">
              <a:tabLst>
                <a:tab pos="243742" algn="l"/>
                <a:tab pos="487485" algn="l"/>
                <a:tab pos="731227" algn="l"/>
                <a:tab pos="974970" algn="l"/>
                <a:tab pos="1218712" algn="l"/>
                <a:tab pos="1462455" algn="l"/>
                <a:tab pos="1706197" algn="l"/>
                <a:tab pos="1949940" algn="l"/>
                <a:tab pos="2193682" algn="l"/>
                <a:tab pos="2437425" algn="l"/>
                <a:tab pos="2681167" algn="l"/>
                <a:tab pos="2924910" algn="l"/>
                <a:tab pos="3168652" algn="l"/>
                <a:tab pos="3412394" algn="l"/>
                <a:tab pos="3656137" algn="l"/>
                <a:tab pos="3899879" algn="l"/>
                <a:tab pos="4143622" algn="l"/>
                <a:tab pos="4387364" algn="l"/>
                <a:tab pos="4631107" algn="l"/>
                <a:tab pos="4874849" algn="l"/>
                <a:tab pos="5118592" algn="l"/>
                <a:tab pos="5362334" algn="l"/>
                <a:tab pos="5606077" algn="l"/>
                <a:tab pos="5849819" algn="l"/>
              </a:tabLst>
            </a:pPr>
            <a:r>
              <a:rPr lang="en-GB" sz="800" dirty="0">
                <a:solidFill>
                  <a:srgbClr val="1D1D1A"/>
                </a:solidFill>
                <a:latin typeface="Courier New" panose="02070309020205020404" pitchFamily="49" charset="0"/>
                <a:ea typeface="Times New Roman" panose="02020603050405020304" pitchFamily="18" charset="0"/>
                <a:cs typeface="Times New Roman" panose="02020603050405020304" pitchFamily="18" charset="0"/>
              </a:rPr>
              <a:t>    timeDensity1                        </a:t>
            </a:r>
            <a:r>
              <a:rPr lang="en-GB" sz="800" dirty="0">
                <a:solidFill>
                  <a:srgbClr val="993366"/>
                </a:solidFill>
                <a:latin typeface="Courier New" panose="02070309020205020404" pitchFamily="49" charset="0"/>
                <a:ea typeface="Times New Roman" panose="02020603050405020304" pitchFamily="18" charset="0"/>
                <a:cs typeface="Times New Roman" panose="02020603050405020304" pitchFamily="18" charset="0"/>
              </a:rPr>
              <a:t>INTEGER</a:t>
            </a:r>
            <a:r>
              <a:rPr lang="en-GB" sz="800" dirty="0">
                <a:solidFill>
                  <a:srgbClr val="1D1D1A"/>
                </a:solidFill>
                <a:latin typeface="Courier New" panose="02070309020205020404" pitchFamily="49" charset="0"/>
                <a:ea typeface="Times New Roman" panose="02020603050405020304" pitchFamily="18" charset="0"/>
                <a:cs typeface="Times New Roman" panose="02020603050405020304" pitchFamily="18" charset="0"/>
              </a:rPr>
              <a:t> (0..29),</a:t>
            </a:r>
            <a:endParaRPr lang="en-US" sz="800" dirty="0">
              <a:solidFill>
                <a:srgbClr val="1D1D1A"/>
              </a:solidFill>
              <a:latin typeface="Courier New" panose="02070309020205020404" pitchFamily="49" charset="0"/>
              <a:ea typeface="Times New Roman" panose="02020603050405020304" pitchFamily="18" charset="0"/>
              <a:cs typeface="Times New Roman" panose="02020603050405020304" pitchFamily="18" charset="0"/>
            </a:endParaRPr>
          </a:p>
          <a:p>
            <a:pPr defTabSz="914112" hangingPunct="0">
              <a:tabLst>
                <a:tab pos="243742" algn="l"/>
                <a:tab pos="487485" algn="l"/>
                <a:tab pos="731227" algn="l"/>
                <a:tab pos="974970" algn="l"/>
                <a:tab pos="1218712" algn="l"/>
                <a:tab pos="1462455" algn="l"/>
                <a:tab pos="1706197" algn="l"/>
                <a:tab pos="1949940" algn="l"/>
                <a:tab pos="2193682" algn="l"/>
                <a:tab pos="2437425" algn="l"/>
                <a:tab pos="2681167" algn="l"/>
                <a:tab pos="2924910" algn="l"/>
                <a:tab pos="3168652" algn="l"/>
                <a:tab pos="3412394" algn="l"/>
                <a:tab pos="3656137" algn="l"/>
                <a:tab pos="3899879" algn="l"/>
                <a:tab pos="4143622" algn="l"/>
                <a:tab pos="4387364" algn="l"/>
                <a:tab pos="4631107" algn="l"/>
                <a:tab pos="4874849" algn="l"/>
                <a:tab pos="5118592" algn="l"/>
                <a:tab pos="5362334" algn="l"/>
                <a:tab pos="5606077" algn="l"/>
                <a:tab pos="5849819" algn="l"/>
              </a:tabLst>
            </a:pPr>
            <a:r>
              <a:rPr lang="en-GB" sz="800" dirty="0">
                <a:solidFill>
                  <a:srgbClr val="1D1D1A"/>
                </a:solidFill>
                <a:latin typeface="Courier New" panose="02070309020205020404" pitchFamily="49" charset="0"/>
                <a:ea typeface="Times New Roman" panose="02020603050405020304" pitchFamily="18" charset="0"/>
                <a:cs typeface="Times New Roman" panose="02020603050405020304" pitchFamily="18" charset="0"/>
              </a:rPr>
              <a:t>    timeDensity2                        </a:t>
            </a:r>
            <a:r>
              <a:rPr lang="en-GB" sz="800" dirty="0">
                <a:solidFill>
                  <a:srgbClr val="993366"/>
                </a:solidFill>
                <a:latin typeface="Courier New" panose="02070309020205020404" pitchFamily="49" charset="0"/>
                <a:ea typeface="Times New Roman" panose="02020603050405020304" pitchFamily="18" charset="0"/>
                <a:cs typeface="Times New Roman" panose="02020603050405020304" pitchFamily="18" charset="0"/>
              </a:rPr>
              <a:t>INTEGER</a:t>
            </a:r>
            <a:r>
              <a:rPr lang="en-GB" sz="800" dirty="0">
                <a:solidFill>
                  <a:srgbClr val="1D1D1A"/>
                </a:solidFill>
                <a:latin typeface="Courier New" panose="02070309020205020404" pitchFamily="49" charset="0"/>
                <a:ea typeface="Times New Roman" panose="02020603050405020304" pitchFamily="18" charset="0"/>
                <a:cs typeface="Times New Roman" panose="02020603050405020304" pitchFamily="18" charset="0"/>
              </a:rPr>
              <a:t> (0..29),</a:t>
            </a:r>
            <a:endParaRPr lang="en-US" sz="800" dirty="0">
              <a:solidFill>
                <a:srgbClr val="1D1D1A"/>
              </a:solidFill>
              <a:latin typeface="Courier New" panose="02070309020205020404" pitchFamily="49" charset="0"/>
              <a:ea typeface="Times New Roman" panose="02020603050405020304" pitchFamily="18" charset="0"/>
              <a:cs typeface="Times New Roman" panose="02020603050405020304" pitchFamily="18" charset="0"/>
            </a:endParaRPr>
          </a:p>
          <a:p>
            <a:pPr defTabSz="914112" hangingPunct="0">
              <a:tabLst>
                <a:tab pos="243742" algn="l"/>
                <a:tab pos="487485" algn="l"/>
                <a:tab pos="731227" algn="l"/>
                <a:tab pos="974970" algn="l"/>
                <a:tab pos="1218712" algn="l"/>
                <a:tab pos="1462455" algn="l"/>
                <a:tab pos="1706197" algn="l"/>
                <a:tab pos="1949940" algn="l"/>
                <a:tab pos="2193682" algn="l"/>
                <a:tab pos="2437425" algn="l"/>
                <a:tab pos="2681167" algn="l"/>
                <a:tab pos="2924910" algn="l"/>
                <a:tab pos="3168652" algn="l"/>
                <a:tab pos="3412394" algn="l"/>
                <a:tab pos="3656137" algn="l"/>
                <a:tab pos="3899879" algn="l"/>
                <a:tab pos="4143622" algn="l"/>
                <a:tab pos="4387364" algn="l"/>
                <a:tab pos="4631107" algn="l"/>
                <a:tab pos="4874849" algn="l"/>
                <a:tab pos="5118592" algn="l"/>
                <a:tab pos="5362334" algn="l"/>
                <a:tab pos="5606077" algn="l"/>
                <a:tab pos="5849819" algn="l"/>
              </a:tabLst>
            </a:pPr>
            <a:r>
              <a:rPr lang="en-GB" sz="800" dirty="0">
                <a:solidFill>
                  <a:srgbClr val="1D1D1A"/>
                </a:solidFill>
                <a:latin typeface="Courier New" panose="02070309020205020404" pitchFamily="49" charset="0"/>
                <a:ea typeface="Times New Roman" panose="02020603050405020304" pitchFamily="18" charset="0"/>
                <a:cs typeface="Times New Roman" panose="02020603050405020304" pitchFamily="18" charset="0"/>
              </a:rPr>
              <a:t>    timeDensity3                        </a:t>
            </a:r>
            <a:r>
              <a:rPr lang="en-GB" sz="800" dirty="0">
                <a:solidFill>
                  <a:srgbClr val="993366"/>
                </a:solidFill>
                <a:latin typeface="Courier New" panose="02070309020205020404" pitchFamily="49" charset="0"/>
                <a:ea typeface="Times New Roman" panose="02020603050405020304" pitchFamily="18" charset="0"/>
                <a:cs typeface="Times New Roman" panose="02020603050405020304" pitchFamily="18" charset="0"/>
              </a:rPr>
              <a:t>INTEGER</a:t>
            </a:r>
            <a:r>
              <a:rPr lang="en-GB" sz="800" dirty="0">
                <a:solidFill>
                  <a:srgbClr val="1D1D1A"/>
                </a:solidFill>
                <a:latin typeface="Courier New" panose="02070309020205020404" pitchFamily="49" charset="0"/>
                <a:ea typeface="Times New Roman" panose="02020603050405020304" pitchFamily="18" charset="0"/>
                <a:cs typeface="Times New Roman" panose="02020603050405020304" pitchFamily="18" charset="0"/>
              </a:rPr>
              <a:t> (0..29),</a:t>
            </a:r>
            <a:endParaRPr lang="en-US" sz="800" dirty="0">
              <a:solidFill>
                <a:srgbClr val="1D1D1A"/>
              </a:solidFill>
              <a:latin typeface="Courier New" panose="02070309020205020404" pitchFamily="49" charset="0"/>
              <a:ea typeface="Times New Roman" panose="02020603050405020304" pitchFamily="18" charset="0"/>
              <a:cs typeface="Times New Roman" panose="02020603050405020304" pitchFamily="18" charset="0"/>
            </a:endParaRPr>
          </a:p>
          <a:p>
            <a:pPr defTabSz="914112" hangingPunct="0">
              <a:tabLst>
                <a:tab pos="243742" algn="l"/>
                <a:tab pos="487485" algn="l"/>
                <a:tab pos="731227" algn="l"/>
                <a:tab pos="974970" algn="l"/>
                <a:tab pos="1218712" algn="l"/>
                <a:tab pos="1462455" algn="l"/>
                <a:tab pos="1706197" algn="l"/>
                <a:tab pos="1949940" algn="l"/>
                <a:tab pos="2193682" algn="l"/>
                <a:tab pos="2437425" algn="l"/>
                <a:tab pos="2681167" algn="l"/>
                <a:tab pos="2924910" algn="l"/>
                <a:tab pos="3168652" algn="l"/>
                <a:tab pos="3412394" algn="l"/>
                <a:tab pos="3656137" algn="l"/>
                <a:tab pos="3899879" algn="l"/>
                <a:tab pos="4143622" algn="l"/>
                <a:tab pos="4387364" algn="l"/>
                <a:tab pos="4631107" algn="l"/>
                <a:tab pos="4874849" algn="l"/>
                <a:tab pos="5118592" algn="l"/>
                <a:tab pos="5362334" algn="l"/>
                <a:tab pos="5606077" algn="l"/>
                <a:tab pos="5849819" algn="l"/>
              </a:tabLst>
            </a:pPr>
            <a:r>
              <a:rPr lang="en-GB" sz="800" dirty="0">
                <a:solidFill>
                  <a:srgbClr val="1D1D1A"/>
                </a:solidFill>
                <a:latin typeface="Courier New" panose="02070309020205020404" pitchFamily="49" charset="0"/>
                <a:ea typeface="Times New Roman" panose="02020603050405020304" pitchFamily="18" charset="0"/>
                <a:cs typeface="Times New Roman" panose="02020603050405020304" pitchFamily="18" charset="0"/>
              </a:rPr>
              <a:t>    </a:t>
            </a:r>
            <a:r>
              <a:rPr lang="en-GB" sz="800" dirty="0">
                <a:solidFill>
                  <a:srgbClr val="1D1D1A"/>
                </a:solidFill>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sampleDensity1                      </a:t>
            </a:r>
            <a:r>
              <a:rPr lang="en-GB" sz="800" dirty="0">
                <a:solidFill>
                  <a:srgbClr val="993366"/>
                </a:solidFill>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INTEGER</a:t>
            </a:r>
            <a:r>
              <a:rPr lang="en-GB" sz="800" dirty="0">
                <a:solidFill>
                  <a:srgbClr val="1D1D1A"/>
                </a:solidFill>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 (1..276),</a:t>
            </a:r>
            <a:endParaRPr lang="en-US" sz="800" dirty="0">
              <a:solidFill>
                <a:srgbClr val="1D1D1A"/>
              </a:solidFill>
              <a:latin typeface="Courier New" panose="02070309020205020404" pitchFamily="49" charset="0"/>
              <a:ea typeface="Times New Roman" panose="02020603050405020304" pitchFamily="18" charset="0"/>
              <a:cs typeface="Times New Roman" panose="02020603050405020304" pitchFamily="18" charset="0"/>
            </a:endParaRPr>
          </a:p>
          <a:p>
            <a:pPr defTabSz="914112" hangingPunct="0">
              <a:tabLst>
                <a:tab pos="243742" algn="l"/>
                <a:tab pos="487485" algn="l"/>
                <a:tab pos="731227" algn="l"/>
                <a:tab pos="974970" algn="l"/>
                <a:tab pos="1218712" algn="l"/>
                <a:tab pos="1462455" algn="l"/>
                <a:tab pos="1706197" algn="l"/>
                <a:tab pos="1949940" algn="l"/>
                <a:tab pos="2193682" algn="l"/>
                <a:tab pos="2437425" algn="l"/>
                <a:tab pos="2681167" algn="l"/>
                <a:tab pos="2924910" algn="l"/>
                <a:tab pos="3168652" algn="l"/>
                <a:tab pos="3412394" algn="l"/>
                <a:tab pos="3656137" algn="l"/>
                <a:tab pos="3899879" algn="l"/>
                <a:tab pos="4143622" algn="l"/>
                <a:tab pos="4387364" algn="l"/>
                <a:tab pos="4631107" algn="l"/>
                <a:tab pos="4874849" algn="l"/>
                <a:tab pos="5118592" algn="l"/>
                <a:tab pos="5362334" algn="l"/>
                <a:tab pos="5606077" algn="l"/>
                <a:tab pos="5849819" algn="l"/>
              </a:tabLst>
            </a:pPr>
            <a:r>
              <a:rPr lang="en-GB" sz="800" dirty="0">
                <a:solidFill>
                  <a:srgbClr val="1D1D1A"/>
                </a:solidFill>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    sampleDensity2                      </a:t>
            </a:r>
            <a:r>
              <a:rPr lang="en-GB" sz="800" dirty="0">
                <a:solidFill>
                  <a:srgbClr val="993366"/>
                </a:solidFill>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INTEGER</a:t>
            </a:r>
            <a:r>
              <a:rPr lang="en-GB" sz="800" dirty="0">
                <a:solidFill>
                  <a:srgbClr val="1D1D1A"/>
                </a:solidFill>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 (1..276),</a:t>
            </a:r>
            <a:endParaRPr lang="en-US" sz="800" dirty="0">
              <a:solidFill>
                <a:srgbClr val="1D1D1A"/>
              </a:solidFill>
              <a:latin typeface="Courier New" panose="02070309020205020404" pitchFamily="49" charset="0"/>
              <a:ea typeface="Times New Roman" panose="02020603050405020304" pitchFamily="18" charset="0"/>
              <a:cs typeface="Times New Roman" panose="02020603050405020304" pitchFamily="18" charset="0"/>
            </a:endParaRPr>
          </a:p>
          <a:p>
            <a:pPr defTabSz="914112" hangingPunct="0">
              <a:tabLst>
                <a:tab pos="243742" algn="l"/>
                <a:tab pos="487485" algn="l"/>
                <a:tab pos="731227" algn="l"/>
                <a:tab pos="974970" algn="l"/>
                <a:tab pos="1218712" algn="l"/>
                <a:tab pos="1462455" algn="l"/>
                <a:tab pos="1706197" algn="l"/>
                <a:tab pos="1949940" algn="l"/>
                <a:tab pos="2193682" algn="l"/>
                <a:tab pos="2437425" algn="l"/>
                <a:tab pos="2681167" algn="l"/>
                <a:tab pos="2924910" algn="l"/>
                <a:tab pos="3168652" algn="l"/>
                <a:tab pos="3412394" algn="l"/>
                <a:tab pos="3656137" algn="l"/>
                <a:tab pos="3899879" algn="l"/>
                <a:tab pos="4143622" algn="l"/>
                <a:tab pos="4387364" algn="l"/>
                <a:tab pos="4631107" algn="l"/>
                <a:tab pos="4874849" algn="l"/>
                <a:tab pos="5118592" algn="l"/>
                <a:tab pos="5362334" algn="l"/>
                <a:tab pos="5606077" algn="l"/>
                <a:tab pos="5849819" algn="l"/>
              </a:tabLst>
            </a:pPr>
            <a:r>
              <a:rPr lang="en-GB" sz="800" dirty="0">
                <a:solidFill>
                  <a:srgbClr val="1D1D1A"/>
                </a:solidFill>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    sampleDensity3                      </a:t>
            </a:r>
            <a:r>
              <a:rPr lang="en-GB" sz="800" dirty="0">
                <a:solidFill>
                  <a:srgbClr val="993366"/>
                </a:solidFill>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INTEGER</a:t>
            </a:r>
            <a:r>
              <a:rPr lang="en-GB" sz="800" dirty="0">
                <a:solidFill>
                  <a:srgbClr val="1D1D1A"/>
                </a:solidFill>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 (1..276),</a:t>
            </a:r>
            <a:endParaRPr lang="en-US" sz="800" dirty="0">
              <a:solidFill>
                <a:srgbClr val="1D1D1A"/>
              </a:solidFill>
              <a:latin typeface="Courier New" panose="02070309020205020404" pitchFamily="49" charset="0"/>
              <a:ea typeface="Times New Roman" panose="02020603050405020304" pitchFamily="18" charset="0"/>
              <a:cs typeface="Times New Roman" panose="02020603050405020304" pitchFamily="18" charset="0"/>
            </a:endParaRPr>
          </a:p>
          <a:p>
            <a:pPr defTabSz="914112" hangingPunct="0">
              <a:tabLst>
                <a:tab pos="243742" algn="l"/>
                <a:tab pos="487485" algn="l"/>
                <a:tab pos="731227" algn="l"/>
                <a:tab pos="974970" algn="l"/>
                <a:tab pos="1218712" algn="l"/>
                <a:tab pos="1462455" algn="l"/>
                <a:tab pos="1706197" algn="l"/>
                <a:tab pos="1949940" algn="l"/>
                <a:tab pos="2193682" algn="l"/>
                <a:tab pos="2437425" algn="l"/>
                <a:tab pos="2681167" algn="l"/>
                <a:tab pos="2924910" algn="l"/>
                <a:tab pos="3168652" algn="l"/>
                <a:tab pos="3412394" algn="l"/>
                <a:tab pos="3656137" algn="l"/>
                <a:tab pos="3899879" algn="l"/>
                <a:tab pos="4143622" algn="l"/>
                <a:tab pos="4387364" algn="l"/>
                <a:tab pos="4631107" algn="l"/>
                <a:tab pos="4874849" algn="l"/>
                <a:tab pos="5118592" algn="l"/>
                <a:tab pos="5362334" algn="l"/>
                <a:tab pos="5606077" algn="l"/>
                <a:tab pos="5849819" algn="l"/>
              </a:tabLst>
            </a:pPr>
            <a:r>
              <a:rPr lang="en-GB" sz="800" dirty="0">
                <a:solidFill>
                  <a:srgbClr val="1D1D1A"/>
                </a:solidFill>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    sampleDensity4                      </a:t>
            </a:r>
            <a:r>
              <a:rPr lang="en-GB" sz="800" dirty="0">
                <a:solidFill>
                  <a:srgbClr val="993366"/>
                </a:solidFill>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INTEGER</a:t>
            </a:r>
            <a:r>
              <a:rPr lang="en-GB" sz="800" dirty="0">
                <a:solidFill>
                  <a:srgbClr val="1D1D1A"/>
                </a:solidFill>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 (1..276),</a:t>
            </a:r>
            <a:endParaRPr lang="en-US" sz="800" dirty="0">
              <a:solidFill>
                <a:srgbClr val="1D1D1A"/>
              </a:solidFill>
              <a:latin typeface="Courier New" panose="02070309020205020404" pitchFamily="49" charset="0"/>
              <a:ea typeface="Times New Roman" panose="02020603050405020304" pitchFamily="18" charset="0"/>
              <a:cs typeface="Times New Roman" panose="02020603050405020304" pitchFamily="18" charset="0"/>
            </a:endParaRPr>
          </a:p>
          <a:p>
            <a:pPr defTabSz="914112" hangingPunct="0">
              <a:tabLst>
                <a:tab pos="243742" algn="l"/>
                <a:tab pos="487485" algn="l"/>
                <a:tab pos="731227" algn="l"/>
                <a:tab pos="974970" algn="l"/>
                <a:tab pos="1218712" algn="l"/>
                <a:tab pos="1462455" algn="l"/>
                <a:tab pos="1706197" algn="l"/>
                <a:tab pos="1949940" algn="l"/>
                <a:tab pos="2193682" algn="l"/>
                <a:tab pos="2437425" algn="l"/>
                <a:tab pos="2681167" algn="l"/>
                <a:tab pos="2924910" algn="l"/>
                <a:tab pos="3168652" algn="l"/>
                <a:tab pos="3412394" algn="l"/>
                <a:tab pos="3656137" algn="l"/>
                <a:tab pos="3899879" algn="l"/>
                <a:tab pos="4143622" algn="l"/>
                <a:tab pos="4387364" algn="l"/>
                <a:tab pos="4631107" algn="l"/>
                <a:tab pos="4874849" algn="l"/>
                <a:tab pos="5118592" algn="l"/>
                <a:tab pos="5362334" algn="l"/>
                <a:tab pos="5606077" algn="l"/>
                <a:tab pos="5849819" algn="l"/>
              </a:tabLst>
            </a:pPr>
            <a:r>
              <a:rPr lang="en-GB" sz="800" dirty="0">
                <a:solidFill>
                  <a:srgbClr val="1D1D1A"/>
                </a:solidFill>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    sampleDensity5                      </a:t>
            </a:r>
            <a:r>
              <a:rPr lang="en-GB" sz="800" dirty="0">
                <a:solidFill>
                  <a:srgbClr val="993366"/>
                </a:solidFill>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INTEGER</a:t>
            </a:r>
            <a:r>
              <a:rPr lang="en-GB" sz="800" dirty="0">
                <a:solidFill>
                  <a:srgbClr val="1D1D1A"/>
                </a:solidFill>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 (1..276)</a:t>
            </a:r>
            <a:endParaRPr lang="en-US" sz="800" dirty="0">
              <a:solidFill>
                <a:srgbClr val="1D1D1A"/>
              </a:solidFill>
              <a:latin typeface="Courier New" panose="02070309020205020404" pitchFamily="49" charset="0"/>
              <a:ea typeface="Times New Roman" panose="02020603050405020304" pitchFamily="18" charset="0"/>
              <a:cs typeface="Times New Roman" panose="02020603050405020304" pitchFamily="18" charset="0"/>
            </a:endParaRPr>
          </a:p>
          <a:p>
            <a:pPr defTabSz="914112" hangingPunct="0">
              <a:tabLst>
                <a:tab pos="243742" algn="l"/>
                <a:tab pos="487485" algn="l"/>
                <a:tab pos="731227" algn="l"/>
                <a:tab pos="974970" algn="l"/>
                <a:tab pos="1218712" algn="l"/>
                <a:tab pos="1462455" algn="l"/>
                <a:tab pos="1706197" algn="l"/>
                <a:tab pos="1949940" algn="l"/>
                <a:tab pos="2193682" algn="l"/>
                <a:tab pos="2437425" algn="l"/>
                <a:tab pos="2681167" algn="l"/>
                <a:tab pos="2924910" algn="l"/>
                <a:tab pos="3168652" algn="l"/>
                <a:tab pos="3412394" algn="l"/>
                <a:tab pos="3656137" algn="l"/>
                <a:tab pos="3899879" algn="l"/>
                <a:tab pos="4143622" algn="l"/>
                <a:tab pos="4387364" algn="l"/>
                <a:tab pos="4631107" algn="l"/>
                <a:tab pos="4874849" algn="l"/>
                <a:tab pos="5118592" algn="l"/>
                <a:tab pos="5362334" algn="l"/>
                <a:tab pos="5606077" algn="l"/>
                <a:tab pos="5849819" algn="l"/>
              </a:tabLst>
            </a:pPr>
            <a:r>
              <a:rPr lang="en-GB" sz="800" dirty="0">
                <a:solidFill>
                  <a:srgbClr val="1D1D1A"/>
                </a:solidFill>
                <a:highlight>
                  <a:srgbClr val="FFFF00"/>
                </a:highlight>
                <a:latin typeface="Courier New" panose="02070309020205020404" pitchFamily="49" charset="0"/>
                <a:ea typeface="Times New Roman" panose="02020603050405020304" pitchFamily="18" charset="0"/>
                <a:cs typeface="Times New Roman" panose="02020603050405020304" pitchFamily="18" charset="0"/>
              </a:rPr>
              <a:t>}</a:t>
            </a:r>
            <a:endParaRPr lang="en-US" sz="800" dirty="0">
              <a:solidFill>
                <a:srgbClr val="1D1D1A"/>
              </a:solidFill>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11" name="矩形 10"/>
          <p:cNvSpPr/>
          <p:nvPr/>
        </p:nvSpPr>
        <p:spPr>
          <a:xfrm>
            <a:off x="9893763" y="2386964"/>
            <a:ext cx="1665191" cy="286120"/>
          </a:xfrm>
          <a:prstGeom prst="rect">
            <a:avLst/>
          </a:prstGeom>
        </p:spPr>
        <p:txBody>
          <a:bodyPr wrap="none">
            <a:spAutoFit/>
          </a:bodyPr>
          <a:lstStyle/>
          <a:p>
            <a:pPr algn="just" defTabSz="914112">
              <a:lnSpc>
                <a:spcPct val="105000"/>
              </a:lnSpc>
              <a:spcAft>
                <a:spcPts val="800"/>
              </a:spcAft>
            </a:pPr>
            <a:r>
              <a:rPr lang="en-US" altLang="zh-CN" sz="1200" dirty="0">
                <a:solidFill>
                  <a:srgbClr val="C7000A"/>
                </a:solidFill>
                <a:latin typeface="微软雅黑" panose="020B0503020204020204" pitchFamily="34" charset="-122"/>
                <a:ea typeface="微软雅黑" panose="020B0503020204020204" pitchFamily="34" charset="-122"/>
              </a:rPr>
              <a:t>3GPP </a:t>
            </a:r>
            <a:r>
              <a:rPr lang="en-US" altLang="zh-CN" sz="1200" dirty="0">
                <a:solidFill>
                  <a:srgbClr val="C7000A"/>
                </a:solidFill>
                <a:latin typeface="微软雅黑" panose="020B0503020204020204" pitchFamily="34" charset="-122"/>
                <a:ea typeface="微软雅黑" panose="020B0503020204020204" pitchFamily="34" charset="-122"/>
              </a:rPr>
              <a:t>38.331 </a:t>
            </a:r>
            <a:r>
              <a:rPr lang="en-US" altLang="zh-CN" sz="1200" dirty="0">
                <a:solidFill>
                  <a:srgbClr val="C7000A"/>
                </a:solidFill>
                <a:latin typeface="微软雅黑" panose="020B0503020204020204" pitchFamily="34" charset="-122"/>
                <a:ea typeface="微软雅黑" panose="020B0503020204020204" pitchFamily="34" charset="-122"/>
              </a:rPr>
              <a:t>v15.7.0</a:t>
            </a:r>
          </a:p>
        </p:txBody>
      </p:sp>
      <p:sp>
        <p:nvSpPr>
          <p:cNvPr id="14" name="Subtitle 1">
            <a:extLst>
              <a:ext uri="{FF2B5EF4-FFF2-40B4-BE49-F238E27FC236}">
                <a16:creationId xmlns="" xmlns:a16="http://schemas.microsoft.com/office/drawing/2014/main" id="{C6ADB1D9-336D-594D-9418-4BC486843D21}"/>
              </a:ext>
            </a:extLst>
          </p:cNvPr>
          <p:cNvSpPr txBox="1">
            <a:spLocks/>
          </p:cNvSpPr>
          <p:nvPr/>
        </p:nvSpPr>
        <p:spPr>
          <a:xfrm>
            <a:off x="728891" y="457296"/>
            <a:ext cx="10736446" cy="567101"/>
          </a:xfrm>
          <a:prstGeom prst="rect">
            <a:avLst/>
          </a:prstGeom>
        </p:spPr>
        <p:txBody>
          <a:bodyPr lIns="0" tIns="0" rIns="0" bIns="0" anchor="t">
            <a:normAutofit fontScale="85000" lnSpcReduction="10000"/>
          </a:bodyPr>
          <a:lstStyle>
            <a:lvl1pPr marL="0" indent="0" algn="l" defTabSz="1187798" rtl="0" eaLnBrk="1" latinLnBrk="0" hangingPunct="1">
              <a:lnSpc>
                <a:spcPts val="3430"/>
              </a:lnSpc>
              <a:spcBef>
                <a:spcPts val="0"/>
              </a:spcBef>
              <a:buFont typeface="Arial" panose="020B0604020202020204" pitchFamily="34" charset="0"/>
              <a:buNone/>
              <a:defRPr sz="3200" kern="1200" baseline="0">
                <a:solidFill>
                  <a:schemeClr val="tx1"/>
                </a:solidFill>
                <a:latin typeface="Microsoft YaHei" panose="020B0503020204020204" pitchFamily="34" charset="-122"/>
                <a:ea typeface="Microsoft YaHei" panose="020B0503020204020204" pitchFamily="34" charset="-122"/>
                <a:cs typeface="+mn-cs"/>
              </a:defRPr>
            </a:lvl1pPr>
            <a:lvl2pPr marL="593900" indent="0" algn="ctr" defTabSz="1187798" rtl="0" eaLnBrk="1" latinLnBrk="0" hangingPunct="1">
              <a:lnSpc>
                <a:spcPct val="90000"/>
              </a:lnSpc>
              <a:spcBef>
                <a:spcPts val="650"/>
              </a:spcBef>
              <a:buFont typeface="Arial" panose="020B0604020202020204" pitchFamily="34" charset="0"/>
              <a:buNone/>
              <a:defRPr sz="2598" kern="1200">
                <a:solidFill>
                  <a:schemeClr val="tx1"/>
                </a:solidFill>
                <a:latin typeface="+mn-lt"/>
                <a:ea typeface="+mn-ea"/>
                <a:cs typeface="+mn-cs"/>
              </a:defRPr>
            </a:lvl2pPr>
            <a:lvl3pPr marL="1187798" indent="0" algn="ctr" defTabSz="1187798" rtl="0" eaLnBrk="1" latinLnBrk="0" hangingPunct="1">
              <a:lnSpc>
                <a:spcPct val="90000"/>
              </a:lnSpc>
              <a:spcBef>
                <a:spcPts val="650"/>
              </a:spcBef>
              <a:buFont typeface="Arial" panose="020B0604020202020204" pitchFamily="34" charset="0"/>
              <a:buNone/>
              <a:defRPr sz="2338" kern="1200">
                <a:solidFill>
                  <a:schemeClr val="tx1"/>
                </a:solidFill>
                <a:latin typeface="+mn-lt"/>
                <a:ea typeface="+mn-ea"/>
                <a:cs typeface="+mn-cs"/>
              </a:defRPr>
            </a:lvl3pPr>
            <a:lvl4pPr marL="1781699"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4pPr>
            <a:lvl5pPr marL="2375598"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5pPr>
            <a:lvl6pPr marL="2969497"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6pPr>
            <a:lvl7pPr marL="3563396"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7pPr>
            <a:lvl8pPr marL="4157297"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8pPr>
            <a:lvl9pPr marL="4751195" indent="0" algn="ctr" defTabSz="1187798" rtl="0" eaLnBrk="1" latinLnBrk="0" hangingPunct="1">
              <a:lnSpc>
                <a:spcPct val="90000"/>
              </a:lnSpc>
              <a:spcBef>
                <a:spcPts val="650"/>
              </a:spcBef>
              <a:buFont typeface="Arial" panose="020B0604020202020204" pitchFamily="34" charset="0"/>
              <a:buNone/>
              <a:defRPr sz="2079" kern="1200">
                <a:solidFill>
                  <a:schemeClr val="tx1"/>
                </a:solidFill>
                <a:latin typeface="+mn-lt"/>
                <a:ea typeface="+mn-ea"/>
                <a:cs typeface="+mn-cs"/>
              </a:defRPr>
            </a:lvl9pPr>
          </a:lstStyle>
          <a:p>
            <a:r>
              <a:rPr lang="en-US" altLang="zh-CN" sz="3199" b="1" dirty="0">
                <a:solidFill>
                  <a:srgbClr val="C00000"/>
                </a:solidFill>
                <a:latin typeface="Calibri" panose="020F0502020204030204" pitchFamily="34" charset="0"/>
                <a:ea typeface="宋体" panose="02010600030101010101" pitchFamily="2" charset="-122"/>
              </a:rPr>
              <a:t>Performance analysis of TSDSI Adaptive PTRS density (benefit analysis) </a:t>
            </a:r>
            <a:endParaRPr lang="zh-CN" altLang="zh-CN" sz="3199" dirty="0">
              <a:solidFill>
                <a:srgbClr val="C00000"/>
              </a:solidFill>
              <a:latin typeface="Calibri" panose="020F0502020204030204" pitchFamily="34" charset="0"/>
              <a:ea typeface="宋体" panose="02010600030101010101" pitchFamily="2" charset="-122"/>
            </a:endParaRPr>
          </a:p>
        </p:txBody>
      </p:sp>
      <p:sp>
        <p:nvSpPr>
          <p:cNvPr id="16" name="矩形 15"/>
          <p:cNvSpPr/>
          <p:nvPr/>
        </p:nvSpPr>
        <p:spPr>
          <a:xfrm>
            <a:off x="554535" y="1511169"/>
            <a:ext cx="7454848" cy="2323831"/>
          </a:xfrm>
          <a:prstGeom prst="rect">
            <a:avLst/>
          </a:prstGeom>
        </p:spPr>
        <p:txBody>
          <a:bodyPr wrap="square">
            <a:spAutoFit/>
          </a:bodyPr>
          <a:lstStyle/>
          <a:p>
            <a:pPr marL="285636" indent="-285636" algn="just" defTabSz="1187323">
              <a:lnSpc>
                <a:spcPct val="105000"/>
              </a:lnSpc>
              <a:spcAft>
                <a:spcPts val="800"/>
              </a:spcAft>
              <a:buFont typeface="Arial" panose="020B0604020202020204" pitchFamily="34" charset="0"/>
              <a:buChar char="•"/>
              <a:tabLst>
                <a:tab pos="1207937" algn="ctr"/>
              </a:tabLst>
            </a:pPr>
            <a:r>
              <a:rPr lang="en-US" altLang="zh-CN" sz="1599" dirty="0">
                <a:solidFill>
                  <a:srgbClr val="1D1D1A"/>
                </a:solidFill>
                <a:latin typeface="微软雅黑" panose="020B0503020204020204" pitchFamily="34" charset="-122"/>
                <a:ea typeface="微软雅黑" panose="020B0503020204020204" pitchFamily="34" charset="-122"/>
                <a:cs typeface="Arial" panose="020B0604020202020204" pitchFamily="34" charset="0"/>
              </a:rPr>
              <a:t>PTRS that mainly is for phase noise, is </a:t>
            </a:r>
            <a:r>
              <a:rPr lang="en-US" altLang="zh-CN" sz="1599" dirty="0">
                <a:solidFill>
                  <a:srgbClr val="1D1D1A"/>
                </a:solidFill>
                <a:latin typeface="微软雅黑" panose="020B0503020204020204" pitchFamily="34" charset="-122"/>
                <a:ea typeface="微软雅黑" panose="020B0503020204020204" pitchFamily="34" charset="-122"/>
                <a:cs typeface="Arial" panose="020B0604020202020204" pitchFamily="34" charset="0"/>
              </a:rPr>
              <a:t>not critical for </a:t>
            </a:r>
            <a:r>
              <a:rPr lang="en-US" altLang="zh-CN" sz="1599" dirty="0">
                <a:solidFill>
                  <a:srgbClr val="1D1D1A"/>
                </a:solidFill>
                <a:latin typeface="微软雅黑" panose="020B0503020204020204" pitchFamily="34" charset="-122"/>
                <a:ea typeface="微软雅黑" panose="020B0503020204020204" pitchFamily="34" charset="-122"/>
                <a:cs typeface="Arial" panose="020B0604020202020204" pitchFamily="34" charset="0"/>
              </a:rPr>
              <a:t>FR1. The </a:t>
            </a:r>
            <a:r>
              <a:rPr lang="en-US" altLang="zh-CN" sz="1599" dirty="0" err="1">
                <a:solidFill>
                  <a:srgbClr val="1D1D1A"/>
                </a:solidFill>
                <a:latin typeface="微软雅黑" panose="020B0503020204020204" pitchFamily="34" charset="-122"/>
                <a:ea typeface="微软雅黑" panose="020B0503020204020204" pitchFamily="34" charset="-122"/>
                <a:cs typeface="Arial" panose="020B0604020202020204" pitchFamily="34" charset="0"/>
              </a:rPr>
              <a:t>phas</a:t>
            </a:r>
            <a:r>
              <a:rPr lang="en-US" altLang="zh-CN" sz="1599" dirty="0">
                <a:solidFill>
                  <a:srgbClr val="1D1D1A"/>
                </a:solidFill>
                <a:latin typeface="微软雅黑" panose="020B0503020204020204" pitchFamily="34" charset="-122"/>
                <a:ea typeface="微软雅黑" panose="020B0503020204020204" pitchFamily="34" charset="-122"/>
                <a:cs typeface="Arial" panose="020B0604020202020204" pitchFamily="34" charset="0"/>
              </a:rPr>
              <a:t> noise was raised in 3GPP RAN1 based </a:t>
            </a:r>
            <a:r>
              <a:rPr lang="en-US" altLang="zh-CN" sz="1599" dirty="0">
                <a:solidFill>
                  <a:srgbClr val="1D1D1A"/>
                </a:solidFill>
                <a:latin typeface="微软雅黑" panose="020B0503020204020204" pitchFamily="34" charset="-122"/>
                <a:ea typeface="微软雅黑" panose="020B0503020204020204" pitchFamily="34" charset="-122"/>
                <a:cs typeface="Arial" panose="020B0604020202020204" pitchFamily="34" charset="0"/>
              </a:rPr>
              <a:t>on R1-165685.</a:t>
            </a:r>
          </a:p>
          <a:p>
            <a:pPr marL="285636" indent="-285636" algn="just" defTabSz="1187323">
              <a:lnSpc>
                <a:spcPct val="105000"/>
              </a:lnSpc>
              <a:spcAft>
                <a:spcPts val="800"/>
              </a:spcAft>
              <a:buFont typeface="Arial" panose="020B0604020202020204" pitchFamily="34" charset="0"/>
              <a:buChar char="•"/>
              <a:tabLst>
                <a:tab pos="1207937" algn="ctr"/>
              </a:tabLst>
            </a:pPr>
            <a:r>
              <a:rPr lang="en-US" altLang="zh-CN" sz="1599" dirty="0">
                <a:solidFill>
                  <a:srgbClr val="1D1D1A"/>
                </a:solidFill>
                <a:latin typeface="微软雅黑" panose="020B0503020204020204" pitchFamily="34" charset="-122"/>
                <a:ea typeface="微软雅黑" panose="020B0503020204020204" pitchFamily="34" charset="-122"/>
                <a:cs typeface="Arial" panose="020B0604020202020204" pitchFamily="34" charset="0"/>
              </a:rPr>
              <a:t>Analysis for TSDSI </a:t>
            </a:r>
            <a:r>
              <a:rPr lang="en-US" altLang="zh-CN" sz="1599" dirty="0">
                <a:solidFill>
                  <a:srgbClr val="1D1D1A"/>
                </a:solidFill>
                <a:latin typeface="微软雅黑" panose="020B0503020204020204" pitchFamily="34" charset="-122"/>
                <a:ea typeface="微软雅黑" panose="020B0503020204020204" pitchFamily="34" charset="-122"/>
                <a:cs typeface="Arial" panose="020B0604020202020204" pitchFamily="34" charset="0"/>
              </a:rPr>
              <a:t>Adaptive PTRS </a:t>
            </a:r>
            <a:r>
              <a:rPr lang="en-US" altLang="zh-CN" sz="1599" dirty="0">
                <a:solidFill>
                  <a:srgbClr val="1D1D1A"/>
                </a:solidFill>
                <a:latin typeface="微软雅黑" panose="020B0503020204020204" pitchFamily="34" charset="-122"/>
                <a:ea typeface="微软雅黑" panose="020B0503020204020204" pitchFamily="34" charset="-122"/>
                <a:cs typeface="Arial" panose="020B0604020202020204" pitchFamily="34" charset="0"/>
              </a:rPr>
              <a:t>density. </a:t>
            </a:r>
            <a:endParaRPr lang="en-US" altLang="zh-CN" sz="1599" dirty="0">
              <a:solidFill>
                <a:srgbClr val="1D1D1A"/>
              </a:solidFill>
              <a:latin typeface="微软雅黑" panose="020B0503020204020204" pitchFamily="34" charset="-122"/>
              <a:ea typeface="微软雅黑" panose="020B0503020204020204" pitchFamily="34" charset="-122"/>
              <a:cs typeface="Arial" panose="020B0604020202020204" pitchFamily="34" charset="0"/>
            </a:endParaRPr>
          </a:p>
          <a:p>
            <a:pPr marL="798907" lvl="1" indent="-285636" algn="just" defTabSz="1187323">
              <a:lnSpc>
                <a:spcPct val="105000"/>
              </a:lnSpc>
              <a:spcBef>
                <a:spcPts val="650"/>
              </a:spcBef>
              <a:spcAft>
                <a:spcPts val="800"/>
              </a:spcAft>
              <a:buFont typeface="Arial" panose="020B0604020202020204" pitchFamily="34" charset="0"/>
              <a:buChar char="•"/>
              <a:tabLst>
                <a:tab pos="1207937" algn="ctr"/>
              </a:tabLst>
            </a:pPr>
            <a:r>
              <a:rPr lang="en-US" altLang="zh-CN" sz="1200" b="1" dirty="0">
                <a:solidFill>
                  <a:srgbClr val="1D1D1A"/>
                </a:solidFill>
                <a:latin typeface="微软雅黑" panose="020B0503020204020204" pitchFamily="34" charset="-122"/>
                <a:ea typeface="微软雅黑" panose="020B0503020204020204" pitchFamily="34" charset="-122"/>
              </a:rPr>
              <a:t>Default values of N</a:t>
            </a:r>
            <a:r>
              <a:rPr lang="en-US" altLang="zh-CN" sz="1200" b="1" baseline="-25000" dirty="0">
                <a:solidFill>
                  <a:srgbClr val="1D1D1A"/>
                </a:solidFill>
                <a:latin typeface="微软雅黑" panose="020B0503020204020204" pitchFamily="34" charset="-122"/>
                <a:ea typeface="微软雅黑" panose="020B0503020204020204" pitchFamily="34" charset="-122"/>
              </a:rPr>
              <a:t>RBi</a:t>
            </a:r>
            <a:r>
              <a:rPr lang="en-US" altLang="zh-CN" sz="1200" b="1" dirty="0">
                <a:solidFill>
                  <a:srgbClr val="1D1D1A"/>
                </a:solidFill>
                <a:latin typeface="微软雅黑" panose="020B0503020204020204" pitchFamily="34" charset="-122"/>
                <a:ea typeface="微软雅黑" panose="020B0503020204020204" pitchFamily="34" charset="-122"/>
              </a:rPr>
              <a:t> provide RRC Signaling </a:t>
            </a:r>
            <a:r>
              <a:rPr lang="en-US" altLang="zh-CN" sz="1200" b="1" dirty="0">
                <a:solidFill>
                  <a:srgbClr val="1D1D1A"/>
                </a:solidFill>
                <a:latin typeface="微软雅黑" panose="020B0503020204020204" pitchFamily="34" charset="-122"/>
                <a:ea typeface="微软雅黑" panose="020B0503020204020204" pitchFamily="34" charset="-122"/>
              </a:rPr>
              <a:t>reduction by losing </a:t>
            </a:r>
            <a:r>
              <a:rPr lang="en-US" altLang="zh-CN" sz="1200" b="1" dirty="0">
                <a:solidFill>
                  <a:srgbClr val="1D1D1A"/>
                </a:solidFill>
                <a:latin typeface="微软雅黑" panose="020B0503020204020204" pitchFamily="34" charset="-122"/>
                <a:ea typeface="微软雅黑" panose="020B0503020204020204" pitchFamily="34" charset="-122"/>
              </a:rPr>
              <a:t>flexibility </a:t>
            </a:r>
            <a:r>
              <a:rPr lang="en-US" altLang="zh-CN" sz="1200" b="1" dirty="0">
                <a:solidFill>
                  <a:srgbClr val="1D1D1A"/>
                </a:solidFill>
                <a:latin typeface="微软雅黑" panose="020B0503020204020204" pitchFamily="34" charset="-122"/>
                <a:ea typeface="微软雅黑" panose="020B0503020204020204" pitchFamily="34" charset="-122"/>
              </a:rPr>
              <a:t>and </a:t>
            </a:r>
            <a:r>
              <a:rPr lang="en-US" altLang="zh-CN" sz="1200" b="1" dirty="0">
                <a:solidFill>
                  <a:srgbClr val="1D1D1A"/>
                </a:solidFill>
                <a:latin typeface="微软雅黑" panose="020B0503020204020204" pitchFamily="34" charset="-122"/>
                <a:ea typeface="微软雅黑" panose="020B0503020204020204" pitchFamily="34" charset="-122"/>
              </a:rPr>
              <a:t>forward </a:t>
            </a:r>
            <a:r>
              <a:rPr lang="en-US" altLang="zh-CN" sz="1200" b="1" dirty="0">
                <a:solidFill>
                  <a:srgbClr val="1D1D1A"/>
                </a:solidFill>
                <a:latin typeface="微软雅黑" panose="020B0503020204020204" pitchFamily="34" charset="-122"/>
                <a:ea typeface="微软雅黑" panose="020B0503020204020204" pitchFamily="34" charset="-122"/>
              </a:rPr>
              <a:t>compatibility</a:t>
            </a:r>
            <a:r>
              <a:rPr lang="en-US" altLang="zh-CN" sz="1200" dirty="0">
                <a:solidFill>
                  <a:srgbClr val="1D1D1A"/>
                </a:solidFill>
                <a:latin typeface="微软雅黑" panose="020B0503020204020204" pitchFamily="34" charset="-122"/>
                <a:ea typeface="微软雅黑" panose="020B0503020204020204" pitchFamily="34" charset="-122"/>
              </a:rPr>
              <a:t>. Besides, RRC </a:t>
            </a:r>
            <a:r>
              <a:rPr lang="en-US" altLang="zh-CN" sz="1200" dirty="0">
                <a:solidFill>
                  <a:srgbClr val="1D1D1A"/>
                </a:solidFill>
                <a:latin typeface="微软雅黑" panose="020B0503020204020204" pitchFamily="34" charset="-122"/>
                <a:ea typeface="微软雅黑" panose="020B0503020204020204" pitchFamily="34" charset="-122"/>
              </a:rPr>
              <a:t>overhead is not </a:t>
            </a:r>
            <a:r>
              <a:rPr lang="en-US" altLang="zh-CN" sz="1200" dirty="0">
                <a:solidFill>
                  <a:srgbClr val="1D1D1A"/>
                </a:solidFill>
                <a:latin typeface="微软雅黑" panose="020B0503020204020204" pitchFamily="34" charset="-122"/>
                <a:ea typeface="微软雅黑" panose="020B0503020204020204" pitchFamily="34" charset="-122"/>
              </a:rPr>
              <a:t>critical.</a:t>
            </a:r>
            <a:endParaRPr lang="en-US" altLang="zh-CN" sz="1200" dirty="0">
              <a:solidFill>
                <a:srgbClr val="1D1D1A"/>
              </a:solidFill>
              <a:latin typeface="微软雅黑" panose="020B0503020204020204" pitchFamily="34" charset="-122"/>
              <a:ea typeface="微软雅黑" panose="020B0503020204020204" pitchFamily="34" charset="-122"/>
            </a:endParaRPr>
          </a:p>
          <a:p>
            <a:pPr marL="798907" lvl="1" indent="-285636" algn="just" defTabSz="1187323">
              <a:lnSpc>
                <a:spcPct val="105000"/>
              </a:lnSpc>
              <a:spcBef>
                <a:spcPts val="650"/>
              </a:spcBef>
              <a:spcAft>
                <a:spcPts val="800"/>
              </a:spcAft>
              <a:buFont typeface="Arial" panose="020B0604020202020204" pitchFamily="34" charset="0"/>
              <a:buChar char="•"/>
              <a:tabLst>
                <a:tab pos="1207937" algn="ctr"/>
              </a:tabLst>
            </a:pPr>
            <a:r>
              <a:rPr lang="en-US" altLang="zh-CN" sz="1200" b="1" dirty="0">
                <a:solidFill>
                  <a:srgbClr val="1D1D1A"/>
                </a:solidFill>
                <a:latin typeface="微软雅黑" panose="020B0503020204020204" pitchFamily="34" charset="-122"/>
                <a:ea typeface="微软雅黑" panose="020B0503020204020204" pitchFamily="34" charset="-122"/>
              </a:rPr>
              <a:t>TSDSI PTRS density not only decreases overhead </a:t>
            </a:r>
            <a:r>
              <a:rPr lang="en-US" altLang="zh-CN" sz="1200" b="1" dirty="0">
                <a:solidFill>
                  <a:srgbClr val="1D1D1A"/>
                </a:solidFill>
                <a:latin typeface="微软雅黑" panose="020B0503020204020204" pitchFamily="34" charset="-122"/>
                <a:ea typeface="微软雅黑" panose="020B0503020204020204" pitchFamily="34" charset="-122"/>
              </a:rPr>
              <a:t>in </a:t>
            </a:r>
            <a:r>
              <a:rPr lang="en-US" altLang="zh-CN" sz="1200" b="1" dirty="0">
                <a:solidFill>
                  <a:srgbClr val="1D1D1A"/>
                </a:solidFill>
                <a:latin typeface="微软雅黑" panose="020B0503020204020204" pitchFamily="34" charset="-122"/>
                <a:ea typeface="微软雅黑" panose="020B0503020204020204" pitchFamily="34" charset="-122"/>
              </a:rPr>
              <a:t>some cases but also increases overhead in other cases</a:t>
            </a:r>
            <a:r>
              <a:rPr lang="en-US" altLang="zh-CN" sz="1200" dirty="0">
                <a:solidFill>
                  <a:srgbClr val="1D1D1A"/>
                </a:solidFill>
                <a:latin typeface="微软雅黑" panose="020B0503020204020204" pitchFamily="34" charset="-122"/>
                <a:ea typeface="微软雅黑" panose="020B0503020204020204" pitchFamily="34" charset="-122"/>
              </a:rPr>
              <a:t>. TSDSI PTRS density increases up to 1.3% PTRS overhead during 24-96 RB, and only at most 2% overhead reduction </a:t>
            </a:r>
            <a:r>
              <a:rPr lang="en-US" altLang="zh-CN" sz="1200" dirty="0">
                <a:solidFill>
                  <a:srgbClr val="1D1D1A"/>
                </a:solidFill>
                <a:latin typeface="微软雅黑" panose="020B0503020204020204" pitchFamily="34" charset="-122"/>
                <a:ea typeface="微软雅黑" panose="020B0503020204020204" pitchFamily="34" charset="-122"/>
              </a:rPr>
              <a:t>during </a:t>
            </a:r>
            <a:r>
              <a:rPr lang="en-US" altLang="zh-CN" sz="1200" dirty="0">
                <a:solidFill>
                  <a:srgbClr val="1D1D1A"/>
                </a:solidFill>
                <a:latin typeface="微软雅黑" panose="020B0503020204020204" pitchFamily="34" charset="-122"/>
                <a:ea typeface="微软雅黑" panose="020B0503020204020204" pitchFamily="34" charset="-122"/>
              </a:rPr>
              <a:t>8-24 </a:t>
            </a:r>
            <a:r>
              <a:rPr lang="en-US" altLang="zh-CN" sz="1200" dirty="0">
                <a:solidFill>
                  <a:srgbClr val="1D1D1A"/>
                </a:solidFill>
                <a:latin typeface="微软雅黑" panose="020B0503020204020204" pitchFamily="34" charset="-122"/>
                <a:ea typeface="微软雅黑" panose="020B0503020204020204" pitchFamily="34" charset="-122"/>
              </a:rPr>
              <a:t>RB</a:t>
            </a:r>
            <a:r>
              <a:rPr lang="en-US" altLang="zh-CN" sz="1200" dirty="0">
                <a:solidFill>
                  <a:srgbClr val="1D1D1A"/>
                </a:solidFill>
                <a:latin typeface="微软雅黑" panose="020B0503020204020204" pitchFamily="34" charset="-122"/>
                <a:ea typeface="微软雅黑" panose="020B0503020204020204" pitchFamily="34" charset="-122"/>
              </a:rPr>
              <a:t>. </a:t>
            </a:r>
            <a:endParaRPr lang="en-US" altLang="zh-CN" sz="1399" dirty="0">
              <a:solidFill>
                <a:srgbClr val="1D1D1A"/>
              </a:solidFill>
              <a:latin typeface="微软雅黑" panose="020B0503020204020204" pitchFamily="34" charset="-122"/>
              <a:ea typeface="微软雅黑" panose="020B0503020204020204" pitchFamily="34" charset="-122"/>
            </a:endParaRPr>
          </a:p>
        </p:txBody>
      </p:sp>
      <p:graphicFrame>
        <p:nvGraphicFramePr>
          <p:cNvPr id="18" name="对象 17">
            <a:hlinkClick r:id="" action="ppaction://ole?verb=0"/>
          </p:cNvPr>
          <p:cNvGraphicFramePr>
            <a:graphicFrameLocks noChangeAspect="1"/>
          </p:cNvGraphicFramePr>
          <p:nvPr>
            <p:extLst/>
          </p:nvPr>
        </p:nvGraphicFramePr>
        <p:xfrm>
          <a:off x="8199410" y="1498236"/>
          <a:ext cx="914043" cy="828351"/>
        </p:xfrm>
        <a:graphic>
          <a:graphicData uri="http://schemas.openxmlformats.org/presentationml/2006/ole">
            <mc:AlternateContent xmlns:mc="http://schemas.openxmlformats.org/markup-compatibility/2006">
              <mc:Choice xmlns:v="urn:schemas-microsoft-com:vml" Requires="v">
                <p:oleObj spid="_x0000_s3076" name="演示文稿" showAsIcon="1" r:id="rId3" imgW="914400" imgH="828720" progId="PowerPoint.Show.12">
                  <p:embed/>
                </p:oleObj>
              </mc:Choice>
              <mc:Fallback>
                <p:oleObj name="演示文稿" showAsIcon="1" r:id="rId3" imgW="914400" imgH="828720" progId="PowerPoint.Show.12">
                  <p:embed/>
                  <p:pic>
                    <p:nvPicPr>
                      <p:cNvPr id="0" name=""/>
                      <p:cNvPicPr/>
                      <p:nvPr/>
                    </p:nvPicPr>
                    <p:blipFill>
                      <a:blip r:embed="rId4"/>
                      <a:stretch>
                        <a:fillRect/>
                      </a:stretch>
                    </p:blipFill>
                    <p:spPr>
                      <a:xfrm>
                        <a:off x="8199410" y="1498236"/>
                        <a:ext cx="914043" cy="828351"/>
                      </a:xfrm>
                      <a:prstGeom prst="rect">
                        <a:avLst/>
                      </a:prstGeom>
                    </p:spPr>
                  </p:pic>
                </p:oleObj>
              </mc:Fallback>
            </mc:AlternateContent>
          </a:graphicData>
        </a:graphic>
      </p:graphicFrame>
      <p:sp>
        <p:nvSpPr>
          <p:cNvPr id="19" name="矩形 18"/>
          <p:cNvSpPr/>
          <p:nvPr/>
        </p:nvSpPr>
        <p:spPr>
          <a:xfrm>
            <a:off x="651985" y="4178711"/>
            <a:ext cx="4140286" cy="286120"/>
          </a:xfrm>
          <a:prstGeom prst="rect">
            <a:avLst/>
          </a:prstGeom>
        </p:spPr>
        <p:txBody>
          <a:bodyPr wrap="none">
            <a:spAutoFit/>
          </a:bodyPr>
          <a:lstStyle/>
          <a:p>
            <a:pPr algn="just" defTabSz="914112">
              <a:lnSpc>
                <a:spcPct val="105000"/>
              </a:lnSpc>
              <a:spcAft>
                <a:spcPts val="800"/>
              </a:spcAft>
            </a:pPr>
            <a:r>
              <a:rPr lang="en-US" altLang="zh-CN" sz="1200" dirty="0">
                <a:solidFill>
                  <a:srgbClr val="C7000A"/>
                </a:solidFill>
                <a:latin typeface="微软雅黑" panose="020B0503020204020204" pitchFamily="34" charset="-122"/>
                <a:ea typeface="微软雅黑" panose="020B0503020204020204" pitchFamily="34" charset="-122"/>
              </a:rPr>
              <a:t>Assuming one PTRS configured symbol per 2 symbols</a:t>
            </a:r>
            <a:endParaRPr lang="en-US" altLang="zh-CN" sz="1200" dirty="0">
              <a:solidFill>
                <a:srgbClr val="C7000A"/>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288637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6277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2275587" y="2853161"/>
            <a:ext cx="8531068" cy="993012"/>
          </a:xfrm>
        </p:spPr>
        <p:txBody>
          <a:bodyPr>
            <a:normAutofit/>
          </a:bodyPr>
          <a:lstStyle/>
          <a:p>
            <a:r>
              <a:rPr lang="en-US" altLang="zh-CN" dirty="0" smtClean="0"/>
              <a:t>Evaluation assumption </a:t>
            </a:r>
            <a:r>
              <a:rPr lang="en-US" altLang="zh-CN" dirty="0"/>
              <a:t>for </a:t>
            </a:r>
            <a:r>
              <a:rPr lang="en-US" altLang="zh-CN" dirty="0" smtClean="0"/>
              <a:t>TSDSI impact at Page 10 and Page 13</a:t>
            </a:r>
            <a:endParaRPr lang="zh-CN" altLang="en-US" dirty="0"/>
          </a:p>
        </p:txBody>
      </p:sp>
    </p:spTree>
    <p:extLst>
      <p:ext uri="{BB962C8B-B14F-4D97-AF65-F5344CB8AC3E}">
        <p14:creationId xmlns:p14="http://schemas.microsoft.com/office/powerpoint/2010/main" val="488272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D8536F3D-D0C8-B447-A64B-59D377EA5296}"/>
              </a:ext>
            </a:extLst>
          </p:cNvPr>
          <p:cNvSpPr txBox="1"/>
          <p:nvPr/>
        </p:nvSpPr>
        <p:spPr>
          <a:xfrm>
            <a:off x="5658181" y="-1188256"/>
            <a:ext cx="184659" cy="528144"/>
          </a:xfrm>
          <a:prstGeom prst="rect">
            <a:avLst/>
          </a:prstGeom>
          <a:noFill/>
        </p:spPr>
        <p:txBody>
          <a:bodyPr wrap="none" rtlCol="0">
            <a:spAutoFit/>
          </a:bodyPr>
          <a:lstStyle/>
          <a:p>
            <a:pPr defTabSz="914112">
              <a:lnSpc>
                <a:spcPts val="3439"/>
              </a:lnSpc>
            </a:pPr>
            <a:endParaRPr lang="en-US" sz="3199" dirty="0">
              <a:solidFill>
                <a:srgbClr val="1D1D1A"/>
              </a:solidFill>
              <a:latin typeface="Microsoft YaHei" panose="020B0503020204020204" pitchFamily="34" charset="-122"/>
              <a:ea typeface="Microsoft YaHei" panose="020B0503020204020204" pitchFamily="34" charset="-122"/>
            </a:endParaRPr>
          </a:p>
        </p:txBody>
      </p:sp>
      <p:sp>
        <p:nvSpPr>
          <p:cNvPr id="6" name="Text Placeholder 1">
            <a:extLst>
              <a:ext uri="{FF2B5EF4-FFF2-40B4-BE49-F238E27FC236}">
                <a16:creationId xmlns="" xmlns:a16="http://schemas.microsoft.com/office/drawing/2014/main" id="{2D83681D-12EE-844E-8C09-E767231D897D}"/>
              </a:ext>
            </a:extLst>
          </p:cNvPr>
          <p:cNvSpPr txBox="1">
            <a:spLocks/>
          </p:cNvSpPr>
          <p:nvPr/>
        </p:nvSpPr>
        <p:spPr>
          <a:xfrm>
            <a:off x="535166" y="1843708"/>
            <a:ext cx="11224258" cy="4308894"/>
          </a:xfrm>
          <a:prstGeom prst="rect">
            <a:avLst/>
          </a:prstGeom>
        </p:spPr>
        <p:txBody>
          <a:bodyPr lIns="0" tIns="0" rIns="0" bIns="0"/>
          <a:lstStyle>
            <a:lvl1pPr marL="12373" indent="0" algn="l" defTabSz="1187798" rtl="0" eaLnBrk="1" latinLnBrk="0" hangingPunct="1">
              <a:lnSpc>
                <a:spcPct val="100000"/>
              </a:lnSpc>
              <a:spcBef>
                <a:spcPts val="0"/>
              </a:spcBef>
              <a:buFontTx/>
              <a:buNone/>
              <a:tabLst>
                <a:tab pos="1208420" algn="ctr"/>
              </a:tabLst>
              <a:defRPr sz="1800" kern="1200" baseline="0">
                <a:solidFill>
                  <a:schemeClr val="tx1"/>
                </a:solidFill>
                <a:latin typeface="Microsoft YaHei" panose="020B0503020204020204" pitchFamily="34" charset="-122"/>
                <a:ea typeface="Microsoft YaHei" panose="020B0503020204020204" pitchFamily="34" charset="-122"/>
                <a:cs typeface="Arial" panose="020B0604020202020204" pitchFamily="34" charset="0"/>
              </a:defRPr>
            </a:lvl1pPr>
            <a:lvl2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2pPr>
            <a:lvl3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3pPr>
            <a:lvl4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4pPr>
            <a:lvl5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a:lstStyle>
          <a:p>
            <a:r>
              <a:rPr lang="en-US" sz="2799" b="1" dirty="0">
                <a:solidFill>
                  <a:srgbClr val="C00000"/>
                </a:solidFill>
                <a:latin typeface="Calibri" panose="020F0502020204030204" pitchFamily="34" charset="0"/>
                <a:ea typeface="宋体" panose="02010600030101010101" pitchFamily="2" charset="-122"/>
              </a:rPr>
              <a:t>Outline:</a:t>
            </a:r>
          </a:p>
          <a:p>
            <a:endParaRPr lang="en-US" sz="2799" b="1" dirty="0">
              <a:solidFill>
                <a:srgbClr val="C00000"/>
              </a:solidFill>
              <a:latin typeface="Calibri" panose="020F0502020204030204" pitchFamily="34" charset="0"/>
              <a:ea typeface="宋体" panose="02010600030101010101" pitchFamily="2" charset="-122"/>
            </a:endParaRPr>
          </a:p>
          <a:p>
            <a:pPr marL="583639" indent="-571271">
              <a:buFont typeface="Arial" panose="020B0604020202020204" pitchFamily="34" charset="0"/>
              <a:buChar char="•"/>
            </a:pPr>
            <a:r>
              <a:rPr lang="en-US" sz="2799" b="1" dirty="0">
                <a:solidFill>
                  <a:srgbClr val="C00000"/>
                </a:solidFill>
                <a:latin typeface="Calibri" panose="020F0502020204030204" pitchFamily="34" charset="0"/>
                <a:ea typeface="宋体" panose="02010600030101010101" pitchFamily="2" charset="-122"/>
              </a:rPr>
              <a:t>Performance </a:t>
            </a:r>
            <a:r>
              <a:rPr lang="en-US" altLang="zh-CN" sz="2799" b="1" dirty="0">
                <a:solidFill>
                  <a:srgbClr val="C00000"/>
                </a:solidFill>
                <a:latin typeface="Calibri" panose="020F0502020204030204" pitchFamily="34" charset="0"/>
                <a:ea typeface="宋体" panose="02010600030101010101" pitchFamily="2" charset="-122"/>
              </a:rPr>
              <a:t>analysis </a:t>
            </a:r>
            <a:r>
              <a:rPr lang="en-US" sz="2799" b="1" dirty="0">
                <a:solidFill>
                  <a:srgbClr val="C00000"/>
                </a:solidFill>
                <a:latin typeface="Calibri" panose="020F0502020204030204" pitchFamily="34" charset="0"/>
                <a:ea typeface="宋体" panose="02010600030101010101" pitchFamily="2" charset="-122"/>
              </a:rPr>
              <a:t>of TSDSI </a:t>
            </a:r>
            <a:r>
              <a:rPr lang="en-US" altLang="zh-CN" sz="2799" b="1" dirty="0">
                <a:solidFill>
                  <a:srgbClr val="C00000"/>
                </a:solidFill>
                <a:latin typeface="Calibri" panose="020F0502020204030204" pitchFamily="34" charset="0"/>
                <a:ea typeface="宋体" panose="02010600030101010101" pitchFamily="2" charset="-122"/>
              </a:rPr>
              <a:t>submission</a:t>
            </a:r>
          </a:p>
          <a:p>
            <a:pPr marL="1096911" lvl="1" indent="-571271"/>
            <a:r>
              <a:rPr lang="en-US" altLang="zh-CN" sz="2298" b="1" dirty="0">
                <a:solidFill>
                  <a:srgbClr val="C00000"/>
                </a:solidFill>
                <a:ea typeface="宋体" panose="02010600030101010101" pitchFamily="2" charset="-122"/>
              </a:rPr>
              <a:t>TSDSI Pi/2 BPSK</a:t>
            </a:r>
          </a:p>
          <a:p>
            <a:pPr marL="1096911" lvl="1" indent="-571271"/>
            <a:r>
              <a:rPr lang="en-US" altLang="zh-CN" sz="2298" b="1" dirty="0">
                <a:solidFill>
                  <a:srgbClr val="C00000"/>
                </a:solidFill>
                <a:ea typeface="宋体" panose="02010600030101010101" pitchFamily="2" charset="-122"/>
              </a:rPr>
              <a:t>TSDSI Fast SRS precoding</a:t>
            </a:r>
          </a:p>
          <a:p>
            <a:pPr marL="1096911" lvl="1" indent="-571271"/>
            <a:r>
              <a:rPr lang="en-US" altLang="zh-CN" sz="2298" b="1" dirty="0">
                <a:solidFill>
                  <a:srgbClr val="C00000"/>
                </a:solidFill>
                <a:ea typeface="宋体" panose="02010600030101010101" pitchFamily="2" charset="-122"/>
              </a:rPr>
              <a:t>TSDSI BWP configurations</a:t>
            </a:r>
          </a:p>
          <a:p>
            <a:pPr marL="1096911" lvl="1" indent="-571271"/>
            <a:r>
              <a:rPr lang="en-US" altLang="zh-CN" sz="2298" b="1" dirty="0">
                <a:solidFill>
                  <a:srgbClr val="C00000"/>
                </a:solidFill>
                <a:ea typeface="宋体" panose="02010600030101010101" pitchFamily="2" charset="-122"/>
              </a:rPr>
              <a:t>TSDSI Adaptive PTRS density</a:t>
            </a:r>
          </a:p>
          <a:p>
            <a:pPr marL="583639" indent="-571271" defTabSz="914112">
              <a:buFont typeface="Arial" panose="020B0604020202020204" pitchFamily="34" charset="0"/>
              <a:buChar char="•"/>
              <a:tabLst/>
            </a:pPr>
            <a:r>
              <a:rPr lang="en-US" altLang="zh-CN" sz="2799" b="1" dirty="0">
                <a:solidFill>
                  <a:srgbClr val="C00000"/>
                </a:solidFill>
                <a:latin typeface="Calibri" panose="020F0502020204030204" pitchFamily="34" charset="0"/>
                <a:ea typeface="宋体" panose="02010600030101010101" pitchFamily="2" charset="-122"/>
              </a:rPr>
              <a:t>Implementation impact of TSDSI submission</a:t>
            </a:r>
            <a:endParaRPr lang="en-US" sz="2799" b="1" dirty="0">
              <a:solidFill>
                <a:srgbClr val="C00000"/>
              </a:solidFill>
              <a:latin typeface="Calibri" panose="020F0502020204030204" pitchFamily="34" charset="0"/>
              <a:ea typeface="宋体" panose="02010600030101010101" pitchFamily="2" charset="-122"/>
            </a:endParaRPr>
          </a:p>
          <a:p>
            <a:endParaRPr lang="en-US" sz="1399" dirty="0">
              <a:solidFill>
                <a:srgbClr val="1D1D1A"/>
              </a:solidFill>
            </a:endParaRPr>
          </a:p>
        </p:txBody>
      </p:sp>
    </p:spTree>
    <p:extLst>
      <p:ext uri="{BB962C8B-B14F-4D97-AF65-F5344CB8AC3E}">
        <p14:creationId xmlns:p14="http://schemas.microsoft.com/office/powerpoint/2010/main" val="404895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816" y="202993"/>
            <a:ext cx="10569599" cy="430719"/>
          </a:xfrm>
        </p:spPr>
        <p:txBody>
          <a:bodyPr/>
          <a:lstStyle/>
          <a:p>
            <a:r>
              <a:rPr lang="en-US" altLang="zh-CN" dirty="0"/>
              <a:t>E</a:t>
            </a:r>
            <a:r>
              <a:rPr lang="en-US" altLang="zh-CN" dirty="0" smtClean="0"/>
              <a:t>valuation </a:t>
            </a:r>
            <a:r>
              <a:rPr lang="en-US" altLang="zh-CN" dirty="0"/>
              <a:t>a</a:t>
            </a:r>
            <a:r>
              <a:rPr lang="en-US" altLang="zh-CN" dirty="0" smtClean="0"/>
              <a:t>ssumption for downlink spectral efficiency (1/2) </a:t>
            </a:r>
            <a:endParaRPr lang="zh-CN" altLang="en-US" dirty="0"/>
          </a:p>
        </p:txBody>
      </p:sp>
      <p:graphicFrame>
        <p:nvGraphicFramePr>
          <p:cNvPr id="4" name="表格 3"/>
          <p:cNvGraphicFramePr>
            <a:graphicFrameLocks noGrp="1"/>
          </p:cNvGraphicFramePr>
          <p:nvPr>
            <p:extLst/>
          </p:nvPr>
        </p:nvGraphicFramePr>
        <p:xfrm>
          <a:off x="121670" y="837724"/>
          <a:ext cx="10962415" cy="5633163"/>
        </p:xfrm>
        <a:graphic>
          <a:graphicData uri="http://schemas.openxmlformats.org/drawingml/2006/table">
            <a:tbl>
              <a:tblPr firstRow="1" firstCol="1" bandRow="1">
                <a:tableStyleId>{5940675A-B579-460E-94D1-54222C63F5DA}</a:tableStyleId>
              </a:tblPr>
              <a:tblGrid>
                <a:gridCol w="2972648"/>
                <a:gridCol w="7989767"/>
              </a:tblGrid>
              <a:tr h="194608">
                <a:tc>
                  <a:txBody>
                    <a:bodyPr/>
                    <a:lstStyle/>
                    <a:p>
                      <a:pPr algn="ctr">
                        <a:spcAft>
                          <a:spcPts val="0"/>
                        </a:spcAft>
                      </a:pPr>
                      <a:r>
                        <a:rPr lang="en-US" sz="1000" dirty="0" smtClean="0">
                          <a:effectLst/>
                        </a:rPr>
                        <a:t>Parameters</a:t>
                      </a:r>
                      <a:endParaRPr lang="zh-CN" sz="1000" dirty="0">
                        <a:effectLst/>
                        <a:latin typeface="Times New Roman" panose="02020603050405020304" pitchFamily="18" charset="0"/>
                        <a:ea typeface="宋体" panose="02010600030101010101" pitchFamily="2" charset="-122"/>
                      </a:endParaRPr>
                    </a:p>
                  </a:txBody>
                  <a:tcPr marL="18749" marR="18749" marT="0" marB="0" anchor="ctr">
                    <a:solidFill>
                      <a:schemeClr val="bg1"/>
                    </a:solidFill>
                  </a:tcPr>
                </a:tc>
                <a:tc>
                  <a:txBody>
                    <a:bodyPr/>
                    <a:lstStyle/>
                    <a:p>
                      <a:pPr algn="ctr">
                        <a:spcAft>
                          <a:spcPts val="0"/>
                        </a:spcAft>
                      </a:pPr>
                      <a:r>
                        <a:rPr lang="en-US" sz="1000" dirty="0" smtClean="0">
                          <a:effectLst/>
                        </a:rPr>
                        <a:t>Values</a:t>
                      </a:r>
                      <a:endParaRPr lang="zh-CN" sz="1000" dirty="0">
                        <a:effectLst/>
                        <a:latin typeface="Times New Roman" panose="02020603050405020304" pitchFamily="18" charset="0"/>
                        <a:ea typeface="宋体" panose="02010600030101010101" pitchFamily="2" charset="-122"/>
                      </a:endParaRPr>
                    </a:p>
                  </a:txBody>
                  <a:tcPr marL="18749" marR="18749" marT="0" marB="0">
                    <a:solidFill>
                      <a:schemeClr val="bg1"/>
                    </a:solidFill>
                  </a:tcPr>
                </a:tc>
              </a:tr>
              <a:tr h="319915">
                <a:tc>
                  <a:txBody>
                    <a:bodyPr/>
                    <a:lstStyle/>
                    <a:p>
                      <a:pPr algn="l">
                        <a:spcAft>
                          <a:spcPts val="0"/>
                        </a:spcAft>
                      </a:pPr>
                      <a:r>
                        <a:rPr lang="en-US" sz="1000" dirty="0">
                          <a:effectLst/>
                        </a:rPr>
                        <a:t>Test environment</a:t>
                      </a:r>
                      <a:endParaRPr lang="zh-CN" sz="1000" dirty="0">
                        <a:effectLst/>
                        <a:latin typeface="Times New Roman" panose="02020603050405020304" pitchFamily="18" charset="0"/>
                        <a:ea typeface="宋体" panose="02010600030101010101" pitchFamily="2" charset="-122"/>
                      </a:endParaRPr>
                    </a:p>
                  </a:txBody>
                  <a:tcPr marL="18749" marR="18749" marT="0" marB="0" anchor="ctr">
                    <a:solidFill>
                      <a:schemeClr val="bg1"/>
                    </a:solidFill>
                  </a:tcPr>
                </a:tc>
                <a:tc>
                  <a:txBody>
                    <a:bodyPr/>
                    <a:lstStyle/>
                    <a:p>
                      <a:pPr algn="l">
                        <a:spcAft>
                          <a:spcPts val="0"/>
                        </a:spcAft>
                      </a:pPr>
                      <a:r>
                        <a:rPr lang="en-US" sz="1000" dirty="0">
                          <a:effectLst/>
                        </a:rPr>
                        <a:t>Dense Urban – eMBB</a:t>
                      </a:r>
                      <a:endParaRPr lang="zh-CN" sz="1000" dirty="0">
                        <a:effectLst/>
                        <a:latin typeface="Times New Roman" panose="02020603050405020304" pitchFamily="18" charset="0"/>
                        <a:ea typeface="宋体" panose="02010600030101010101" pitchFamily="2" charset="-122"/>
                      </a:endParaRPr>
                    </a:p>
                  </a:txBody>
                  <a:tcPr marL="18749" marR="18749" marT="0" marB="0">
                    <a:solidFill>
                      <a:schemeClr val="bg1"/>
                    </a:solidFill>
                  </a:tcPr>
                </a:tc>
              </a:tr>
              <a:tr h="319915">
                <a:tc>
                  <a:txBody>
                    <a:bodyPr/>
                    <a:lstStyle/>
                    <a:p>
                      <a:pPr algn="l">
                        <a:spcAft>
                          <a:spcPts val="0"/>
                        </a:spcAft>
                      </a:pPr>
                      <a:r>
                        <a:rPr lang="en-US" sz="1000" dirty="0">
                          <a:effectLst/>
                        </a:rPr>
                        <a:t>Evaluation configuration</a:t>
                      </a:r>
                      <a:endParaRPr lang="zh-CN" sz="1000" dirty="0">
                        <a:effectLst/>
                        <a:latin typeface="Times New Roman" panose="02020603050405020304" pitchFamily="18" charset="0"/>
                        <a:ea typeface="宋体" panose="02010600030101010101" pitchFamily="2" charset="-122"/>
                      </a:endParaRPr>
                    </a:p>
                  </a:txBody>
                  <a:tcPr marL="18749" marR="18749" marT="0" marB="0" anchor="ctr">
                    <a:solidFill>
                      <a:schemeClr val="bg1"/>
                    </a:solidFill>
                  </a:tcPr>
                </a:tc>
                <a:tc>
                  <a:txBody>
                    <a:bodyPr/>
                    <a:lstStyle/>
                    <a:p>
                      <a:pPr algn="l">
                        <a:spcAft>
                          <a:spcPts val="0"/>
                        </a:spcAft>
                      </a:pPr>
                      <a:r>
                        <a:rPr lang="en-US" sz="1000" dirty="0">
                          <a:effectLst/>
                        </a:rPr>
                        <a:t>Configuration A</a:t>
                      </a:r>
                      <a:endParaRPr lang="zh-CN" sz="1000" dirty="0">
                        <a:effectLst/>
                        <a:latin typeface="Times New Roman" panose="02020603050405020304" pitchFamily="18" charset="0"/>
                        <a:ea typeface="宋体" panose="02010600030101010101" pitchFamily="2" charset="-122"/>
                      </a:endParaRPr>
                    </a:p>
                  </a:txBody>
                  <a:tcPr marL="18749" marR="18749" marT="0" marB="0">
                    <a:solidFill>
                      <a:schemeClr val="bg1"/>
                    </a:solidFill>
                  </a:tcPr>
                </a:tc>
              </a:tr>
              <a:tr h="319915">
                <a:tc>
                  <a:txBody>
                    <a:bodyPr/>
                    <a:lstStyle/>
                    <a:p>
                      <a:pPr algn="l">
                        <a:spcAft>
                          <a:spcPts val="0"/>
                        </a:spcAft>
                      </a:pPr>
                      <a:r>
                        <a:rPr lang="en-US" sz="1000" dirty="0">
                          <a:effectLst/>
                        </a:rPr>
                        <a:t>Channel model</a:t>
                      </a:r>
                      <a:endParaRPr lang="zh-CN" sz="1000" dirty="0">
                        <a:effectLst/>
                        <a:latin typeface="Times New Roman" panose="02020603050405020304" pitchFamily="18" charset="0"/>
                        <a:ea typeface="宋体" panose="02010600030101010101" pitchFamily="2" charset="-122"/>
                      </a:endParaRPr>
                    </a:p>
                  </a:txBody>
                  <a:tcPr marL="18749" marR="18749" marT="0" marB="0" anchor="ctr">
                    <a:solidFill>
                      <a:schemeClr val="bg1"/>
                    </a:solidFill>
                  </a:tcPr>
                </a:tc>
                <a:tc>
                  <a:txBody>
                    <a:bodyPr/>
                    <a:lstStyle/>
                    <a:p>
                      <a:pPr algn="l">
                        <a:spcAft>
                          <a:spcPts val="0"/>
                        </a:spcAft>
                      </a:pPr>
                      <a:r>
                        <a:rPr lang="en-US" sz="1000" dirty="0" smtClean="0">
                          <a:effectLst/>
                        </a:rPr>
                        <a:t>UMa_B</a:t>
                      </a:r>
                      <a:endParaRPr lang="zh-CN" sz="1000" dirty="0">
                        <a:effectLst/>
                        <a:latin typeface="Times New Roman" panose="02020603050405020304" pitchFamily="18" charset="0"/>
                        <a:ea typeface="宋体" panose="02010600030101010101" pitchFamily="2" charset="-122"/>
                      </a:endParaRPr>
                    </a:p>
                  </a:txBody>
                  <a:tcPr marL="18749" marR="18749" marT="0" marB="0">
                    <a:solidFill>
                      <a:schemeClr val="bg1"/>
                    </a:solidFill>
                  </a:tcPr>
                </a:tc>
              </a:tr>
              <a:tr h="319915">
                <a:tc>
                  <a:txBody>
                    <a:bodyPr/>
                    <a:lstStyle/>
                    <a:p>
                      <a:pPr algn="l">
                        <a:spcAft>
                          <a:spcPts val="0"/>
                        </a:spcAft>
                      </a:pPr>
                      <a:r>
                        <a:rPr lang="en-US" sz="1000" dirty="0">
                          <a:effectLst/>
                        </a:rPr>
                        <a:t>ISD</a:t>
                      </a:r>
                      <a:endParaRPr lang="zh-CN" sz="1000" dirty="0">
                        <a:effectLst/>
                        <a:latin typeface="Times New Roman" panose="02020603050405020304" pitchFamily="18" charset="0"/>
                        <a:ea typeface="宋体" panose="02010600030101010101" pitchFamily="2" charset="-122"/>
                      </a:endParaRPr>
                    </a:p>
                  </a:txBody>
                  <a:tcPr marL="18749" marR="18749" marT="0" marB="0" anchor="ctr">
                    <a:solidFill>
                      <a:schemeClr val="bg1"/>
                    </a:solidFill>
                  </a:tcPr>
                </a:tc>
                <a:tc>
                  <a:txBody>
                    <a:bodyPr/>
                    <a:lstStyle/>
                    <a:p>
                      <a:pPr algn="l">
                        <a:spcAft>
                          <a:spcPts val="0"/>
                        </a:spcAft>
                      </a:pPr>
                      <a:r>
                        <a:rPr lang="en-US" sz="1000" dirty="0">
                          <a:effectLst/>
                        </a:rPr>
                        <a:t>200 </a:t>
                      </a:r>
                      <a:r>
                        <a:rPr lang="en-US" sz="1000" dirty="0" smtClean="0">
                          <a:effectLst/>
                        </a:rPr>
                        <a:t>m</a:t>
                      </a:r>
                      <a:endParaRPr lang="zh-CN" sz="1000" dirty="0">
                        <a:effectLst/>
                        <a:latin typeface="Times New Roman" panose="02020603050405020304" pitchFamily="18" charset="0"/>
                        <a:ea typeface="宋体" panose="02010600030101010101" pitchFamily="2" charset="-122"/>
                      </a:endParaRPr>
                    </a:p>
                  </a:txBody>
                  <a:tcPr marL="18749" marR="18749" marT="0" marB="0">
                    <a:solidFill>
                      <a:schemeClr val="bg1"/>
                    </a:solidFill>
                  </a:tcPr>
                </a:tc>
              </a:tr>
              <a:tr h="319915">
                <a:tc>
                  <a:txBody>
                    <a:bodyPr/>
                    <a:lstStyle/>
                    <a:p>
                      <a:pPr algn="l">
                        <a:spcAft>
                          <a:spcPts val="0"/>
                        </a:spcAft>
                      </a:pPr>
                      <a:r>
                        <a:rPr lang="en-US" sz="1000" dirty="0">
                          <a:effectLst/>
                        </a:rPr>
                        <a:t>TDD frame structure</a:t>
                      </a:r>
                      <a:endParaRPr lang="zh-CN" sz="1000" dirty="0">
                        <a:effectLst/>
                        <a:latin typeface="Times New Roman" panose="02020603050405020304" pitchFamily="18" charset="0"/>
                        <a:ea typeface="宋体" panose="02010600030101010101" pitchFamily="2" charset="-122"/>
                      </a:endParaRPr>
                    </a:p>
                  </a:txBody>
                  <a:tcPr marL="18749" marR="18749" marT="0" marB="0" anchor="ctr">
                    <a:solidFill>
                      <a:schemeClr val="bg1"/>
                    </a:solidFill>
                  </a:tcPr>
                </a:tc>
                <a:tc>
                  <a:txBody>
                    <a:bodyPr/>
                    <a:lstStyle/>
                    <a:p>
                      <a:pPr algn="l">
                        <a:spcAft>
                          <a:spcPts val="0"/>
                        </a:spcAft>
                      </a:pPr>
                      <a:r>
                        <a:rPr lang="en-US" sz="1000" dirty="0">
                          <a:effectLst/>
                        </a:rPr>
                        <a:t>DDDSU</a:t>
                      </a:r>
                      <a:endParaRPr lang="zh-CN" sz="1000" dirty="0">
                        <a:effectLst/>
                        <a:latin typeface="Times New Roman" panose="02020603050405020304" pitchFamily="18" charset="0"/>
                        <a:ea typeface="宋体" panose="02010600030101010101" pitchFamily="2" charset="-122"/>
                      </a:endParaRPr>
                    </a:p>
                  </a:txBody>
                  <a:tcPr marL="18749" marR="18749" marT="0" marB="0">
                    <a:solidFill>
                      <a:schemeClr val="bg1"/>
                    </a:solidFill>
                  </a:tcPr>
                </a:tc>
              </a:tr>
              <a:tr h="319915">
                <a:tc>
                  <a:txBody>
                    <a:bodyPr/>
                    <a:lstStyle/>
                    <a:p>
                      <a:pPr algn="l">
                        <a:spcAft>
                          <a:spcPts val="0"/>
                        </a:spcAft>
                      </a:pPr>
                      <a:r>
                        <a:rPr lang="en-US" sz="1000" dirty="0">
                          <a:effectLst/>
                        </a:rPr>
                        <a:t>Carrier Frequency</a:t>
                      </a:r>
                      <a:endParaRPr lang="zh-CN" sz="1000" dirty="0">
                        <a:effectLst/>
                        <a:latin typeface="Times New Roman" panose="02020603050405020304" pitchFamily="18" charset="0"/>
                        <a:ea typeface="宋体" panose="02010600030101010101" pitchFamily="2" charset="-122"/>
                      </a:endParaRPr>
                    </a:p>
                  </a:txBody>
                  <a:tcPr marL="18749" marR="18749" marT="0" marB="0" anchor="ctr">
                    <a:solidFill>
                      <a:schemeClr val="bg1"/>
                    </a:solidFill>
                  </a:tcPr>
                </a:tc>
                <a:tc>
                  <a:txBody>
                    <a:bodyPr/>
                    <a:lstStyle/>
                    <a:p>
                      <a:pPr algn="l">
                        <a:spcAft>
                          <a:spcPts val="0"/>
                        </a:spcAft>
                      </a:pPr>
                      <a:r>
                        <a:rPr lang="en-US" sz="1000" dirty="0" smtClean="0">
                          <a:effectLst/>
                        </a:rPr>
                        <a:t>4GH</a:t>
                      </a:r>
                      <a:r>
                        <a:rPr lang="en-US" altLang="zh-CN" sz="1000" dirty="0" smtClean="0">
                          <a:effectLst/>
                        </a:rPr>
                        <a:t>z</a:t>
                      </a:r>
                      <a:endParaRPr lang="zh-CN" sz="1000" dirty="0">
                        <a:effectLst/>
                        <a:latin typeface="Times New Roman" panose="02020603050405020304" pitchFamily="18" charset="0"/>
                        <a:ea typeface="宋体" panose="02010600030101010101" pitchFamily="2" charset="-122"/>
                      </a:endParaRPr>
                    </a:p>
                  </a:txBody>
                  <a:tcPr marL="18749" marR="18749" marT="0" marB="0">
                    <a:solidFill>
                      <a:schemeClr val="bg1"/>
                    </a:solidFill>
                  </a:tcPr>
                </a:tc>
              </a:tr>
              <a:tr h="319915">
                <a:tc>
                  <a:txBody>
                    <a:bodyPr/>
                    <a:lstStyle/>
                    <a:p>
                      <a:pPr algn="l">
                        <a:spcAft>
                          <a:spcPts val="0"/>
                        </a:spcAft>
                      </a:pPr>
                      <a:r>
                        <a:rPr lang="en-US" sz="1000" dirty="0">
                          <a:effectLst/>
                        </a:rPr>
                        <a:t>System bandwidth</a:t>
                      </a:r>
                      <a:endParaRPr lang="zh-CN" sz="1000" dirty="0">
                        <a:effectLst/>
                        <a:latin typeface="Times New Roman" panose="02020603050405020304" pitchFamily="18" charset="0"/>
                        <a:ea typeface="宋体" panose="02010600030101010101" pitchFamily="2" charset="-122"/>
                      </a:endParaRPr>
                    </a:p>
                  </a:txBody>
                  <a:tcPr marL="18749" marR="18749" marT="0" marB="0" anchor="ctr">
                    <a:solidFill>
                      <a:schemeClr val="bg1"/>
                    </a:solidFill>
                  </a:tcPr>
                </a:tc>
                <a:tc>
                  <a:txBody>
                    <a:bodyPr/>
                    <a:lstStyle/>
                    <a:p>
                      <a:pPr algn="l">
                        <a:spcAft>
                          <a:spcPts val="0"/>
                        </a:spcAft>
                      </a:pPr>
                      <a:r>
                        <a:rPr lang="en-US" sz="1000" dirty="0">
                          <a:effectLst/>
                        </a:rPr>
                        <a:t>TDD: </a:t>
                      </a:r>
                      <a:r>
                        <a:rPr lang="en-US" sz="1000" dirty="0" smtClean="0">
                          <a:effectLst/>
                        </a:rPr>
                        <a:t>20MHz,</a:t>
                      </a:r>
                      <a:r>
                        <a:rPr lang="en-US" sz="1000" baseline="0" dirty="0" smtClean="0">
                          <a:effectLst/>
                        </a:rPr>
                        <a:t> 6.4MHz</a:t>
                      </a:r>
                      <a:endParaRPr lang="zh-CN" sz="1000" dirty="0">
                        <a:effectLst/>
                        <a:latin typeface="Times New Roman" panose="02020603050405020304" pitchFamily="18" charset="0"/>
                        <a:ea typeface="宋体" panose="02010600030101010101" pitchFamily="2" charset="-122"/>
                      </a:endParaRPr>
                    </a:p>
                  </a:txBody>
                  <a:tcPr marL="18749" marR="18749" marT="0" marB="0">
                    <a:solidFill>
                      <a:schemeClr val="bg1"/>
                    </a:solidFill>
                  </a:tcPr>
                </a:tc>
              </a:tr>
              <a:tr h="319915">
                <a:tc>
                  <a:txBody>
                    <a:bodyPr/>
                    <a:lstStyle/>
                    <a:p>
                      <a:pPr algn="l">
                        <a:spcAft>
                          <a:spcPts val="0"/>
                        </a:spcAft>
                      </a:pPr>
                      <a:r>
                        <a:rPr lang="en-US" sz="1000" dirty="0">
                          <a:effectLst/>
                        </a:rPr>
                        <a:t>Subcarrier spacing</a:t>
                      </a:r>
                      <a:endParaRPr lang="zh-CN" sz="1000" dirty="0">
                        <a:effectLst/>
                        <a:latin typeface="Times New Roman" panose="02020603050405020304" pitchFamily="18" charset="0"/>
                        <a:ea typeface="宋体" panose="02010600030101010101" pitchFamily="2" charset="-122"/>
                      </a:endParaRPr>
                    </a:p>
                  </a:txBody>
                  <a:tcPr marL="18749" marR="18749" marT="0" marB="0" anchor="ctr">
                    <a:solidFill>
                      <a:schemeClr val="bg1"/>
                    </a:solidFill>
                  </a:tcPr>
                </a:tc>
                <a:tc>
                  <a:txBody>
                    <a:bodyPr/>
                    <a:lstStyle/>
                    <a:p>
                      <a:pPr algn="l">
                        <a:spcAft>
                          <a:spcPts val="0"/>
                        </a:spcAft>
                      </a:pPr>
                      <a:r>
                        <a:rPr lang="en-US" sz="1000" dirty="0" smtClean="0">
                          <a:effectLst/>
                        </a:rPr>
                        <a:t>30 </a:t>
                      </a:r>
                      <a:r>
                        <a:rPr lang="en-US" sz="1000" dirty="0">
                          <a:effectLst/>
                        </a:rPr>
                        <a:t>kHz</a:t>
                      </a:r>
                      <a:endParaRPr lang="zh-CN" sz="1000" dirty="0">
                        <a:effectLst/>
                        <a:latin typeface="Times New Roman" panose="02020603050405020304" pitchFamily="18" charset="0"/>
                        <a:ea typeface="宋体" panose="02010600030101010101" pitchFamily="2" charset="-122"/>
                      </a:endParaRPr>
                    </a:p>
                  </a:txBody>
                  <a:tcPr marL="18749" marR="18749" marT="0" marB="0">
                    <a:solidFill>
                      <a:schemeClr val="bg1"/>
                    </a:solidFill>
                  </a:tcPr>
                </a:tc>
              </a:tr>
              <a:tr h="319915">
                <a:tc>
                  <a:txBody>
                    <a:bodyPr/>
                    <a:lstStyle/>
                    <a:p>
                      <a:pPr algn="l">
                        <a:spcAft>
                          <a:spcPts val="0"/>
                        </a:spcAft>
                      </a:pPr>
                      <a:r>
                        <a:rPr lang="en-US" sz="1000" dirty="0">
                          <a:effectLst/>
                        </a:rPr>
                        <a:t>Symbols number per slot</a:t>
                      </a:r>
                      <a:endParaRPr lang="zh-CN" sz="1000" dirty="0">
                        <a:effectLst/>
                        <a:latin typeface="Times New Roman" panose="02020603050405020304" pitchFamily="18" charset="0"/>
                        <a:ea typeface="宋体" panose="02010600030101010101" pitchFamily="2" charset="-122"/>
                      </a:endParaRPr>
                    </a:p>
                  </a:txBody>
                  <a:tcPr marL="18749" marR="18749" marT="0" marB="0" anchor="ctr">
                    <a:solidFill>
                      <a:schemeClr val="bg1"/>
                    </a:solidFill>
                  </a:tcPr>
                </a:tc>
                <a:tc>
                  <a:txBody>
                    <a:bodyPr/>
                    <a:lstStyle/>
                    <a:p>
                      <a:pPr algn="l">
                        <a:spcAft>
                          <a:spcPts val="0"/>
                        </a:spcAft>
                      </a:pPr>
                      <a:r>
                        <a:rPr lang="en-US" sz="1000" dirty="0">
                          <a:effectLst/>
                        </a:rPr>
                        <a:t>14</a:t>
                      </a:r>
                      <a:endParaRPr lang="zh-CN" sz="1000" dirty="0">
                        <a:effectLst/>
                        <a:latin typeface="Times New Roman" panose="02020603050405020304" pitchFamily="18" charset="0"/>
                        <a:ea typeface="宋体" panose="02010600030101010101" pitchFamily="2" charset="-122"/>
                      </a:endParaRPr>
                    </a:p>
                  </a:txBody>
                  <a:tcPr marL="18749" marR="18749" marT="0" marB="0">
                    <a:solidFill>
                      <a:schemeClr val="bg1"/>
                    </a:solidFill>
                  </a:tcPr>
                </a:tc>
              </a:tr>
              <a:tr h="319915">
                <a:tc>
                  <a:txBody>
                    <a:bodyPr/>
                    <a:lstStyle/>
                    <a:p>
                      <a:pPr algn="l">
                        <a:spcAft>
                          <a:spcPts val="0"/>
                        </a:spcAft>
                      </a:pPr>
                      <a:r>
                        <a:rPr lang="en-US" sz="1000" dirty="0">
                          <a:effectLst/>
                        </a:rPr>
                        <a:t>Number of antenna elements per </a:t>
                      </a:r>
                      <a:r>
                        <a:rPr lang="en-US" sz="1000" dirty="0" err="1">
                          <a:effectLst/>
                        </a:rPr>
                        <a:t>TRxP</a:t>
                      </a:r>
                      <a:endParaRPr lang="zh-CN" sz="1000" dirty="0">
                        <a:effectLst/>
                        <a:latin typeface="Times New Roman" panose="02020603050405020304" pitchFamily="18" charset="0"/>
                        <a:ea typeface="宋体" panose="02010600030101010101" pitchFamily="2" charset="-122"/>
                      </a:endParaRPr>
                    </a:p>
                  </a:txBody>
                  <a:tcPr marL="18749" marR="18749" marT="0" marB="0" anchor="ctr">
                    <a:solidFill>
                      <a:schemeClr val="bg1"/>
                    </a:solidFill>
                  </a:tcPr>
                </a:tc>
                <a:tc>
                  <a:txBody>
                    <a:bodyPr/>
                    <a:lstStyle/>
                    <a:p>
                      <a:pPr algn="l">
                        <a:spcAft>
                          <a:spcPts val="0"/>
                        </a:spcAft>
                      </a:pPr>
                      <a:r>
                        <a:rPr lang="en-US" sz="1000" dirty="0" smtClean="0">
                          <a:effectLst/>
                        </a:rPr>
                        <a:t>For 32Tx</a:t>
                      </a:r>
                      <a:r>
                        <a:rPr lang="en-US" sz="1000" dirty="0">
                          <a:effectLst/>
                        </a:rPr>
                        <a:t>: </a:t>
                      </a:r>
                      <a:r>
                        <a:rPr lang="en-US" sz="1000" dirty="0" smtClean="0">
                          <a:effectLst/>
                        </a:rPr>
                        <a:t>128Tx </a:t>
                      </a:r>
                      <a:r>
                        <a:rPr lang="en-US" sz="1000" dirty="0">
                          <a:effectLst/>
                        </a:rPr>
                        <a:t>cross-polarized antennas</a:t>
                      </a:r>
                      <a:endParaRPr lang="zh-CN" sz="1000" dirty="0">
                        <a:effectLst/>
                      </a:endParaRPr>
                    </a:p>
                    <a:p>
                      <a:pPr algn="l">
                        <a:spcAft>
                          <a:spcPts val="0"/>
                        </a:spcAft>
                      </a:pPr>
                      <a:r>
                        <a:rPr lang="en-US" sz="1000" dirty="0">
                          <a:effectLst/>
                        </a:rPr>
                        <a:t>(</a:t>
                      </a:r>
                      <a:r>
                        <a:rPr lang="en-US" sz="1000" dirty="0" err="1">
                          <a:effectLst/>
                        </a:rPr>
                        <a:t>M,N,P,Mg,Ng</a:t>
                      </a:r>
                      <a:r>
                        <a:rPr lang="en-US" sz="1000" dirty="0">
                          <a:effectLst/>
                        </a:rPr>
                        <a:t>) = </a:t>
                      </a:r>
                      <a:r>
                        <a:rPr lang="en-US" sz="1000" dirty="0" smtClean="0">
                          <a:effectLst/>
                        </a:rPr>
                        <a:t>(8,8,2,1,1)</a:t>
                      </a:r>
                      <a:r>
                        <a:rPr lang="en-US" sz="1000" dirty="0">
                          <a:effectLst/>
                        </a:rPr>
                        <a:t> </a:t>
                      </a:r>
                      <a:endParaRPr lang="zh-CN" sz="1000" dirty="0">
                        <a:effectLst/>
                        <a:latin typeface="Times New Roman" panose="02020603050405020304" pitchFamily="18" charset="0"/>
                        <a:ea typeface="宋体" panose="02010600030101010101" pitchFamily="2" charset="-122"/>
                      </a:endParaRPr>
                    </a:p>
                  </a:txBody>
                  <a:tcPr marL="18749" marR="18749" marT="0" marB="0">
                    <a:solidFill>
                      <a:schemeClr val="bg1"/>
                    </a:solidFill>
                  </a:tcPr>
                </a:tc>
              </a:tr>
              <a:tr h="319915">
                <a:tc>
                  <a:txBody>
                    <a:bodyPr/>
                    <a:lstStyle/>
                    <a:p>
                      <a:pPr algn="l">
                        <a:spcAft>
                          <a:spcPts val="0"/>
                        </a:spcAft>
                      </a:pPr>
                      <a:r>
                        <a:rPr lang="en-US" sz="1000" dirty="0">
                          <a:effectLst/>
                        </a:rPr>
                        <a:t>Number of TXRU per </a:t>
                      </a:r>
                      <a:r>
                        <a:rPr lang="en-US" sz="1000" dirty="0" err="1">
                          <a:effectLst/>
                        </a:rPr>
                        <a:t>TRxP</a:t>
                      </a:r>
                      <a:endParaRPr lang="zh-CN" sz="1000" dirty="0">
                        <a:effectLst/>
                        <a:latin typeface="Times New Roman" panose="02020603050405020304" pitchFamily="18" charset="0"/>
                        <a:ea typeface="宋体" panose="02010600030101010101" pitchFamily="2" charset="-122"/>
                      </a:endParaRPr>
                    </a:p>
                  </a:txBody>
                  <a:tcPr marL="18749" marR="18749" marT="0" marB="0" anchor="ctr">
                    <a:solidFill>
                      <a:schemeClr val="bg1"/>
                    </a:solidFill>
                  </a:tcPr>
                </a:tc>
                <a:tc>
                  <a:txBody>
                    <a:bodyPr/>
                    <a:lstStyle/>
                    <a:p>
                      <a:pPr algn="l">
                        <a:spcAft>
                          <a:spcPts val="0"/>
                        </a:spcAft>
                      </a:pPr>
                      <a:r>
                        <a:rPr lang="en-US" sz="1000" dirty="0" smtClean="0">
                          <a:effectLst/>
                        </a:rPr>
                        <a:t>32TXRU</a:t>
                      </a:r>
                      <a:r>
                        <a:rPr lang="en-US" sz="1000" dirty="0">
                          <a:effectLst/>
                        </a:rPr>
                        <a:t>: Vertical </a:t>
                      </a:r>
                      <a:r>
                        <a:rPr lang="en-US" sz="1000" dirty="0" smtClean="0">
                          <a:effectLst/>
                        </a:rPr>
                        <a:t>1-to-4</a:t>
                      </a:r>
                      <a:endParaRPr lang="zh-CN" sz="1000" dirty="0">
                        <a:effectLst/>
                        <a:latin typeface="Times New Roman" panose="02020603050405020304" pitchFamily="18" charset="0"/>
                        <a:ea typeface="宋体" panose="02010600030101010101" pitchFamily="2" charset="-122"/>
                      </a:endParaRPr>
                    </a:p>
                  </a:txBody>
                  <a:tcPr marL="18749" marR="18749" marT="0" marB="0">
                    <a:solidFill>
                      <a:schemeClr val="bg1"/>
                    </a:solidFill>
                  </a:tcPr>
                </a:tc>
              </a:tr>
              <a:tr h="319915">
                <a:tc>
                  <a:txBody>
                    <a:bodyPr/>
                    <a:lstStyle/>
                    <a:p>
                      <a:pPr algn="l">
                        <a:spcAft>
                          <a:spcPts val="0"/>
                        </a:spcAft>
                      </a:pPr>
                      <a:r>
                        <a:rPr lang="en-US" sz="1000" dirty="0">
                          <a:effectLst/>
                        </a:rPr>
                        <a:t>Number of antenna elements per UE</a:t>
                      </a:r>
                      <a:endParaRPr lang="zh-CN" sz="1000" dirty="0">
                        <a:effectLst/>
                        <a:latin typeface="Times New Roman" panose="02020603050405020304" pitchFamily="18" charset="0"/>
                        <a:ea typeface="宋体" panose="02010600030101010101" pitchFamily="2" charset="-122"/>
                      </a:endParaRPr>
                    </a:p>
                  </a:txBody>
                  <a:tcPr marL="18749" marR="18749" marT="0" marB="0" anchor="ctr">
                    <a:solidFill>
                      <a:schemeClr val="bg1"/>
                    </a:solidFill>
                  </a:tcPr>
                </a:tc>
                <a:tc>
                  <a:txBody>
                    <a:bodyPr/>
                    <a:lstStyle/>
                    <a:p>
                      <a:pPr algn="l">
                        <a:spcAft>
                          <a:spcPts val="0"/>
                        </a:spcAft>
                      </a:pPr>
                      <a:r>
                        <a:rPr lang="en-US" sz="1000" dirty="0">
                          <a:effectLst/>
                        </a:rPr>
                        <a:t>4Rx with </a:t>
                      </a:r>
                      <a:r>
                        <a:rPr lang="en-US" sz="1000" dirty="0" smtClean="0">
                          <a:effectLst/>
                        </a:rPr>
                        <a:t>0°and</a:t>
                      </a:r>
                      <a:r>
                        <a:rPr lang="en-US" sz="1000" baseline="0" dirty="0" smtClean="0">
                          <a:effectLst/>
                        </a:rPr>
                        <a:t> </a:t>
                      </a:r>
                      <a:r>
                        <a:rPr lang="en-US" sz="1000" dirty="0" smtClean="0">
                          <a:effectLst/>
                        </a:rPr>
                        <a:t>90</a:t>
                      </a:r>
                      <a:r>
                        <a:rPr lang="en-US" sz="1000" dirty="0">
                          <a:effectLst/>
                        </a:rPr>
                        <a:t>° polarization</a:t>
                      </a:r>
                      <a:endParaRPr lang="zh-CN" sz="1000" dirty="0">
                        <a:effectLst/>
                        <a:latin typeface="Times New Roman" panose="02020603050405020304" pitchFamily="18" charset="0"/>
                        <a:ea typeface="宋体" panose="02010600030101010101" pitchFamily="2" charset="-122"/>
                      </a:endParaRPr>
                    </a:p>
                  </a:txBody>
                  <a:tcPr marL="18749" marR="18749" marT="0" marB="0">
                    <a:solidFill>
                      <a:schemeClr val="bg1"/>
                    </a:solidFill>
                  </a:tcPr>
                </a:tc>
              </a:tr>
              <a:tr h="319915">
                <a:tc>
                  <a:txBody>
                    <a:bodyPr/>
                    <a:lstStyle/>
                    <a:p>
                      <a:pPr algn="l">
                        <a:spcAft>
                          <a:spcPts val="0"/>
                        </a:spcAft>
                      </a:pPr>
                      <a:r>
                        <a:rPr lang="en-GB" sz="1000" kern="1200" dirty="0">
                          <a:effectLst/>
                        </a:rPr>
                        <a:t>Transmit power per </a:t>
                      </a:r>
                      <a:r>
                        <a:rPr lang="en-GB" sz="1000" kern="1200" dirty="0" err="1">
                          <a:effectLst/>
                        </a:rPr>
                        <a:t>TRxP</a:t>
                      </a:r>
                      <a:endParaRPr lang="zh-CN" sz="1000" dirty="0">
                        <a:effectLst/>
                        <a:latin typeface="Times New Roman" panose="02020603050405020304" pitchFamily="18" charset="0"/>
                        <a:ea typeface="宋体" panose="02010600030101010101" pitchFamily="2" charset="-122"/>
                      </a:endParaRPr>
                    </a:p>
                  </a:txBody>
                  <a:tcPr marL="18749" marR="18749" marT="0" marB="0" anchor="ctr">
                    <a:solidFill>
                      <a:schemeClr val="bg1"/>
                    </a:solidFill>
                  </a:tcPr>
                </a:tc>
                <a:tc>
                  <a:txBody>
                    <a:bodyPr/>
                    <a:lstStyle/>
                    <a:p>
                      <a:pPr algn="l">
                        <a:spcAft>
                          <a:spcPts val="0"/>
                        </a:spcAft>
                      </a:pPr>
                      <a:r>
                        <a:rPr lang="en-US" sz="1000" dirty="0" smtClean="0">
                          <a:effectLst/>
                        </a:rPr>
                        <a:t>44 dBm</a:t>
                      </a:r>
                      <a:endParaRPr lang="zh-CN" sz="1000" dirty="0">
                        <a:effectLst/>
                        <a:latin typeface="Times New Roman" panose="02020603050405020304" pitchFamily="18" charset="0"/>
                        <a:ea typeface="宋体" panose="02010600030101010101" pitchFamily="2" charset="-122"/>
                      </a:endParaRPr>
                    </a:p>
                  </a:txBody>
                  <a:tcPr marL="18749" marR="18749" marT="0" marB="0">
                    <a:solidFill>
                      <a:schemeClr val="bg1"/>
                    </a:solidFill>
                  </a:tcPr>
                </a:tc>
              </a:tr>
              <a:tr h="319915">
                <a:tc>
                  <a:txBody>
                    <a:bodyPr/>
                    <a:lstStyle/>
                    <a:p>
                      <a:pPr algn="l">
                        <a:spcAft>
                          <a:spcPts val="0"/>
                        </a:spcAft>
                      </a:pPr>
                      <a:r>
                        <a:rPr lang="en-GB" sz="1000" kern="1200" dirty="0" err="1">
                          <a:effectLst/>
                        </a:rPr>
                        <a:t>TRxP</a:t>
                      </a:r>
                      <a:r>
                        <a:rPr lang="en-GB" sz="1000" kern="1200" dirty="0">
                          <a:effectLst/>
                        </a:rPr>
                        <a:t> number per site</a:t>
                      </a:r>
                      <a:endParaRPr lang="zh-CN" sz="1000" dirty="0">
                        <a:effectLst/>
                        <a:latin typeface="Times New Roman" panose="02020603050405020304" pitchFamily="18" charset="0"/>
                        <a:ea typeface="宋体" panose="02010600030101010101" pitchFamily="2" charset="-122"/>
                      </a:endParaRPr>
                    </a:p>
                  </a:txBody>
                  <a:tcPr marL="18749" marR="18749" marT="0" marB="0" anchor="ctr">
                    <a:solidFill>
                      <a:schemeClr val="bg1"/>
                    </a:solidFill>
                  </a:tcPr>
                </a:tc>
                <a:tc>
                  <a:txBody>
                    <a:bodyPr/>
                    <a:lstStyle/>
                    <a:p>
                      <a:pPr algn="l">
                        <a:spcAft>
                          <a:spcPts val="0"/>
                        </a:spcAft>
                      </a:pPr>
                      <a:r>
                        <a:rPr lang="en-US" sz="1000" dirty="0">
                          <a:effectLst/>
                        </a:rPr>
                        <a:t>3</a:t>
                      </a:r>
                      <a:endParaRPr lang="zh-CN" sz="1000" dirty="0">
                        <a:effectLst/>
                        <a:latin typeface="Times New Roman" panose="02020603050405020304" pitchFamily="18" charset="0"/>
                        <a:ea typeface="宋体" panose="02010600030101010101" pitchFamily="2" charset="-122"/>
                      </a:endParaRPr>
                    </a:p>
                  </a:txBody>
                  <a:tcPr marL="18749" marR="18749" marT="0" marB="0">
                    <a:solidFill>
                      <a:schemeClr val="bg1"/>
                    </a:solidFill>
                  </a:tcPr>
                </a:tc>
              </a:tr>
              <a:tr h="319915">
                <a:tc>
                  <a:txBody>
                    <a:bodyPr/>
                    <a:lstStyle/>
                    <a:p>
                      <a:pPr algn="l">
                        <a:spcAft>
                          <a:spcPts val="0"/>
                        </a:spcAft>
                      </a:pPr>
                      <a:r>
                        <a:rPr lang="en-US" sz="1000" dirty="0">
                          <a:effectLst/>
                        </a:rPr>
                        <a:t>Mechanic tilt</a:t>
                      </a:r>
                      <a:endParaRPr lang="zh-CN" sz="1000" dirty="0">
                        <a:effectLst/>
                        <a:latin typeface="Times New Roman" panose="02020603050405020304" pitchFamily="18" charset="0"/>
                        <a:ea typeface="宋体" panose="02010600030101010101" pitchFamily="2" charset="-122"/>
                      </a:endParaRPr>
                    </a:p>
                  </a:txBody>
                  <a:tcPr marL="18749" marR="18749" marT="0" marB="0" anchor="ctr">
                    <a:solidFill>
                      <a:schemeClr val="bg1"/>
                    </a:solidFill>
                  </a:tcPr>
                </a:tc>
                <a:tc>
                  <a:txBody>
                    <a:bodyPr/>
                    <a:lstStyle/>
                    <a:p>
                      <a:pPr algn="l">
                        <a:spcAft>
                          <a:spcPts val="0"/>
                        </a:spcAft>
                      </a:pPr>
                      <a:r>
                        <a:rPr lang="en-US" sz="1000" dirty="0">
                          <a:effectLst/>
                        </a:rPr>
                        <a:t>90deg in GCS (pointing to the horizontal direction)</a:t>
                      </a:r>
                      <a:endParaRPr lang="zh-CN" sz="1000" dirty="0">
                        <a:effectLst/>
                        <a:latin typeface="Times New Roman" panose="02020603050405020304" pitchFamily="18" charset="0"/>
                        <a:ea typeface="宋体" panose="02010600030101010101" pitchFamily="2" charset="-122"/>
                      </a:endParaRPr>
                    </a:p>
                  </a:txBody>
                  <a:tcPr marL="18749" marR="18749" marT="0" marB="0">
                    <a:solidFill>
                      <a:schemeClr val="bg1"/>
                    </a:solidFill>
                  </a:tcPr>
                </a:tc>
              </a:tr>
              <a:tr h="319915">
                <a:tc>
                  <a:txBody>
                    <a:bodyPr/>
                    <a:lstStyle/>
                    <a:p>
                      <a:pPr algn="l">
                        <a:spcAft>
                          <a:spcPts val="0"/>
                        </a:spcAft>
                      </a:pPr>
                      <a:r>
                        <a:rPr lang="en-US" sz="1000" dirty="0">
                          <a:effectLst/>
                        </a:rPr>
                        <a:t>Electronic tilt</a:t>
                      </a:r>
                      <a:endParaRPr lang="zh-CN" sz="1000" dirty="0">
                        <a:effectLst/>
                        <a:latin typeface="Times New Roman" panose="02020603050405020304" pitchFamily="18" charset="0"/>
                        <a:ea typeface="宋体" panose="02010600030101010101" pitchFamily="2" charset="-122"/>
                      </a:endParaRPr>
                    </a:p>
                  </a:txBody>
                  <a:tcPr marL="18749" marR="18749" marT="0" marB="0" anchor="ctr">
                    <a:solidFill>
                      <a:schemeClr val="bg1"/>
                    </a:solidFill>
                  </a:tcPr>
                </a:tc>
                <a:tc>
                  <a:txBody>
                    <a:bodyPr/>
                    <a:lstStyle/>
                    <a:p>
                      <a:pPr algn="l">
                        <a:spcAft>
                          <a:spcPts val="0"/>
                        </a:spcAft>
                      </a:pPr>
                      <a:r>
                        <a:rPr lang="en-US" sz="1000" dirty="0">
                          <a:effectLst/>
                        </a:rPr>
                        <a:t>105deg in LCS</a:t>
                      </a:r>
                      <a:endParaRPr lang="zh-CN" sz="1000" dirty="0">
                        <a:effectLst/>
                        <a:latin typeface="Times New Roman" panose="02020603050405020304" pitchFamily="18" charset="0"/>
                        <a:ea typeface="宋体" panose="02010600030101010101" pitchFamily="2" charset="-122"/>
                      </a:endParaRPr>
                    </a:p>
                  </a:txBody>
                  <a:tcPr marL="18749" marR="18749" marT="0" marB="0">
                    <a:solidFill>
                      <a:schemeClr val="bg1"/>
                    </a:solidFill>
                  </a:tcPr>
                </a:tc>
              </a:tr>
              <a:tr h="319915">
                <a:tc>
                  <a:txBody>
                    <a:bodyPr/>
                    <a:lstStyle/>
                    <a:p>
                      <a:pPr algn="l">
                        <a:spcAft>
                          <a:spcPts val="0"/>
                        </a:spcAft>
                      </a:pPr>
                      <a:r>
                        <a:rPr lang="en-US" sz="1000" dirty="0">
                          <a:effectLst/>
                        </a:rPr>
                        <a:t>UT attachment</a:t>
                      </a:r>
                      <a:endParaRPr lang="zh-CN" sz="1000" dirty="0">
                        <a:effectLst/>
                        <a:latin typeface="Times New Roman" panose="02020603050405020304" pitchFamily="18" charset="0"/>
                        <a:ea typeface="宋体" panose="02010600030101010101" pitchFamily="2" charset="-122"/>
                      </a:endParaRPr>
                    </a:p>
                  </a:txBody>
                  <a:tcPr marL="18749" marR="18749" marT="0" marB="0" anchor="ctr">
                    <a:solidFill>
                      <a:schemeClr val="bg1"/>
                    </a:solidFill>
                  </a:tcPr>
                </a:tc>
                <a:tc>
                  <a:txBody>
                    <a:bodyPr/>
                    <a:lstStyle/>
                    <a:p>
                      <a:pPr algn="l">
                        <a:spcAft>
                          <a:spcPts val="0"/>
                        </a:spcAft>
                      </a:pPr>
                      <a:r>
                        <a:rPr lang="en-US" sz="1000" dirty="0">
                          <a:effectLst/>
                        </a:rPr>
                        <a:t>Based on RSRP (Eq. (8.1-1) in TR 36.873) from port 0</a:t>
                      </a:r>
                      <a:endParaRPr lang="zh-CN" sz="1000" dirty="0">
                        <a:effectLst/>
                        <a:latin typeface="Times New Roman" panose="02020603050405020304" pitchFamily="18" charset="0"/>
                        <a:ea typeface="宋体" panose="02010600030101010101" pitchFamily="2" charset="-122"/>
                      </a:endParaRPr>
                    </a:p>
                  </a:txBody>
                  <a:tcPr marL="18749" marR="18749" marT="0" marB="0">
                    <a:solidFill>
                      <a:schemeClr val="bg1"/>
                    </a:solidFill>
                  </a:tcPr>
                </a:tc>
              </a:tr>
            </a:tbl>
          </a:graphicData>
        </a:graphic>
      </p:graphicFrame>
    </p:spTree>
    <p:extLst>
      <p:ext uri="{BB962C8B-B14F-4D97-AF65-F5344CB8AC3E}">
        <p14:creationId xmlns:p14="http://schemas.microsoft.com/office/powerpoint/2010/main" val="4184778295"/>
      </p:ext>
    </p:extLst>
  </p:cSld>
  <p:clrMapOvr>
    <a:masterClrMapping/>
  </p:clrMapOvr>
  <mc:AlternateContent xmlns:mc="http://schemas.openxmlformats.org/markup-compatibility/2006" xmlns:p14="http://schemas.microsoft.com/office/powerpoint/2010/main">
    <mc:Choice Requires="p14">
      <p:transition p14:dur="0" advClick="0" advTm="8000"/>
    </mc:Choice>
    <mc:Fallback xmlns="">
      <p:transition advClick="0" advTm="8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nvPr>
        </p:nvGraphicFramePr>
        <p:xfrm>
          <a:off x="193650" y="1341584"/>
          <a:ext cx="10693539" cy="4288676"/>
        </p:xfrm>
        <a:graphic>
          <a:graphicData uri="http://schemas.openxmlformats.org/drawingml/2006/table">
            <a:tbl>
              <a:tblPr firstRow="1" firstCol="1" bandRow="1">
                <a:tableStyleId>{5940675A-B579-460E-94D1-54222C63F5DA}</a:tableStyleId>
              </a:tblPr>
              <a:tblGrid>
                <a:gridCol w="3630825"/>
                <a:gridCol w="7062714"/>
              </a:tblGrid>
              <a:tr h="233503">
                <a:tc>
                  <a:txBody>
                    <a:bodyPr/>
                    <a:lstStyle/>
                    <a:p>
                      <a:pPr algn="ctr">
                        <a:spcAft>
                          <a:spcPts val="0"/>
                        </a:spcAft>
                      </a:pPr>
                      <a:r>
                        <a:rPr lang="en-US" sz="1000" dirty="0" smtClean="0">
                          <a:effectLst/>
                        </a:rPr>
                        <a:t>Parameters</a:t>
                      </a:r>
                      <a:endParaRPr lang="zh-CN" sz="1000" dirty="0">
                        <a:effectLst/>
                        <a:latin typeface="Times New Roman" panose="02020603050405020304" pitchFamily="18" charset="0"/>
                        <a:ea typeface="宋体" panose="02010600030101010101" pitchFamily="2" charset="-122"/>
                      </a:endParaRPr>
                    </a:p>
                  </a:txBody>
                  <a:tcPr marL="18749" marR="18749" marT="0" marB="0" anchor="ctr">
                    <a:solidFill>
                      <a:schemeClr val="bg1"/>
                    </a:solidFill>
                  </a:tcPr>
                </a:tc>
                <a:tc>
                  <a:txBody>
                    <a:bodyPr/>
                    <a:lstStyle/>
                    <a:p>
                      <a:pPr algn="ctr">
                        <a:spcAft>
                          <a:spcPts val="0"/>
                        </a:spcAft>
                      </a:pPr>
                      <a:r>
                        <a:rPr lang="en-US" sz="1000" dirty="0" smtClean="0">
                          <a:effectLst/>
                        </a:rPr>
                        <a:t>Values</a:t>
                      </a:r>
                      <a:endParaRPr lang="zh-CN" sz="1000" dirty="0">
                        <a:effectLst/>
                        <a:latin typeface="Times New Roman" panose="02020603050405020304" pitchFamily="18" charset="0"/>
                        <a:ea typeface="宋体" panose="02010600030101010101" pitchFamily="2" charset="-122"/>
                      </a:endParaRPr>
                    </a:p>
                  </a:txBody>
                  <a:tcPr marL="18749" marR="18749" marT="0" marB="0">
                    <a:solidFill>
                      <a:schemeClr val="bg1"/>
                    </a:solidFill>
                  </a:tcPr>
                </a:tc>
              </a:tr>
              <a:tr h="2377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effectLst/>
                        </a:rPr>
                        <a:t>Test environment</a:t>
                      </a:r>
                      <a:endParaRPr lang="zh-CN" altLang="zh-CN" sz="1000" dirty="0" smtClean="0">
                        <a:effectLst/>
                        <a:latin typeface="Times New Roman" panose="02020603050405020304" pitchFamily="18" charset="0"/>
                        <a:ea typeface="宋体" panose="02010600030101010101" pitchFamily="2" charset="-122"/>
                      </a:endParaRPr>
                    </a:p>
                  </a:txBody>
                  <a:tcPr marL="18749" marR="18749" marT="0" marB="0" anchor="ctr">
                    <a:solidFill>
                      <a:schemeClr val="bg1"/>
                    </a:solidFill>
                  </a:tcPr>
                </a:tc>
                <a:tc>
                  <a:txBody>
                    <a:bodyPr/>
                    <a:lstStyle/>
                    <a:p>
                      <a:pPr algn="l">
                        <a:spcAft>
                          <a:spcPts val="0"/>
                        </a:spcAft>
                      </a:pPr>
                      <a:r>
                        <a:rPr lang="en-US" sz="1000" dirty="0">
                          <a:effectLst/>
                        </a:rPr>
                        <a:t>Dense Urban – eMBB</a:t>
                      </a:r>
                      <a:endParaRPr lang="zh-CN" sz="1000" dirty="0">
                        <a:effectLst/>
                        <a:latin typeface="Times New Roman" panose="02020603050405020304" pitchFamily="18" charset="0"/>
                        <a:ea typeface="宋体" panose="02010600030101010101" pitchFamily="2" charset="-122"/>
                      </a:endParaRPr>
                    </a:p>
                  </a:txBody>
                  <a:tcPr marL="18749" marR="18749" marT="0" marB="0">
                    <a:solidFill>
                      <a:schemeClr val="bg1"/>
                    </a:solidFill>
                  </a:tcPr>
                </a:tc>
              </a:tr>
              <a:tr h="237778">
                <a:tc>
                  <a:txBody>
                    <a:bodyPr/>
                    <a:lstStyle/>
                    <a:p>
                      <a:pPr algn="l">
                        <a:spcAft>
                          <a:spcPts val="0"/>
                        </a:spcAft>
                      </a:pPr>
                      <a:r>
                        <a:rPr lang="en-US" sz="1000" dirty="0">
                          <a:effectLst/>
                        </a:rPr>
                        <a:t>Scheduling</a:t>
                      </a:r>
                      <a:endParaRPr lang="zh-CN" sz="1000" dirty="0">
                        <a:effectLst/>
                        <a:latin typeface="Times New Roman" panose="02020603050405020304" pitchFamily="18" charset="0"/>
                        <a:ea typeface="宋体" panose="02010600030101010101" pitchFamily="2" charset="-122"/>
                      </a:endParaRPr>
                    </a:p>
                  </a:txBody>
                  <a:tcPr marL="18749" marR="18749" marT="0" marB="0" anchor="ctr">
                    <a:solidFill>
                      <a:schemeClr val="bg1"/>
                    </a:solidFill>
                  </a:tcPr>
                </a:tc>
                <a:tc>
                  <a:txBody>
                    <a:bodyPr/>
                    <a:lstStyle/>
                    <a:p>
                      <a:pPr algn="l">
                        <a:spcAft>
                          <a:spcPts val="0"/>
                        </a:spcAft>
                      </a:pPr>
                      <a:r>
                        <a:rPr lang="en-US" sz="1000" dirty="0">
                          <a:effectLst/>
                        </a:rPr>
                        <a:t>MU-PF</a:t>
                      </a:r>
                      <a:endParaRPr lang="zh-CN" sz="1000" dirty="0">
                        <a:effectLst/>
                        <a:latin typeface="Times New Roman" panose="02020603050405020304" pitchFamily="18" charset="0"/>
                        <a:ea typeface="宋体" panose="02010600030101010101" pitchFamily="2" charset="-122"/>
                      </a:endParaRPr>
                    </a:p>
                  </a:txBody>
                  <a:tcPr marL="18749" marR="18749" marT="0" marB="0">
                    <a:solidFill>
                      <a:schemeClr val="bg1"/>
                    </a:solidFill>
                  </a:tcPr>
                </a:tc>
              </a:tr>
              <a:tr h="237778">
                <a:tc>
                  <a:txBody>
                    <a:bodyPr/>
                    <a:lstStyle/>
                    <a:p>
                      <a:pPr algn="l">
                        <a:spcAft>
                          <a:spcPts val="0"/>
                        </a:spcAft>
                      </a:pPr>
                      <a:r>
                        <a:rPr lang="en-US" sz="1000" dirty="0">
                          <a:effectLst/>
                        </a:rPr>
                        <a:t>ACK/NACK delay</a:t>
                      </a:r>
                      <a:endParaRPr lang="zh-CN" sz="1000" dirty="0">
                        <a:effectLst/>
                        <a:latin typeface="Times New Roman" panose="02020603050405020304" pitchFamily="18" charset="0"/>
                        <a:ea typeface="宋体" panose="02010600030101010101" pitchFamily="2" charset="-122"/>
                      </a:endParaRPr>
                    </a:p>
                  </a:txBody>
                  <a:tcPr marL="18749" marR="18749" marT="0" marB="0" anchor="ctr">
                    <a:solidFill>
                      <a:schemeClr val="bg1"/>
                    </a:solidFill>
                  </a:tcPr>
                </a:tc>
                <a:tc>
                  <a:txBody>
                    <a:bodyPr/>
                    <a:lstStyle/>
                    <a:p>
                      <a:pPr algn="l">
                        <a:spcAft>
                          <a:spcPts val="0"/>
                        </a:spcAft>
                      </a:pPr>
                      <a:r>
                        <a:rPr lang="en-US" sz="1000" dirty="0">
                          <a:effectLst/>
                        </a:rPr>
                        <a:t>Next available UL slot</a:t>
                      </a:r>
                      <a:endParaRPr lang="zh-CN" sz="1000" dirty="0">
                        <a:effectLst/>
                        <a:latin typeface="Times New Roman" panose="02020603050405020304" pitchFamily="18" charset="0"/>
                        <a:ea typeface="宋体" panose="02010600030101010101" pitchFamily="2" charset="-122"/>
                      </a:endParaRPr>
                    </a:p>
                  </a:txBody>
                  <a:tcPr marL="18749" marR="18749" marT="0" marB="0">
                    <a:solidFill>
                      <a:schemeClr val="bg1"/>
                    </a:solidFill>
                  </a:tcPr>
                </a:tc>
              </a:tr>
              <a:tr h="440832">
                <a:tc>
                  <a:txBody>
                    <a:bodyPr/>
                    <a:lstStyle/>
                    <a:p>
                      <a:pPr algn="l">
                        <a:spcAft>
                          <a:spcPts val="0"/>
                        </a:spcAft>
                      </a:pPr>
                      <a:r>
                        <a:rPr lang="en-US" sz="1000" dirty="0">
                          <a:effectLst/>
                        </a:rPr>
                        <a:t>MIMO mode</a:t>
                      </a:r>
                      <a:endParaRPr lang="zh-CN" sz="1000" dirty="0">
                        <a:effectLst/>
                        <a:latin typeface="Times New Roman" panose="02020603050405020304" pitchFamily="18" charset="0"/>
                        <a:ea typeface="宋体" panose="02010600030101010101" pitchFamily="2" charset="-122"/>
                      </a:endParaRPr>
                    </a:p>
                  </a:txBody>
                  <a:tcPr marL="18749" marR="18749" marT="0" marB="0" anchor="ctr">
                    <a:solidFill>
                      <a:schemeClr val="bg1"/>
                    </a:solidFill>
                  </a:tcPr>
                </a:tc>
                <a:tc>
                  <a:txBody>
                    <a:bodyPr/>
                    <a:lstStyle/>
                    <a:p>
                      <a:pPr algn="l">
                        <a:spcAft>
                          <a:spcPts val="0"/>
                        </a:spcAft>
                      </a:pPr>
                      <a:r>
                        <a:rPr lang="en-US" sz="1000" dirty="0">
                          <a:effectLst/>
                        </a:rPr>
                        <a:t>MU-MIMO with rank 2/4 adaptation per user;</a:t>
                      </a:r>
                      <a:endParaRPr lang="zh-CN" sz="1000" dirty="0">
                        <a:effectLst/>
                      </a:endParaRPr>
                    </a:p>
                    <a:p>
                      <a:pPr algn="l">
                        <a:spcAft>
                          <a:spcPts val="0"/>
                        </a:spcAft>
                      </a:pPr>
                      <a:r>
                        <a:rPr lang="en-US" sz="1000" dirty="0">
                          <a:effectLst/>
                        </a:rPr>
                        <a:t>Maximum MU layer = 12</a:t>
                      </a:r>
                      <a:endParaRPr lang="zh-CN" sz="1000" dirty="0">
                        <a:effectLst/>
                        <a:latin typeface="Times New Roman" panose="02020603050405020304" pitchFamily="18" charset="0"/>
                        <a:ea typeface="宋体" panose="02010600030101010101" pitchFamily="2" charset="-122"/>
                      </a:endParaRPr>
                    </a:p>
                  </a:txBody>
                  <a:tcPr marL="18749" marR="18749" marT="0" marB="0">
                    <a:solidFill>
                      <a:schemeClr val="bg1"/>
                    </a:solidFill>
                  </a:tcPr>
                </a:tc>
              </a:tr>
              <a:tr h="467007">
                <a:tc>
                  <a:txBody>
                    <a:bodyPr/>
                    <a:lstStyle/>
                    <a:p>
                      <a:pPr algn="l">
                        <a:spcAft>
                          <a:spcPts val="0"/>
                        </a:spcAft>
                      </a:pPr>
                      <a:r>
                        <a:rPr lang="en-US" sz="1000" dirty="0">
                          <a:effectLst/>
                        </a:rPr>
                        <a:t>Guard band ratio</a:t>
                      </a:r>
                      <a:endParaRPr lang="zh-CN" sz="1000" dirty="0">
                        <a:effectLst/>
                        <a:latin typeface="Times New Roman" panose="02020603050405020304" pitchFamily="18" charset="0"/>
                        <a:ea typeface="宋体" panose="02010600030101010101" pitchFamily="2" charset="-122"/>
                      </a:endParaRPr>
                    </a:p>
                  </a:txBody>
                  <a:tcPr marL="18749" marR="18749" marT="0" marB="0" anchor="ctr">
                    <a:solidFill>
                      <a:schemeClr val="bg1"/>
                    </a:solidFill>
                  </a:tcPr>
                </a:tc>
                <a:tc>
                  <a:txBody>
                    <a:bodyPr/>
                    <a:lstStyle/>
                    <a:p>
                      <a:pPr algn="l">
                        <a:spcAft>
                          <a:spcPts val="0"/>
                        </a:spcAft>
                      </a:pPr>
                      <a:r>
                        <a:rPr lang="en-US" sz="1000" dirty="0" smtClean="0">
                          <a:effectLst/>
                        </a:rPr>
                        <a:t>8.2</a:t>
                      </a:r>
                      <a:r>
                        <a:rPr lang="en-US" sz="1000" dirty="0">
                          <a:effectLst/>
                        </a:rPr>
                        <a:t>% for 30kHz </a:t>
                      </a:r>
                      <a:r>
                        <a:rPr lang="en-US" sz="1000" dirty="0" smtClean="0">
                          <a:effectLst/>
                        </a:rPr>
                        <a:t>SCS and 20MHz</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effectLst/>
                          <a:latin typeface="Times New Roman" panose="02020603050405020304" pitchFamily="18" charset="0"/>
                          <a:ea typeface="宋体" panose="02010600030101010101" pitchFamily="2" charset="-122"/>
                        </a:rPr>
                        <a:t>10% for </a:t>
                      </a:r>
                      <a:r>
                        <a:rPr lang="en-US" altLang="zh-CN" sz="1000" dirty="0" smtClean="0">
                          <a:effectLst/>
                        </a:rPr>
                        <a:t>30kHz SCS and 6.4MHz</a:t>
                      </a:r>
                      <a:endParaRPr lang="zh-CN" sz="1000" dirty="0">
                        <a:effectLst/>
                        <a:latin typeface="Times New Roman" panose="02020603050405020304" pitchFamily="18" charset="0"/>
                        <a:ea typeface="宋体" panose="02010600030101010101" pitchFamily="2" charset="-122"/>
                      </a:endParaRPr>
                    </a:p>
                  </a:txBody>
                  <a:tcPr marL="18749" marR="18749" marT="0" marB="0">
                    <a:solidFill>
                      <a:schemeClr val="bg1"/>
                    </a:solidFill>
                  </a:tcPr>
                </a:tc>
              </a:tr>
              <a:tr h="237778">
                <a:tc>
                  <a:txBody>
                    <a:bodyPr/>
                    <a:lstStyle/>
                    <a:p>
                      <a:pPr algn="l">
                        <a:spcAft>
                          <a:spcPts val="0"/>
                        </a:spcAft>
                      </a:pPr>
                      <a:r>
                        <a:rPr lang="en-US" sz="1000" dirty="0">
                          <a:effectLst/>
                        </a:rPr>
                        <a:t>BS receiver type</a:t>
                      </a:r>
                      <a:endParaRPr lang="zh-CN" sz="1000" dirty="0">
                        <a:effectLst/>
                        <a:latin typeface="Times New Roman" panose="02020603050405020304" pitchFamily="18" charset="0"/>
                        <a:ea typeface="宋体" panose="02010600030101010101" pitchFamily="2" charset="-122"/>
                      </a:endParaRPr>
                    </a:p>
                  </a:txBody>
                  <a:tcPr marL="18749" marR="18749" marT="0" marB="0" anchor="ctr">
                    <a:solidFill>
                      <a:schemeClr val="bg1"/>
                    </a:solidFill>
                  </a:tcPr>
                </a:tc>
                <a:tc>
                  <a:txBody>
                    <a:bodyPr/>
                    <a:lstStyle/>
                    <a:p>
                      <a:pPr algn="l">
                        <a:spcAft>
                          <a:spcPts val="0"/>
                        </a:spcAft>
                      </a:pPr>
                      <a:r>
                        <a:rPr lang="en-US" sz="1000" dirty="0">
                          <a:effectLst/>
                        </a:rPr>
                        <a:t>MMSE-IRC</a:t>
                      </a:r>
                      <a:endParaRPr lang="zh-CN" sz="1000" dirty="0">
                        <a:effectLst/>
                        <a:latin typeface="Times New Roman" panose="02020603050405020304" pitchFamily="18" charset="0"/>
                        <a:ea typeface="宋体" panose="02010600030101010101" pitchFamily="2" charset="-122"/>
                      </a:endParaRPr>
                    </a:p>
                  </a:txBody>
                  <a:tcPr marL="18749" marR="18749" marT="0" marB="0">
                    <a:solidFill>
                      <a:schemeClr val="bg1"/>
                    </a:solidFill>
                  </a:tcPr>
                </a:tc>
              </a:tr>
              <a:tr h="342557">
                <a:tc>
                  <a:txBody>
                    <a:bodyPr/>
                    <a:lstStyle/>
                    <a:p>
                      <a:pPr algn="l">
                        <a:spcAft>
                          <a:spcPts val="0"/>
                        </a:spcAft>
                      </a:pPr>
                      <a:r>
                        <a:rPr lang="en-US" sz="1000" dirty="0">
                          <a:effectLst/>
                        </a:rPr>
                        <a:t>CSI feedback</a:t>
                      </a:r>
                      <a:endParaRPr lang="zh-CN" sz="1000" dirty="0">
                        <a:effectLst/>
                        <a:latin typeface="Times New Roman" panose="02020603050405020304" pitchFamily="18" charset="0"/>
                        <a:ea typeface="宋体" panose="02010600030101010101" pitchFamily="2" charset="-122"/>
                      </a:endParaRPr>
                    </a:p>
                  </a:txBody>
                  <a:tcPr marL="18749" marR="18749" marT="0" marB="0" anchor="ctr">
                    <a:solidFill>
                      <a:schemeClr val="bg1"/>
                    </a:solidFill>
                  </a:tcPr>
                </a:tc>
                <a:tc>
                  <a:txBody>
                    <a:bodyPr/>
                    <a:lstStyle/>
                    <a:p>
                      <a:pPr algn="l">
                        <a:spcAft>
                          <a:spcPts val="0"/>
                        </a:spcAft>
                      </a:pPr>
                      <a:r>
                        <a:rPr lang="en-US" sz="1000" dirty="0" smtClean="0">
                          <a:effectLst/>
                        </a:rPr>
                        <a:t>5 </a:t>
                      </a:r>
                      <a:r>
                        <a:rPr lang="en-US" sz="1000" dirty="0">
                          <a:effectLst/>
                        </a:rPr>
                        <a:t>slots period based on precoded </a:t>
                      </a:r>
                      <a:r>
                        <a:rPr lang="en-US" sz="1000" dirty="0" smtClean="0">
                          <a:effectLst/>
                        </a:rPr>
                        <a:t>CSI-RS</a:t>
                      </a:r>
                      <a:endParaRPr lang="zh-CN" sz="1000" dirty="0">
                        <a:effectLst/>
                        <a:latin typeface="Times New Roman" panose="02020603050405020304" pitchFamily="18" charset="0"/>
                        <a:ea typeface="宋体" panose="02010600030101010101" pitchFamily="2" charset="-122"/>
                      </a:endParaRPr>
                    </a:p>
                  </a:txBody>
                  <a:tcPr marL="18749" marR="18749" marT="0" marB="0">
                    <a:solidFill>
                      <a:schemeClr val="bg1"/>
                    </a:solidFill>
                  </a:tcPr>
                </a:tc>
              </a:tr>
              <a:tr h="342557">
                <a:tc>
                  <a:txBody>
                    <a:bodyPr/>
                    <a:lstStyle/>
                    <a:p>
                      <a:pPr algn="l">
                        <a:spcAft>
                          <a:spcPts val="0"/>
                        </a:spcAft>
                      </a:pPr>
                      <a:r>
                        <a:rPr lang="en-US" altLang="zh-CN" sz="1000" dirty="0" smtClean="0">
                          <a:effectLst/>
                        </a:rPr>
                        <a:t>Traffic model</a:t>
                      </a:r>
                      <a:endParaRPr lang="zh-CN" sz="1000" dirty="0">
                        <a:effectLst/>
                        <a:latin typeface="Times New Roman" panose="02020603050405020304" pitchFamily="18" charset="0"/>
                        <a:ea typeface="宋体" panose="02010600030101010101" pitchFamily="2" charset="-122"/>
                      </a:endParaRPr>
                    </a:p>
                  </a:txBody>
                  <a:tcPr marL="18749" marR="18749" marT="0" marB="0" anchor="ctr">
                    <a:solidFill>
                      <a:schemeClr val="bg1"/>
                    </a:solidFill>
                  </a:tcPr>
                </a:tc>
                <a:tc>
                  <a:txBody>
                    <a:bodyPr/>
                    <a:lstStyle/>
                    <a:p>
                      <a:pPr algn="l">
                        <a:spcAft>
                          <a:spcPts val="0"/>
                        </a:spcAft>
                      </a:pPr>
                      <a:r>
                        <a:rPr lang="en-US" altLang="zh-CN" sz="1000" dirty="0" smtClean="0">
                          <a:effectLst/>
                        </a:rPr>
                        <a:t>Full buffer</a:t>
                      </a:r>
                      <a:endParaRPr lang="zh-CN" sz="1000" dirty="0">
                        <a:effectLst/>
                        <a:latin typeface="Times New Roman" panose="02020603050405020304" pitchFamily="18" charset="0"/>
                        <a:ea typeface="宋体" panose="02010600030101010101" pitchFamily="2" charset="-122"/>
                      </a:endParaRPr>
                    </a:p>
                  </a:txBody>
                  <a:tcPr marL="18749" marR="18749" marT="0" marB="0">
                    <a:solidFill>
                      <a:schemeClr val="bg1"/>
                    </a:solidFill>
                  </a:tcPr>
                </a:tc>
              </a:tr>
              <a:tr h="625538">
                <a:tc>
                  <a:txBody>
                    <a:bodyPr/>
                    <a:lstStyle/>
                    <a:p>
                      <a:pPr algn="l">
                        <a:spcAft>
                          <a:spcPts val="0"/>
                        </a:spcAft>
                      </a:pPr>
                      <a:r>
                        <a:rPr lang="en-US" sz="1000" dirty="0">
                          <a:effectLst/>
                        </a:rPr>
                        <a:t>SRS transmission</a:t>
                      </a:r>
                      <a:endParaRPr lang="zh-CN" sz="1000" dirty="0">
                        <a:effectLst/>
                        <a:latin typeface="Times New Roman" panose="02020603050405020304" pitchFamily="18" charset="0"/>
                        <a:ea typeface="宋体" panose="02010600030101010101" pitchFamily="2" charset="-122"/>
                      </a:endParaRPr>
                    </a:p>
                  </a:txBody>
                  <a:tcPr marL="18749" marR="18749" marT="0" marB="0" anchor="ctr">
                    <a:solidFill>
                      <a:schemeClr val="bg1"/>
                    </a:solidFill>
                  </a:tcPr>
                </a:tc>
                <a:tc>
                  <a:txBody>
                    <a:bodyPr/>
                    <a:lstStyle/>
                    <a:p>
                      <a:pPr algn="l">
                        <a:spcAft>
                          <a:spcPts val="0"/>
                        </a:spcAft>
                      </a:pPr>
                      <a:r>
                        <a:rPr lang="en-US" sz="1000" dirty="0">
                          <a:effectLst/>
                        </a:rPr>
                        <a:t>Non-precoded SRS for 4Tx ports;</a:t>
                      </a:r>
                      <a:endParaRPr lang="zh-CN" sz="1000" dirty="0">
                        <a:effectLst/>
                      </a:endParaRPr>
                    </a:p>
                    <a:p>
                      <a:pPr algn="l">
                        <a:spcAft>
                          <a:spcPts val="0"/>
                        </a:spcAft>
                      </a:pPr>
                      <a:r>
                        <a:rPr lang="en-US" sz="1000" dirty="0">
                          <a:effectLst/>
                        </a:rPr>
                        <a:t>Period: 5 slots;</a:t>
                      </a:r>
                      <a:endParaRPr lang="zh-CN" sz="1000" dirty="0">
                        <a:effectLst/>
                      </a:endParaRPr>
                    </a:p>
                    <a:p>
                      <a:pPr algn="l">
                        <a:spcAft>
                          <a:spcPts val="0"/>
                        </a:spcAft>
                      </a:pPr>
                      <a:r>
                        <a:rPr lang="en-US" sz="1000" dirty="0">
                          <a:effectLst/>
                        </a:rPr>
                        <a:t>2 symbols for 30kHz SCS</a:t>
                      </a:r>
                      <a:r>
                        <a:rPr lang="en-US" sz="1000" dirty="0" smtClean="0">
                          <a:effectLst/>
                        </a:rPr>
                        <a:t>;</a:t>
                      </a:r>
                      <a:endParaRPr lang="zh-CN" sz="1000" dirty="0">
                        <a:effectLst/>
                      </a:endParaRPr>
                    </a:p>
                  </a:txBody>
                  <a:tcPr marL="18749" marR="18749" marT="0" marB="0">
                    <a:solidFill>
                      <a:schemeClr val="bg1"/>
                    </a:solidFill>
                  </a:tcPr>
                </a:tc>
              </a:tr>
              <a:tr h="410014">
                <a:tc>
                  <a:txBody>
                    <a:bodyPr/>
                    <a:lstStyle/>
                    <a:p>
                      <a:pPr algn="l">
                        <a:spcAft>
                          <a:spcPts val="0"/>
                        </a:spcAft>
                      </a:pPr>
                      <a:r>
                        <a:rPr lang="en-US" sz="1000" dirty="0">
                          <a:effectLst/>
                        </a:rPr>
                        <a:t>Precoder derivation</a:t>
                      </a:r>
                      <a:endParaRPr lang="zh-CN" sz="1000" dirty="0">
                        <a:effectLst/>
                        <a:latin typeface="Times New Roman" panose="02020603050405020304" pitchFamily="18" charset="0"/>
                        <a:ea typeface="宋体" panose="02010600030101010101" pitchFamily="2" charset="-122"/>
                      </a:endParaRPr>
                    </a:p>
                  </a:txBody>
                  <a:tcPr marL="18749" marR="18749" marT="0" marB="0" anchor="ctr">
                    <a:solidFill>
                      <a:schemeClr val="bg1"/>
                    </a:solidFill>
                  </a:tcPr>
                </a:tc>
                <a:tc>
                  <a:txBody>
                    <a:bodyPr/>
                    <a:lstStyle/>
                    <a:p>
                      <a:pPr algn="l">
                        <a:spcAft>
                          <a:spcPts val="0"/>
                        </a:spcAft>
                      </a:pPr>
                      <a:r>
                        <a:rPr lang="en-US" sz="1000" dirty="0">
                          <a:effectLst/>
                        </a:rPr>
                        <a:t>TDD: SRS based</a:t>
                      </a:r>
                      <a:endParaRPr lang="zh-CN" sz="1000" dirty="0">
                        <a:effectLst/>
                        <a:latin typeface="Times New Roman" panose="02020603050405020304" pitchFamily="18" charset="0"/>
                        <a:ea typeface="宋体" panose="02010600030101010101" pitchFamily="2" charset="-122"/>
                      </a:endParaRPr>
                    </a:p>
                  </a:txBody>
                  <a:tcPr marL="18749" marR="18749" marT="0" marB="0">
                    <a:solidFill>
                      <a:schemeClr val="bg1"/>
                    </a:solidFill>
                  </a:tcPr>
                </a:tc>
              </a:tr>
              <a:tr h="237778">
                <a:tc>
                  <a:txBody>
                    <a:bodyPr/>
                    <a:lstStyle/>
                    <a:p>
                      <a:pPr algn="l">
                        <a:spcAft>
                          <a:spcPts val="0"/>
                        </a:spcAft>
                      </a:pPr>
                      <a:r>
                        <a:rPr lang="en-US" sz="1000" dirty="0">
                          <a:effectLst/>
                        </a:rPr>
                        <a:t>Channel estimation</a:t>
                      </a:r>
                      <a:endParaRPr lang="zh-CN" sz="1000" dirty="0">
                        <a:effectLst/>
                        <a:latin typeface="Times New Roman" panose="02020603050405020304" pitchFamily="18" charset="0"/>
                        <a:ea typeface="宋体" panose="02010600030101010101" pitchFamily="2" charset="-122"/>
                      </a:endParaRPr>
                    </a:p>
                  </a:txBody>
                  <a:tcPr marL="18749" marR="18749" marT="0" marB="0" anchor="ctr">
                    <a:solidFill>
                      <a:schemeClr val="bg1"/>
                    </a:solidFill>
                  </a:tcPr>
                </a:tc>
                <a:tc>
                  <a:txBody>
                    <a:bodyPr/>
                    <a:lstStyle/>
                    <a:p>
                      <a:pPr algn="l">
                        <a:spcAft>
                          <a:spcPts val="0"/>
                        </a:spcAft>
                      </a:pPr>
                      <a:r>
                        <a:rPr lang="en-US" sz="1000" dirty="0">
                          <a:effectLst/>
                        </a:rPr>
                        <a:t>Non-ideal</a:t>
                      </a:r>
                      <a:endParaRPr lang="zh-CN" sz="1000" dirty="0">
                        <a:effectLst/>
                        <a:latin typeface="Times New Roman" panose="02020603050405020304" pitchFamily="18" charset="0"/>
                        <a:ea typeface="宋体" panose="02010600030101010101" pitchFamily="2" charset="-122"/>
                      </a:endParaRPr>
                    </a:p>
                  </a:txBody>
                  <a:tcPr marL="18749" marR="18749" marT="0" marB="0">
                    <a:solidFill>
                      <a:schemeClr val="bg1"/>
                    </a:solidFill>
                  </a:tcPr>
                </a:tc>
              </a:tr>
              <a:tr h="237778">
                <a:tc>
                  <a:txBody>
                    <a:bodyPr/>
                    <a:lstStyle/>
                    <a:p>
                      <a:pPr algn="l">
                        <a:spcAft>
                          <a:spcPts val="0"/>
                        </a:spcAft>
                      </a:pPr>
                      <a:r>
                        <a:rPr lang="en-US" sz="1000" dirty="0">
                          <a:effectLst/>
                        </a:rPr>
                        <a:t>Waveform</a:t>
                      </a:r>
                      <a:endParaRPr lang="zh-CN" sz="1000" dirty="0">
                        <a:effectLst/>
                        <a:latin typeface="Times New Roman" panose="02020603050405020304" pitchFamily="18" charset="0"/>
                        <a:ea typeface="宋体" panose="02010600030101010101" pitchFamily="2" charset="-122"/>
                      </a:endParaRPr>
                    </a:p>
                  </a:txBody>
                  <a:tcPr marL="18749" marR="18749" marT="0" marB="0" anchor="ctr">
                    <a:solidFill>
                      <a:schemeClr val="bg1"/>
                    </a:solidFill>
                  </a:tcPr>
                </a:tc>
                <a:tc>
                  <a:txBody>
                    <a:bodyPr/>
                    <a:lstStyle/>
                    <a:p>
                      <a:pPr algn="l">
                        <a:spcAft>
                          <a:spcPts val="0"/>
                        </a:spcAft>
                      </a:pPr>
                      <a:r>
                        <a:rPr lang="en-US" sz="1000" dirty="0">
                          <a:effectLst/>
                        </a:rPr>
                        <a:t>OFDM</a:t>
                      </a:r>
                      <a:endParaRPr lang="zh-CN" sz="1000" dirty="0">
                        <a:effectLst/>
                        <a:latin typeface="Times New Roman" panose="02020603050405020304" pitchFamily="18" charset="0"/>
                        <a:ea typeface="宋体" panose="02010600030101010101" pitchFamily="2" charset="-122"/>
                      </a:endParaRPr>
                    </a:p>
                  </a:txBody>
                  <a:tcPr marL="18749" marR="18749" marT="0" marB="0">
                    <a:solidFill>
                      <a:schemeClr val="bg1"/>
                    </a:solidFill>
                  </a:tcPr>
                </a:tc>
              </a:tr>
            </a:tbl>
          </a:graphicData>
        </a:graphic>
      </p:graphicFrame>
      <p:sp>
        <p:nvSpPr>
          <p:cNvPr id="5" name="标题 1"/>
          <p:cNvSpPr>
            <a:spLocks noGrp="1"/>
          </p:cNvSpPr>
          <p:nvPr>
            <p:ph type="title"/>
          </p:nvPr>
        </p:nvSpPr>
        <p:spPr>
          <a:xfrm>
            <a:off x="524465" y="202993"/>
            <a:ext cx="10569599" cy="430719"/>
          </a:xfrm>
        </p:spPr>
        <p:txBody>
          <a:bodyPr/>
          <a:lstStyle/>
          <a:p>
            <a:r>
              <a:rPr lang="en-US" altLang="zh-CN" dirty="0"/>
              <a:t>E</a:t>
            </a:r>
            <a:r>
              <a:rPr lang="en-US" altLang="zh-CN" dirty="0" smtClean="0"/>
              <a:t>valuation </a:t>
            </a:r>
            <a:r>
              <a:rPr lang="en-US" altLang="zh-CN" dirty="0"/>
              <a:t>a</a:t>
            </a:r>
            <a:r>
              <a:rPr lang="en-US" altLang="zh-CN" dirty="0" smtClean="0"/>
              <a:t>ssumption for downlink spectral efficiency (2/2) </a:t>
            </a:r>
            <a:endParaRPr lang="zh-CN" altLang="en-US" dirty="0"/>
          </a:p>
        </p:txBody>
      </p:sp>
    </p:spTree>
    <p:extLst>
      <p:ext uri="{BB962C8B-B14F-4D97-AF65-F5344CB8AC3E}">
        <p14:creationId xmlns:p14="http://schemas.microsoft.com/office/powerpoint/2010/main" val="3817584332"/>
      </p:ext>
    </p:extLst>
  </p:cSld>
  <p:clrMapOvr>
    <a:masterClrMapping/>
  </p:clrMapOvr>
  <mc:AlternateContent xmlns:mc="http://schemas.openxmlformats.org/markup-compatibility/2006" xmlns:p14="http://schemas.microsoft.com/office/powerpoint/2010/main">
    <mc:Choice Requires="p14">
      <p:transition p14:dur="0" advClick="0" advTm="8000"/>
    </mc:Choice>
    <mc:Fallback xmlns="">
      <p:transition advClick="0" advTm="8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D7B0514-4060-0E4B-809B-B1B2E3258AB4}"/>
              </a:ext>
            </a:extLst>
          </p:cNvPr>
          <p:cNvSpPr>
            <a:spLocks noGrp="1"/>
          </p:cNvSpPr>
          <p:nvPr>
            <p:ph idx="10"/>
          </p:nvPr>
        </p:nvSpPr>
        <p:spPr>
          <a:xfrm>
            <a:off x="0" y="2628183"/>
            <a:ext cx="12192000" cy="996390"/>
          </a:xfrm>
        </p:spPr>
        <p:txBody>
          <a:bodyPr/>
          <a:lstStyle/>
          <a:p>
            <a:pPr marL="0" algn="ctr">
              <a:lnSpc>
                <a:spcPct val="105000"/>
              </a:lnSpc>
              <a:spcAft>
                <a:spcPts val="800"/>
              </a:spcAft>
            </a:pPr>
            <a:r>
              <a:rPr lang="en-US" altLang="zh-CN" sz="3599" b="1" dirty="0">
                <a:latin typeface="Calibri" panose="020F0502020204030204" pitchFamily="34" charset="0"/>
                <a:ea typeface="宋体" panose="02010600030101010101" pitchFamily="2" charset="-122"/>
                <a:cs typeface="+mn-cs"/>
              </a:rPr>
              <a:t>Performance </a:t>
            </a:r>
            <a:r>
              <a:rPr lang="en-US" altLang="zh-CN" sz="3599" b="1" dirty="0">
                <a:latin typeface="Calibri" panose="020F0502020204030204" pitchFamily="34" charset="0"/>
                <a:ea typeface="宋体" panose="02010600030101010101" pitchFamily="2" charset="-122"/>
              </a:rPr>
              <a:t>analysis </a:t>
            </a:r>
            <a:r>
              <a:rPr lang="en-US" altLang="zh-CN" sz="3599" b="1" dirty="0">
                <a:latin typeface="Calibri" panose="020F0502020204030204" pitchFamily="34" charset="0"/>
                <a:ea typeface="宋体" panose="02010600030101010101" pitchFamily="2" charset="-122"/>
                <a:cs typeface="+mn-cs"/>
              </a:rPr>
              <a:t>of TSDSI Pi/2 </a:t>
            </a:r>
            <a:r>
              <a:rPr lang="en-US" altLang="zh-CN" sz="3599" b="1" dirty="0">
                <a:latin typeface="Calibri" panose="020F0502020204030204" pitchFamily="34" charset="0"/>
                <a:ea typeface="宋体" panose="02010600030101010101" pitchFamily="2" charset="-122"/>
                <a:cs typeface="+mn-cs"/>
              </a:rPr>
              <a:t>BPSK</a:t>
            </a:r>
            <a:endParaRPr lang="en-US" altLang="zh-CN" sz="3599" b="1" dirty="0">
              <a:latin typeface="Calibri" panose="020F0502020204030204" pitchFamily="34" charset="0"/>
              <a:ea typeface="宋体" panose="02010600030101010101" pitchFamily="2" charset="-122"/>
              <a:cs typeface="+mn-cs"/>
            </a:endParaRPr>
          </a:p>
        </p:txBody>
      </p:sp>
      <p:sp>
        <p:nvSpPr>
          <p:cNvPr id="8" name="TextBox 7">
            <a:extLst>
              <a:ext uri="{FF2B5EF4-FFF2-40B4-BE49-F238E27FC236}">
                <a16:creationId xmlns="" xmlns:a16="http://schemas.microsoft.com/office/drawing/2014/main" id="{D8536F3D-D0C8-B447-A64B-59D377EA5296}"/>
              </a:ext>
            </a:extLst>
          </p:cNvPr>
          <p:cNvSpPr txBox="1"/>
          <p:nvPr/>
        </p:nvSpPr>
        <p:spPr>
          <a:xfrm>
            <a:off x="5658181" y="-1188256"/>
            <a:ext cx="184659" cy="528144"/>
          </a:xfrm>
          <a:prstGeom prst="rect">
            <a:avLst/>
          </a:prstGeom>
          <a:noFill/>
        </p:spPr>
        <p:txBody>
          <a:bodyPr wrap="none" rtlCol="0">
            <a:spAutoFit/>
          </a:bodyPr>
          <a:lstStyle/>
          <a:p>
            <a:pPr defTabSz="914112">
              <a:lnSpc>
                <a:spcPts val="3439"/>
              </a:lnSpc>
            </a:pPr>
            <a:endParaRPr lang="en-US" sz="3199" dirty="0">
              <a:solidFill>
                <a:srgbClr val="1D1D1A"/>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55482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 xmlns:a16="http://schemas.microsoft.com/office/drawing/2014/main" id="{C6ADB1D9-336D-594D-9418-4BC486843D21}"/>
              </a:ext>
            </a:extLst>
          </p:cNvPr>
          <p:cNvSpPr>
            <a:spLocks noGrp="1"/>
          </p:cNvSpPr>
          <p:nvPr>
            <p:ph type="subTitle" idx="1"/>
          </p:nvPr>
        </p:nvSpPr>
        <p:spPr>
          <a:xfrm>
            <a:off x="728891" y="457296"/>
            <a:ext cx="10736446" cy="567101"/>
          </a:xfrm>
        </p:spPr>
        <p:txBody>
          <a:bodyPr>
            <a:normAutofit/>
          </a:bodyPr>
          <a:lstStyle/>
          <a:p>
            <a:r>
              <a:rPr lang="en-US" altLang="zh-CN" b="1" dirty="0">
                <a:solidFill>
                  <a:srgbClr val="C00000"/>
                </a:solidFill>
                <a:latin typeface="Calibri" panose="020F0502020204030204" pitchFamily="34" charset="0"/>
                <a:ea typeface="宋体" panose="02010600030101010101" pitchFamily="2" charset="-122"/>
              </a:rPr>
              <a:t>Performance analysis </a:t>
            </a:r>
            <a:r>
              <a:rPr lang="en-US" altLang="zh-CN" b="1" dirty="0" smtClean="0">
                <a:solidFill>
                  <a:srgbClr val="C00000"/>
                </a:solidFill>
                <a:latin typeface="Calibri" panose="020F0502020204030204" pitchFamily="34" charset="0"/>
                <a:ea typeface="宋体" panose="02010600030101010101" pitchFamily="2" charset="-122"/>
              </a:rPr>
              <a:t>of </a:t>
            </a:r>
            <a:r>
              <a:rPr lang="en-US" altLang="zh-CN" b="1" dirty="0">
                <a:solidFill>
                  <a:srgbClr val="C00000"/>
                </a:solidFill>
                <a:latin typeface="Calibri" panose="020F0502020204030204" pitchFamily="34" charset="0"/>
                <a:ea typeface="宋体" panose="02010600030101010101" pitchFamily="2" charset="-122"/>
              </a:rPr>
              <a:t>TSDSI Pi/2 BPSK (</a:t>
            </a:r>
            <a:r>
              <a:rPr lang="en-US" altLang="zh-CN" b="1" dirty="0" smtClean="0">
                <a:solidFill>
                  <a:srgbClr val="C00000"/>
                </a:solidFill>
                <a:latin typeface="Calibri" panose="020F0502020204030204" pitchFamily="34" charset="0"/>
                <a:ea typeface="宋体" panose="02010600030101010101" pitchFamily="2" charset="-122"/>
              </a:rPr>
              <a:t>background-PHY)  </a:t>
            </a:r>
            <a:endParaRPr lang="zh-CN" altLang="zh-CN" dirty="0">
              <a:solidFill>
                <a:srgbClr val="C00000"/>
              </a:solidFill>
              <a:latin typeface="Calibri" panose="020F0502020204030204" pitchFamily="34" charset="0"/>
              <a:ea typeface="宋体" panose="02010600030101010101" pitchFamily="2" charset="-122"/>
            </a:endParaRPr>
          </a:p>
        </p:txBody>
      </p:sp>
      <p:sp>
        <p:nvSpPr>
          <p:cNvPr id="3" name="Content Placeholder 2">
            <a:extLst>
              <a:ext uri="{FF2B5EF4-FFF2-40B4-BE49-F238E27FC236}">
                <a16:creationId xmlns="" xmlns:a16="http://schemas.microsoft.com/office/drawing/2014/main" id="{1D7B0514-4060-0E4B-809B-B1B2E3258AB4}"/>
              </a:ext>
            </a:extLst>
          </p:cNvPr>
          <p:cNvSpPr>
            <a:spLocks noGrp="1"/>
          </p:cNvSpPr>
          <p:nvPr>
            <p:ph idx="10"/>
          </p:nvPr>
        </p:nvSpPr>
        <p:spPr>
          <a:xfrm>
            <a:off x="728890" y="1160750"/>
            <a:ext cx="10978224" cy="637722"/>
          </a:xfrm>
        </p:spPr>
        <p:txBody>
          <a:bodyPr/>
          <a:lstStyle/>
          <a:p>
            <a:pPr marL="0" algn="just">
              <a:lnSpc>
                <a:spcPct val="105000"/>
              </a:lnSpc>
              <a:spcAft>
                <a:spcPts val="800"/>
              </a:spcAft>
            </a:pPr>
            <a:r>
              <a:rPr lang="en-US" altLang="zh-CN" sz="1599" dirty="0">
                <a:latin typeface="微软雅黑" panose="020B0503020204020204" pitchFamily="34" charset="-122"/>
                <a:ea typeface="微软雅黑" panose="020B0503020204020204" pitchFamily="34" charset="-122"/>
              </a:rPr>
              <a:t>TSDSI Pi/2 BPSK </a:t>
            </a:r>
            <a:r>
              <a:rPr lang="en-US" altLang="zh-CN" sz="1599" dirty="0">
                <a:latin typeface="微软雅黑" panose="020B0503020204020204" pitchFamily="34" charset="-122"/>
                <a:ea typeface="微软雅黑" panose="020B0503020204020204" pitchFamily="34" charset="-122"/>
              </a:rPr>
              <a:t>means: </a:t>
            </a:r>
          </a:p>
          <a:p>
            <a:pPr marL="0" algn="just">
              <a:lnSpc>
                <a:spcPct val="105000"/>
              </a:lnSpc>
              <a:spcAft>
                <a:spcPts val="800"/>
              </a:spcAft>
            </a:pPr>
            <a:r>
              <a:rPr lang="en-US" altLang="zh-CN" sz="1599" dirty="0">
                <a:latin typeface="微软雅黑" panose="020B0503020204020204" pitchFamily="34" charset="-122"/>
                <a:ea typeface="微软雅黑" panose="020B0503020204020204" pitchFamily="34" charset="-122"/>
              </a:rPr>
              <a:t>Mandatory </a:t>
            </a:r>
            <a:r>
              <a:rPr lang="en-US" altLang="zh-CN" sz="1599" dirty="0">
                <a:latin typeface="微软雅黑" panose="020B0503020204020204" pitchFamily="34" charset="-122"/>
                <a:ea typeface="微软雅黑" panose="020B0503020204020204" pitchFamily="34" charset="-122"/>
              </a:rPr>
              <a:t>with adding one Filter in Pi/2 PUSCH/PUCCH </a:t>
            </a:r>
            <a:r>
              <a:rPr lang="en-US" altLang="zh-CN" sz="1599" dirty="0">
                <a:latin typeface="微软雅黑" panose="020B0503020204020204" pitchFamily="34" charset="-122"/>
                <a:ea typeface="微软雅黑" panose="020B0503020204020204" pitchFamily="34" charset="-122"/>
              </a:rPr>
              <a:t>process and </a:t>
            </a:r>
            <a:r>
              <a:rPr lang="en-US" altLang="zh-CN" sz="1599" dirty="0">
                <a:latin typeface="微软雅黑" panose="020B0503020204020204" pitchFamily="34" charset="-122"/>
                <a:ea typeface="微软雅黑" panose="020B0503020204020204" pitchFamily="34" charset="-122"/>
              </a:rPr>
              <a:t>without any Filter in DMRS process.</a:t>
            </a:r>
            <a:endParaRPr lang="en-US" altLang="zh-CN" sz="1599" dirty="0">
              <a:latin typeface="微软雅黑" panose="020B0503020204020204" pitchFamily="34" charset="-122"/>
              <a:ea typeface="微软雅黑" panose="020B0503020204020204" pitchFamily="34" charset="-122"/>
            </a:endParaRPr>
          </a:p>
        </p:txBody>
      </p:sp>
      <p:sp>
        <p:nvSpPr>
          <p:cNvPr id="8" name="TextBox 7">
            <a:extLst>
              <a:ext uri="{FF2B5EF4-FFF2-40B4-BE49-F238E27FC236}">
                <a16:creationId xmlns="" xmlns:a16="http://schemas.microsoft.com/office/drawing/2014/main" id="{D8536F3D-D0C8-B447-A64B-59D377EA5296}"/>
              </a:ext>
            </a:extLst>
          </p:cNvPr>
          <p:cNvSpPr txBox="1"/>
          <p:nvPr/>
        </p:nvSpPr>
        <p:spPr>
          <a:xfrm>
            <a:off x="5658181" y="-1188256"/>
            <a:ext cx="184659" cy="528144"/>
          </a:xfrm>
          <a:prstGeom prst="rect">
            <a:avLst/>
          </a:prstGeom>
          <a:noFill/>
        </p:spPr>
        <p:txBody>
          <a:bodyPr wrap="none" rtlCol="0">
            <a:spAutoFit/>
          </a:bodyPr>
          <a:lstStyle/>
          <a:p>
            <a:pPr defTabSz="914112">
              <a:lnSpc>
                <a:spcPts val="3439"/>
              </a:lnSpc>
            </a:pPr>
            <a:endParaRPr lang="en-US" sz="3199" dirty="0">
              <a:solidFill>
                <a:srgbClr val="1D1D1A"/>
              </a:solidFill>
              <a:latin typeface="Microsoft YaHei" panose="020B0503020204020204" pitchFamily="34" charset="-122"/>
              <a:ea typeface="Microsoft YaHei" panose="020B0503020204020204" pitchFamily="34" charset="-122"/>
            </a:endParaRPr>
          </a:p>
        </p:txBody>
      </p:sp>
      <p:sp>
        <p:nvSpPr>
          <p:cNvPr id="10" name="矩形 9"/>
          <p:cNvSpPr/>
          <p:nvPr/>
        </p:nvSpPr>
        <p:spPr>
          <a:xfrm>
            <a:off x="143285" y="2414074"/>
            <a:ext cx="953734" cy="711712"/>
          </a:xfrm>
          <a:prstGeom prst="rect">
            <a:avLst/>
          </a:prstGeom>
        </p:spPr>
        <p:txBody>
          <a:bodyPr wrap="none">
            <a:spAutoFit/>
          </a:bodyPr>
          <a:lstStyle/>
          <a:p>
            <a:pPr algn="just" defTabSz="914112">
              <a:lnSpc>
                <a:spcPct val="105000"/>
              </a:lnSpc>
              <a:spcAft>
                <a:spcPts val="800"/>
              </a:spcAft>
            </a:pPr>
            <a:r>
              <a:rPr lang="en-US" altLang="zh-CN" sz="1599" dirty="0">
                <a:solidFill>
                  <a:srgbClr val="1D1D1A"/>
                </a:solidFill>
                <a:latin typeface="微软雅黑" panose="020B0503020204020204" pitchFamily="34" charset="-122"/>
                <a:ea typeface="微软雅黑" panose="020B0503020204020204" pitchFamily="34" charset="-122"/>
              </a:rPr>
              <a:t>3GPP </a:t>
            </a:r>
          </a:p>
          <a:p>
            <a:pPr algn="just" defTabSz="914112">
              <a:lnSpc>
                <a:spcPct val="105000"/>
              </a:lnSpc>
              <a:spcAft>
                <a:spcPts val="800"/>
              </a:spcAft>
            </a:pPr>
            <a:r>
              <a:rPr lang="en-US" altLang="zh-CN" sz="1599" dirty="0">
                <a:solidFill>
                  <a:srgbClr val="1D1D1A"/>
                </a:solidFill>
                <a:latin typeface="微软雅黑" panose="020B0503020204020204" pitchFamily="34" charset="-122"/>
                <a:ea typeface="微软雅黑" panose="020B0503020204020204" pitchFamily="34" charset="-122"/>
              </a:rPr>
              <a:t>Pi/BPSK</a:t>
            </a:r>
            <a:endParaRPr lang="en-US" altLang="zh-CN" sz="1599" dirty="0">
              <a:solidFill>
                <a:srgbClr val="1D1D1A"/>
              </a:solidFill>
              <a:latin typeface="微软雅黑" panose="020B0503020204020204" pitchFamily="34" charset="-122"/>
              <a:ea typeface="微软雅黑" panose="020B0503020204020204" pitchFamily="34" charset="-122"/>
            </a:endParaRPr>
          </a:p>
        </p:txBody>
      </p:sp>
      <p:sp>
        <p:nvSpPr>
          <p:cNvPr id="15" name="矩形 14"/>
          <p:cNvSpPr/>
          <p:nvPr/>
        </p:nvSpPr>
        <p:spPr>
          <a:xfrm>
            <a:off x="10550542" y="2431348"/>
            <a:ext cx="953734" cy="711712"/>
          </a:xfrm>
          <a:prstGeom prst="rect">
            <a:avLst/>
          </a:prstGeom>
        </p:spPr>
        <p:txBody>
          <a:bodyPr wrap="none">
            <a:spAutoFit/>
          </a:bodyPr>
          <a:lstStyle/>
          <a:p>
            <a:pPr algn="just" defTabSz="914112">
              <a:lnSpc>
                <a:spcPct val="105000"/>
              </a:lnSpc>
              <a:spcAft>
                <a:spcPts val="800"/>
              </a:spcAft>
            </a:pPr>
            <a:r>
              <a:rPr lang="en-US" altLang="zh-CN" sz="1599" dirty="0">
                <a:solidFill>
                  <a:srgbClr val="1D1D1A"/>
                </a:solidFill>
                <a:latin typeface="微软雅黑" panose="020B0503020204020204" pitchFamily="34" charset="-122"/>
                <a:ea typeface="微软雅黑" panose="020B0503020204020204" pitchFamily="34" charset="-122"/>
              </a:rPr>
              <a:t>TSDSI </a:t>
            </a:r>
          </a:p>
          <a:p>
            <a:pPr algn="just" defTabSz="914112">
              <a:lnSpc>
                <a:spcPct val="105000"/>
              </a:lnSpc>
              <a:spcAft>
                <a:spcPts val="800"/>
              </a:spcAft>
            </a:pPr>
            <a:r>
              <a:rPr lang="en-US" altLang="zh-CN" sz="1599" dirty="0">
                <a:solidFill>
                  <a:srgbClr val="1D1D1A"/>
                </a:solidFill>
                <a:latin typeface="微软雅黑" panose="020B0503020204020204" pitchFamily="34" charset="-122"/>
                <a:ea typeface="微软雅黑" panose="020B0503020204020204" pitchFamily="34" charset="-122"/>
              </a:rPr>
              <a:t>Pi/BPSK</a:t>
            </a:r>
            <a:endParaRPr lang="en-US" altLang="zh-CN" sz="1599" dirty="0">
              <a:solidFill>
                <a:srgbClr val="1D1D1A"/>
              </a:solidFill>
              <a:latin typeface="微软雅黑" panose="020B0503020204020204" pitchFamily="34" charset="-122"/>
              <a:ea typeface="微软雅黑" panose="020B0503020204020204" pitchFamily="34" charset="-122"/>
            </a:endParaRPr>
          </a:p>
        </p:txBody>
      </p:sp>
      <p:pic>
        <p:nvPicPr>
          <p:cNvPr id="19" name="图片 18"/>
          <p:cNvPicPr>
            <a:picLocks noChangeAspect="1"/>
          </p:cNvPicPr>
          <p:nvPr/>
        </p:nvPicPr>
        <p:blipFill>
          <a:blip r:embed="rId3"/>
          <a:stretch>
            <a:fillRect/>
          </a:stretch>
        </p:blipFill>
        <p:spPr>
          <a:xfrm>
            <a:off x="976427" y="2248323"/>
            <a:ext cx="3912446" cy="1212713"/>
          </a:xfrm>
          <a:prstGeom prst="rect">
            <a:avLst/>
          </a:prstGeom>
        </p:spPr>
      </p:pic>
      <p:pic>
        <p:nvPicPr>
          <p:cNvPr id="20" name="图片 19"/>
          <p:cNvPicPr>
            <a:picLocks noChangeAspect="1"/>
          </p:cNvPicPr>
          <p:nvPr/>
        </p:nvPicPr>
        <p:blipFill>
          <a:blip r:embed="rId4"/>
          <a:stretch>
            <a:fillRect/>
          </a:stretch>
        </p:blipFill>
        <p:spPr>
          <a:xfrm>
            <a:off x="6555804" y="2280003"/>
            <a:ext cx="3946666" cy="1159058"/>
          </a:xfrm>
          <a:prstGeom prst="rect">
            <a:avLst/>
          </a:prstGeom>
        </p:spPr>
      </p:pic>
      <p:pic>
        <p:nvPicPr>
          <p:cNvPr id="22" name="图片 21"/>
          <p:cNvPicPr>
            <a:picLocks noChangeAspect="1"/>
          </p:cNvPicPr>
          <p:nvPr/>
        </p:nvPicPr>
        <p:blipFill>
          <a:blip r:embed="rId5"/>
          <a:stretch>
            <a:fillRect/>
          </a:stretch>
        </p:blipFill>
        <p:spPr>
          <a:xfrm>
            <a:off x="6260548" y="3717249"/>
            <a:ext cx="5752528" cy="1831005"/>
          </a:xfrm>
          <a:prstGeom prst="rect">
            <a:avLst/>
          </a:prstGeom>
        </p:spPr>
      </p:pic>
      <p:sp>
        <p:nvSpPr>
          <p:cNvPr id="23" name="矩形 22"/>
          <p:cNvSpPr/>
          <p:nvPr/>
        </p:nvSpPr>
        <p:spPr>
          <a:xfrm>
            <a:off x="9485807" y="1974059"/>
            <a:ext cx="2527269" cy="286120"/>
          </a:xfrm>
          <a:prstGeom prst="rect">
            <a:avLst/>
          </a:prstGeom>
        </p:spPr>
        <p:txBody>
          <a:bodyPr wrap="none">
            <a:spAutoFit/>
          </a:bodyPr>
          <a:lstStyle/>
          <a:p>
            <a:pPr algn="just" defTabSz="914112">
              <a:lnSpc>
                <a:spcPct val="105000"/>
              </a:lnSpc>
              <a:spcAft>
                <a:spcPts val="800"/>
              </a:spcAft>
            </a:pPr>
            <a:r>
              <a:rPr lang="en-US" altLang="zh-CN" sz="1200" dirty="0">
                <a:solidFill>
                  <a:srgbClr val="C7000A"/>
                </a:solidFill>
                <a:latin typeface="微软雅黑" panose="020B0503020204020204" pitchFamily="34" charset="-122"/>
                <a:ea typeface="微软雅黑" panose="020B0503020204020204" pitchFamily="34" charset="-122"/>
              </a:rPr>
              <a:t>TSDSI T3.9038.211-15.5.0 V1.0.0</a:t>
            </a:r>
            <a:endParaRPr lang="en-US" altLang="zh-CN" sz="1200" dirty="0">
              <a:solidFill>
                <a:srgbClr val="C7000A"/>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6"/>
          <a:stretch>
            <a:fillRect/>
          </a:stretch>
        </p:blipFill>
        <p:spPr>
          <a:xfrm>
            <a:off x="6260548" y="5483878"/>
            <a:ext cx="5957806" cy="714651"/>
          </a:xfrm>
          <a:prstGeom prst="rect">
            <a:avLst/>
          </a:prstGeom>
        </p:spPr>
      </p:pic>
      <p:graphicFrame>
        <p:nvGraphicFramePr>
          <p:cNvPr id="7" name="对象 6"/>
          <p:cNvGraphicFramePr>
            <a:graphicFrameLocks noChangeAspect="1"/>
          </p:cNvGraphicFramePr>
          <p:nvPr>
            <p:extLst/>
          </p:nvPr>
        </p:nvGraphicFramePr>
        <p:xfrm>
          <a:off x="976427" y="4440293"/>
          <a:ext cx="3773573" cy="1018436"/>
        </p:xfrm>
        <a:graphic>
          <a:graphicData uri="http://schemas.openxmlformats.org/presentationml/2006/ole">
            <mc:AlternateContent xmlns:mc="http://schemas.openxmlformats.org/markup-compatibility/2006">
              <mc:Choice xmlns:v="urn:schemas-microsoft-com:vml" Requires="v">
                <p:oleObj spid="_x0000_s1028" name="Equation" r:id="rId7" imgW="3352800" imgH="901700" progId="Equation.DSMT4">
                  <p:embed/>
                </p:oleObj>
              </mc:Choice>
              <mc:Fallback>
                <p:oleObj name="Equation" r:id="rId7" imgW="3352800" imgH="9017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6427" y="4440293"/>
                        <a:ext cx="3773573" cy="1018436"/>
                      </a:xfrm>
                      <a:prstGeom prst="rect">
                        <a:avLst/>
                      </a:prstGeom>
                      <a:noFill/>
                    </p:spPr>
                  </p:pic>
                </p:oleObj>
              </mc:Fallback>
            </mc:AlternateContent>
          </a:graphicData>
        </a:graphic>
      </p:graphicFrame>
      <p:sp>
        <p:nvSpPr>
          <p:cNvPr id="11" name="矩形 10"/>
          <p:cNvSpPr/>
          <p:nvPr/>
        </p:nvSpPr>
        <p:spPr>
          <a:xfrm>
            <a:off x="779996" y="4152956"/>
            <a:ext cx="2783650" cy="246125"/>
          </a:xfrm>
          <a:prstGeom prst="rect">
            <a:avLst/>
          </a:prstGeom>
        </p:spPr>
        <p:txBody>
          <a:bodyPr wrap="none">
            <a:spAutoFit/>
          </a:bodyPr>
          <a:lstStyle/>
          <a:p>
            <a:pPr defTabSz="914112">
              <a:spcAft>
                <a:spcPts val="900"/>
              </a:spcAft>
            </a:pPr>
            <a:r>
              <a:rPr lang="en-GB" sz="1000" dirty="0">
                <a:solidFill>
                  <a:srgbClr val="1D1D1A"/>
                </a:solidFill>
                <a:latin typeface="Times New Roman" panose="02020603050405020304" pitchFamily="18" charset="0"/>
                <a:ea typeface="Times New Roman" panose="02020603050405020304" pitchFamily="18" charset="0"/>
              </a:rPr>
              <a:t>Transform precoding shall be applied according to</a:t>
            </a:r>
            <a:endParaRPr lang="en-US" sz="1000" dirty="0">
              <a:solidFill>
                <a:srgbClr val="1D1D1A"/>
              </a:solidFill>
              <a:latin typeface="Times New Roman" panose="02020603050405020304" pitchFamily="18" charset="0"/>
              <a:ea typeface="Times New Roman" panose="02020603050405020304" pitchFamily="18" charset="0"/>
            </a:endParaRPr>
          </a:p>
        </p:txBody>
      </p:sp>
      <p:sp>
        <p:nvSpPr>
          <p:cNvPr id="17" name="右箭头 16"/>
          <p:cNvSpPr/>
          <p:nvPr/>
        </p:nvSpPr>
        <p:spPr>
          <a:xfrm>
            <a:off x="5031429" y="3932652"/>
            <a:ext cx="960618" cy="579301"/>
          </a:xfrm>
          <a:prstGeom prst="rightArrow">
            <a:avLst/>
          </a:prstGeom>
          <a:solidFill>
            <a:srgbClr val="EA5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en-US" sz="1799">
              <a:solidFill>
                <a:srgbClr val="666666"/>
              </a:solidFill>
            </a:endParaRPr>
          </a:p>
        </p:txBody>
      </p:sp>
      <p:sp>
        <p:nvSpPr>
          <p:cNvPr id="21" name="矩形 20"/>
          <p:cNvSpPr/>
          <p:nvPr/>
        </p:nvSpPr>
        <p:spPr>
          <a:xfrm>
            <a:off x="143284" y="2005740"/>
            <a:ext cx="2310917" cy="286120"/>
          </a:xfrm>
          <a:prstGeom prst="rect">
            <a:avLst/>
          </a:prstGeom>
        </p:spPr>
        <p:txBody>
          <a:bodyPr wrap="square">
            <a:spAutoFit/>
          </a:bodyPr>
          <a:lstStyle/>
          <a:p>
            <a:pPr algn="just" defTabSz="914112">
              <a:lnSpc>
                <a:spcPct val="105000"/>
              </a:lnSpc>
              <a:spcAft>
                <a:spcPts val="800"/>
              </a:spcAft>
            </a:pPr>
            <a:r>
              <a:rPr lang="en-US" altLang="zh-CN" sz="1200" dirty="0">
                <a:solidFill>
                  <a:srgbClr val="C7000A"/>
                </a:solidFill>
                <a:latin typeface="微软雅黑" panose="020B0503020204020204" pitchFamily="34" charset="-122"/>
                <a:ea typeface="微软雅黑" panose="020B0503020204020204" pitchFamily="34" charset="-122"/>
              </a:rPr>
              <a:t>3GPP </a:t>
            </a:r>
            <a:r>
              <a:rPr lang="en-US" altLang="zh-CN" sz="1200" dirty="0">
                <a:solidFill>
                  <a:srgbClr val="C7000A"/>
                </a:solidFill>
                <a:latin typeface="微软雅黑" panose="020B0503020204020204" pitchFamily="34" charset="-122"/>
                <a:ea typeface="微软雅黑" panose="020B0503020204020204" pitchFamily="34" charset="-122"/>
              </a:rPr>
              <a:t>38.211 v16.1.0</a:t>
            </a:r>
            <a:endParaRPr lang="en-US" altLang="zh-CN" sz="1200" dirty="0">
              <a:solidFill>
                <a:srgbClr val="C7000A"/>
              </a:solidFill>
              <a:latin typeface="微软雅黑" panose="020B0503020204020204" pitchFamily="34" charset="-122"/>
              <a:ea typeface="微软雅黑" panose="020B0503020204020204" pitchFamily="34" charset="-122"/>
            </a:endParaRPr>
          </a:p>
        </p:txBody>
      </p:sp>
      <p:sp>
        <p:nvSpPr>
          <p:cNvPr id="16" name="矩形 15"/>
          <p:cNvSpPr/>
          <p:nvPr/>
        </p:nvSpPr>
        <p:spPr>
          <a:xfrm>
            <a:off x="4862048" y="3277613"/>
            <a:ext cx="1271928" cy="601083"/>
          </a:xfrm>
          <a:prstGeom prst="rect">
            <a:avLst/>
          </a:prstGeom>
        </p:spPr>
        <p:txBody>
          <a:bodyPr wrap="square">
            <a:spAutoFit/>
          </a:bodyPr>
          <a:lstStyle/>
          <a:p>
            <a:pPr algn="just" defTabSz="914112">
              <a:lnSpc>
                <a:spcPct val="105000"/>
              </a:lnSpc>
              <a:spcAft>
                <a:spcPts val="800"/>
              </a:spcAft>
            </a:pPr>
            <a:r>
              <a:rPr lang="en-US" altLang="zh-CN" sz="1050" dirty="0">
                <a:solidFill>
                  <a:srgbClr val="1D1D1A"/>
                </a:solidFill>
                <a:latin typeface="微软雅黑" panose="020B0503020204020204" pitchFamily="34" charset="-122"/>
                <a:ea typeface="微软雅黑" panose="020B0503020204020204" pitchFamily="34" charset="-122"/>
              </a:rPr>
              <a:t>TSDSI </a:t>
            </a:r>
            <a:r>
              <a:rPr lang="en-US" altLang="zh-CN" sz="1050" dirty="0">
                <a:solidFill>
                  <a:srgbClr val="1D1D1A"/>
                </a:solidFill>
                <a:latin typeface="微软雅黑" panose="020B0503020204020204" pitchFamily="34" charset="-122"/>
                <a:ea typeface="微软雅黑" panose="020B0503020204020204" pitchFamily="34" charset="-122"/>
              </a:rPr>
              <a:t>adds </a:t>
            </a:r>
            <a:r>
              <a:rPr lang="en-US" altLang="zh-CN" sz="1050" dirty="0">
                <a:solidFill>
                  <a:srgbClr val="1D1D1A"/>
                </a:solidFill>
                <a:latin typeface="微软雅黑" panose="020B0503020204020204" pitchFamily="34" charset="-122"/>
                <a:ea typeface="微软雅黑" panose="020B0503020204020204" pitchFamily="34" charset="-122"/>
              </a:rPr>
              <a:t>the yellow high light wording;</a:t>
            </a:r>
          </a:p>
        </p:txBody>
      </p:sp>
      <p:sp>
        <p:nvSpPr>
          <p:cNvPr id="24" name="内容占位符 2"/>
          <p:cNvSpPr txBox="1">
            <a:spLocks/>
          </p:cNvSpPr>
          <p:nvPr/>
        </p:nvSpPr>
        <p:spPr bwMode="auto">
          <a:xfrm>
            <a:off x="143284" y="1972885"/>
            <a:ext cx="4761572" cy="4317740"/>
          </a:xfrm>
          <a:prstGeom prst="rect">
            <a:avLst/>
          </a:prstGeom>
          <a:noFill/>
          <a:ln w="19050">
            <a:solidFill>
              <a:srgbClr val="C0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11" tIns="40054" rIns="80111" bIns="40054" numCol="1" anchor="t" anchorCtr="0" compatLnSpc="1">
            <a:prstTxWarp prst="textNoShape">
              <a:avLst/>
            </a:prstTxWarp>
          </a:bodyPr>
          <a:lstStyle>
            <a:lvl1pPr marL="400061" indent="-400061" algn="l" rtl="0" eaLnBrk="0" fontAlgn="base" hangingPunct="0">
              <a:lnSpc>
                <a:spcPct val="140000"/>
              </a:lnSpc>
              <a:spcBef>
                <a:spcPct val="0"/>
              </a:spcBef>
              <a:spcAft>
                <a:spcPct val="0"/>
              </a:spcAft>
              <a:buClr>
                <a:srgbClr val="990000"/>
              </a:buClr>
              <a:buSzPct val="75000"/>
              <a:buFont typeface="Wingdings" pitchFamily="2" charset="2"/>
              <a:buChar char="n"/>
              <a:defRPr sz="2333">
                <a:solidFill>
                  <a:schemeClr val="tx1"/>
                </a:solidFill>
                <a:latin typeface="微软雅黑" pitchFamily="34" charset="-122"/>
                <a:ea typeface="微软雅黑" pitchFamily="34" charset="-122"/>
                <a:cs typeface="+mn-cs"/>
              </a:defRPr>
            </a:lvl1pPr>
            <a:lvl2pPr marL="866800" indent="-333385"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微软雅黑" pitchFamily="34" charset="-122"/>
                <a:ea typeface="微软雅黑" pitchFamily="34" charset="-122"/>
                <a:cs typeface="+mn-cs"/>
              </a:defRPr>
            </a:lvl2pPr>
            <a:lvl3pPr marL="1333538" indent="-266708" algn="l" rtl="0" eaLnBrk="0" fontAlgn="base" hangingPunct="0">
              <a:lnSpc>
                <a:spcPct val="140000"/>
              </a:lnSpc>
              <a:spcBef>
                <a:spcPct val="0"/>
              </a:spcBef>
              <a:spcAft>
                <a:spcPct val="0"/>
              </a:spcAft>
              <a:buSzPct val="50000"/>
              <a:buFont typeface="Wingdings" pitchFamily="2" charset="2"/>
              <a:buChar char="n"/>
              <a:defRPr sz="1867">
                <a:solidFill>
                  <a:schemeClr val="tx1"/>
                </a:solidFill>
                <a:latin typeface="微软雅黑" pitchFamily="34" charset="-122"/>
                <a:ea typeface="微软雅黑" pitchFamily="34" charset="-122"/>
                <a:cs typeface="+mn-cs"/>
              </a:defRPr>
            </a:lvl3pPr>
            <a:lvl4pPr marL="1866953" indent="-266708" algn="l" rtl="0" eaLnBrk="0" fontAlgn="base" hangingPunct="0">
              <a:lnSpc>
                <a:spcPct val="140000"/>
              </a:lnSpc>
              <a:spcBef>
                <a:spcPct val="0"/>
              </a:spcBef>
              <a:spcAft>
                <a:spcPct val="0"/>
              </a:spcAft>
              <a:buChar char="–"/>
              <a:defRPr sz="1633">
                <a:solidFill>
                  <a:schemeClr val="tx1"/>
                </a:solidFill>
                <a:latin typeface="微软雅黑" pitchFamily="34" charset="-122"/>
                <a:ea typeface="微软雅黑" pitchFamily="34" charset="-122"/>
                <a:cs typeface="+mn-cs"/>
              </a:defRPr>
            </a:lvl4pPr>
            <a:lvl5pPr marL="2400369" indent="-266708" algn="l" rtl="0" eaLnBrk="0" fontAlgn="base" hangingPunct="0">
              <a:lnSpc>
                <a:spcPct val="140000"/>
              </a:lnSpc>
              <a:spcBef>
                <a:spcPct val="0"/>
              </a:spcBef>
              <a:spcAft>
                <a:spcPct val="0"/>
              </a:spcAft>
              <a:buFont typeface="Arial" pitchFamily="34" charset="0"/>
              <a:buChar char="~"/>
              <a:defRPr sz="1400">
                <a:solidFill>
                  <a:schemeClr val="tx1"/>
                </a:solidFill>
                <a:latin typeface="微软雅黑" pitchFamily="34" charset="-122"/>
                <a:ea typeface="微软雅黑" pitchFamily="34" charset="-122"/>
                <a:cs typeface="+mn-cs"/>
              </a:defRPr>
            </a:lvl5pPr>
            <a:lvl6pPr marL="2933784"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6pPr>
            <a:lvl7pPr marL="3467199"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7pPr>
            <a:lvl8pPr marL="4000614"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8pPr>
            <a:lvl9pPr marL="4534030"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9pPr>
          </a:lstStyle>
          <a:p>
            <a:pPr marL="0" indent="0">
              <a:lnSpc>
                <a:spcPct val="120000"/>
              </a:lnSpc>
              <a:buNone/>
              <a:defRPr/>
            </a:pPr>
            <a:endParaRPr lang="en-US" altLang="zh-CN" sz="1399" dirty="0">
              <a:solidFill>
                <a:srgbClr val="000000"/>
              </a:solidFill>
            </a:endParaRPr>
          </a:p>
        </p:txBody>
      </p:sp>
      <p:sp>
        <p:nvSpPr>
          <p:cNvPr id="25" name="内容占位符 2"/>
          <p:cNvSpPr txBox="1">
            <a:spLocks/>
          </p:cNvSpPr>
          <p:nvPr/>
        </p:nvSpPr>
        <p:spPr bwMode="auto">
          <a:xfrm>
            <a:off x="6133976" y="2005741"/>
            <a:ext cx="5931946" cy="4295337"/>
          </a:xfrm>
          <a:prstGeom prst="rect">
            <a:avLst/>
          </a:prstGeom>
          <a:noFill/>
          <a:ln w="19050">
            <a:solidFill>
              <a:srgbClr val="0070C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11" tIns="40054" rIns="80111" bIns="40054" numCol="1" anchor="t" anchorCtr="0" compatLnSpc="1">
            <a:prstTxWarp prst="textNoShape">
              <a:avLst/>
            </a:prstTxWarp>
          </a:bodyPr>
          <a:lstStyle>
            <a:lvl1pPr marL="400061" indent="-400061" algn="l" rtl="0" eaLnBrk="0" fontAlgn="base" hangingPunct="0">
              <a:lnSpc>
                <a:spcPct val="140000"/>
              </a:lnSpc>
              <a:spcBef>
                <a:spcPct val="0"/>
              </a:spcBef>
              <a:spcAft>
                <a:spcPct val="0"/>
              </a:spcAft>
              <a:buClr>
                <a:srgbClr val="990000"/>
              </a:buClr>
              <a:buSzPct val="75000"/>
              <a:buFont typeface="Wingdings" pitchFamily="2" charset="2"/>
              <a:buChar char="n"/>
              <a:defRPr sz="2333">
                <a:solidFill>
                  <a:schemeClr val="tx1"/>
                </a:solidFill>
                <a:latin typeface="微软雅黑" pitchFamily="34" charset="-122"/>
                <a:ea typeface="微软雅黑" pitchFamily="34" charset="-122"/>
                <a:cs typeface="+mn-cs"/>
              </a:defRPr>
            </a:lvl1pPr>
            <a:lvl2pPr marL="866800" indent="-333385"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微软雅黑" pitchFamily="34" charset="-122"/>
                <a:ea typeface="微软雅黑" pitchFamily="34" charset="-122"/>
                <a:cs typeface="+mn-cs"/>
              </a:defRPr>
            </a:lvl2pPr>
            <a:lvl3pPr marL="1333538" indent="-266708" algn="l" rtl="0" eaLnBrk="0" fontAlgn="base" hangingPunct="0">
              <a:lnSpc>
                <a:spcPct val="140000"/>
              </a:lnSpc>
              <a:spcBef>
                <a:spcPct val="0"/>
              </a:spcBef>
              <a:spcAft>
                <a:spcPct val="0"/>
              </a:spcAft>
              <a:buSzPct val="50000"/>
              <a:buFont typeface="Wingdings" pitchFamily="2" charset="2"/>
              <a:buChar char="n"/>
              <a:defRPr sz="1867">
                <a:solidFill>
                  <a:schemeClr val="tx1"/>
                </a:solidFill>
                <a:latin typeface="微软雅黑" pitchFamily="34" charset="-122"/>
                <a:ea typeface="微软雅黑" pitchFamily="34" charset="-122"/>
                <a:cs typeface="+mn-cs"/>
              </a:defRPr>
            </a:lvl3pPr>
            <a:lvl4pPr marL="1866953" indent="-266708" algn="l" rtl="0" eaLnBrk="0" fontAlgn="base" hangingPunct="0">
              <a:lnSpc>
                <a:spcPct val="140000"/>
              </a:lnSpc>
              <a:spcBef>
                <a:spcPct val="0"/>
              </a:spcBef>
              <a:spcAft>
                <a:spcPct val="0"/>
              </a:spcAft>
              <a:buChar char="–"/>
              <a:defRPr sz="1633">
                <a:solidFill>
                  <a:schemeClr val="tx1"/>
                </a:solidFill>
                <a:latin typeface="微软雅黑" pitchFamily="34" charset="-122"/>
                <a:ea typeface="微软雅黑" pitchFamily="34" charset="-122"/>
                <a:cs typeface="+mn-cs"/>
              </a:defRPr>
            </a:lvl4pPr>
            <a:lvl5pPr marL="2400369" indent="-266708" algn="l" rtl="0" eaLnBrk="0" fontAlgn="base" hangingPunct="0">
              <a:lnSpc>
                <a:spcPct val="140000"/>
              </a:lnSpc>
              <a:spcBef>
                <a:spcPct val="0"/>
              </a:spcBef>
              <a:spcAft>
                <a:spcPct val="0"/>
              </a:spcAft>
              <a:buFont typeface="Arial" pitchFamily="34" charset="0"/>
              <a:buChar char="~"/>
              <a:defRPr sz="1400">
                <a:solidFill>
                  <a:schemeClr val="tx1"/>
                </a:solidFill>
                <a:latin typeface="微软雅黑" pitchFamily="34" charset="-122"/>
                <a:ea typeface="微软雅黑" pitchFamily="34" charset="-122"/>
                <a:cs typeface="+mn-cs"/>
              </a:defRPr>
            </a:lvl5pPr>
            <a:lvl6pPr marL="2933784"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6pPr>
            <a:lvl7pPr marL="3467199"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7pPr>
            <a:lvl8pPr marL="4000614"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8pPr>
            <a:lvl9pPr marL="4534030"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9pPr>
          </a:lstStyle>
          <a:p>
            <a:pPr marL="0" indent="0" defTabSz="914112">
              <a:lnSpc>
                <a:spcPct val="120000"/>
              </a:lnSpc>
              <a:buNone/>
            </a:pPr>
            <a:endParaRPr lang="zh-CN" altLang="en-US" sz="1399" dirty="0">
              <a:solidFill>
                <a:srgbClr val="1D1D1A"/>
              </a:solidFill>
              <a:latin typeface="等线 Light" panose="02010600030101010101" pitchFamily="2" charset="-122"/>
              <a:ea typeface="等线 Light" panose="02010600030101010101" pitchFamily="2" charset="-122"/>
            </a:endParaRPr>
          </a:p>
        </p:txBody>
      </p:sp>
    </p:spTree>
    <p:extLst>
      <p:ext uri="{BB962C8B-B14F-4D97-AF65-F5344CB8AC3E}">
        <p14:creationId xmlns:p14="http://schemas.microsoft.com/office/powerpoint/2010/main" val="1823841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 xmlns:a16="http://schemas.microsoft.com/office/drawing/2014/main" id="{C6ADB1D9-336D-594D-9418-4BC486843D21}"/>
              </a:ext>
            </a:extLst>
          </p:cNvPr>
          <p:cNvSpPr>
            <a:spLocks noGrp="1"/>
          </p:cNvSpPr>
          <p:nvPr>
            <p:ph type="subTitle" idx="1"/>
          </p:nvPr>
        </p:nvSpPr>
        <p:spPr>
          <a:xfrm>
            <a:off x="728891" y="457296"/>
            <a:ext cx="10736446" cy="567101"/>
          </a:xfrm>
        </p:spPr>
        <p:txBody>
          <a:bodyPr>
            <a:normAutofit/>
          </a:bodyPr>
          <a:lstStyle/>
          <a:p>
            <a:r>
              <a:rPr lang="en-US" altLang="zh-CN" b="1" dirty="0">
                <a:solidFill>
                  <a:srgbClr val="C00000"/>
                </a:solidFill>
                <a:latin typeface="Calibri" panose="020F0502020204030204" pitchFamily="34" charset="0"/>
                <a:ea typeface="宋体" panose="02010600030101010101" pitchFamily="2" charset="-122"/>
              </a:rPr>
              <a:t>Performance analysis </a:t>
            </a:r>
            <a:r>
              <a:rPr lang="en-US" altLang="zh-CN" b="1" dirty="0" smtClean="0">
                <a:solidFill>
                  <a:srgbClr val="C00000"/>
                </a:solidFill>
                <a:latin typeface="Calibri" panose="020F0502020204030204" pitchFamily="34" charset="0"/>
                <a:ea typeface="宋体" panose="02010600030101010101" pitchFamily="2" charset="-122"/>
              </a:rPr>
              <a:t>of </a:t>
            </a:r>
            <a:r>
              <a:rPr lang="en-US" altLang="zh-CN" b="1" dirty="0">
                <a:solidFill>
                  <a:srgbClr val="C00000"/>
                </a:solidFill>
                <a:latin typeface="Calibri" panose="020F0502020204030204" pitchFamily="34" charset="0"/>
                <a:ea typeface="宋体" panose="02010600030101010101" pitchFamily="2" charset="-122"/>
              </a:rPr>
              <a:t>TSDSI Pi/2 </a:t>
            </a:r>
            <a:r>
              <a:rPr lang="en-US" altLang="zh-CN" b="1" dirty="0" smtClean="0">
                <a:solidFill>
                  <a:srgbClr val="C00000"/>
                </a:solidFill>
                <a:latin typeface="Calibri" panose="020F0502020204030204" pitchFamily="34" charset="0"/>
                <a:ea typeface="宋体" panose="02010600030101010101" pitchFamily="2" charset="-122"/>
              </a:rPr>
              <a:t>BPSK (background-RF)  </a:t>
            </a:r>
            <a:endParaRPr lang="zh-CN" altLang="zh-CN" dirty="0">
              <a:solidFill>
                <a:srgbClr val="C00000"/>
              </a:solidFill>
              <a:latin typeface="Calibri" panose="020F0502020204030204" pitchFamily="34" charset="0"/>
              <a:ea typeface="宋体" panose="02010600030101010101" pitchFamily="2" charset="-122"/>
            </a:endParaRPr>
          </a:p>
        </p:txBody>
      </p:sp>
      <p:sp>
        <p:nvSpPr>
          <p:cNvPr id="3" name="Content Placeholder 2">
            <a:extLst>
              <a:ext uri="{FF2B5EF4-FFF2-40B4-BE49-F238E27FC236}">
                <a16:creationId xmlns="" xmlns:a16="http://schemas.microsoft.com/office/drawing/2014/main" id="{1D7B0514-4060-0E4B-809B-B1B2E3258AB4}"/>
              </a:ext>
            </a:extLst>
          </p:cNvPr>
          <p:cNvSpPr>
            <a:spLocks noGrp="1"/>
          </p:cNvSpPr>
          <p:nvPr>
            <p:ph idx="10"/>
          </p:nvPr>
        </p:nvSpPr>
        <p:spPr>
          <a:xfrm>
            <a:off x="728891" y="1090741"/>
            <a:ext cx="10633754" cy="920176"/>
          </a:xfrm>
        </p:spPr>
        <p:txBody>
          <a:bodyPr/>
          <a:lstStyle/>
          <a:p>
            <a:pPr marL="0" algn="just">
              <a:lnSpc>
                <a:spcPct val="105000"/>
              </a:lnSpc>
              <a:spcAft>
                <a:spcPts val="800"/>
              </a:spcAft>
            </a:pPr>
            <a:r>
              <a:rPr lang="en-US" altLang="zh-CN" sz="1399" dirty="0">
                <a:latin typeface="微软雅黑" panose="020B0503020204020204" pitchFamily="34" charset="-122"/>
                <a:ea typeface="微软雅黑" panose="020B0503020204020204" pitchFamily="34" charset="-122"/>
              </a:rPr>
              <a:t>According to the specification of 3GPP and TSDSI. </a:t>
            </a:r>
            <a:r>
              <a:rPr lang="en-US" altLang="zh-CN" sz="1399" dirty="0">
                <a:solidFill>
                  <a:srgbClr val="A72126"/>
                </a:solidFill>
                <a:latin typeface="微软雅黑" panose="020B0503020204020204" pitchFamily="34" charset="-122"/>
                <a:ea typeface="微软雅黑" panose="020B0503020204020204" pitchFamily="34" charset="-122"/>
              </a:rPr>
              <a:t> </a:t>
            </a:r>
          </a:p>
          <a:p>
            <a:pPr marL="285636" indent="-285636" algn="just">
              <a:lnSpc>
                <a:spcPct val="105000"/>
              </a:lnSpc>
              <a:spcAft>
                <a:spcPts val="800"/>
              </a:spcAft>
              <a:buFont typeface="Arial" panose="020B0604020202020204" pitchFamily="34" charset="0"/>
              <a:buChar char="•"/>
            </a:pPr>
            <a:r>
              <a:rPr lang="en-US" altLang="zh-CN" sz="1399" dirty="0">
                <a:latin typeface="微软雅黑" panose="020B0503020204020204" pitchFamily="34" charset="-122"/>
                <a:ea typeface="微软雅黑" panose="020B0503020204020204" pitchFamily="34" charset="-122"/>
              </a:rPr>
              <a:t>Observation 1: The specification about power reduction of </a:t>
            </a:r>
            <a:r>
              <a:rPr lang="en-US" altLang="zh-CN" sz="1399" dirty="0">
                <a:latin typeface="微软雅黑" panose="020B0503020204020204" pitchFamily="34" charset="-122"/>
                <a:ea typeface="微软雅黑" panose="020B0503020204020204" pitchFamily="34" charset="-122"/>
              </a:rPr>
              <a:t>TSDSI Pi/2 BPSK </a:t>
            </a:r>
            <a:r>
              <a:rPr lang="en-US" altLang="zh-CN" sz="1399" dirty="0">
                <a:latin typeface="微软雅黑" panose="020B0503020204020204" pitchFamily="34" charset="-122"/>
                <a:ea typeface="微软雅黑" panose="020B0503020204020204" pitchFamily="34" charset="-122"/>
              </a:rPr>
              <a:t>is the same with 3GPP </a:t>
            </a:r>
            <a:r>
              <a:rPr lang="en-US" altLang="zh-CN" sz="1399" dirty="0">
                <a:latin typeface="微软雅黑" panose="020B0503020204020204" pitchFamily="34" charset="-122"/>
                <a:ea typeface="微软雅黑" panose="020B0503020204020204" pitchFamily="34" charset="-122"/>
              </a:rPr>
              <a:t>Pi/2 BPSK </a:t>
            </a:r>
            <a:r>
              <a:rPr lang="en-US" altLang="zh-CN" sz="1399" dirty="0">
                <a:latin typeface="微软雅黑" panose="020B0503020204020204" pitchFamily="34" charset="-122"/>
                <a:ea typeface="微软雅黑" panose="020B0503020204020204" pitchFamily="34" charset="-122"/>
              </a:rPr>
              <a:t>.</a:t>
            </a:r>
          </a:p>
          <a:p>
            <a:pPr marL="285636" indent="-285636" algn="just">
              <a:lnSpc>
                <a:spcPct val="105000"/>
              </a:lnSpc>
              <a:spcAft>
                <a:spcPts val="800"/>
              </a:spcAft>
              <a:buFont typeface="Arial" panose="020B0604020202020204" pitchFamily="34" charset="0"/>
              <a:buChar char="•"/>
            </a:pPr>
            <a:r>
              <a:rPr lang="en-US" altLang="zh-CN" sz="1399" dirty="0">
                <a:latin typeface="微软雅黑" panose="020B0503020204020204" pitchFamily="34" charset="-122"/>
                <a:ea typeface="微软雅黑" panose="020B0503020204020204" pitchFamily="34" charset="-122"/>
              </a:rPr>
              <a:t>Observation 2: </a:t>
            </a:r>
            <a:r>
              <a:rPr lang="en-US" altLang="zh-CN" sz="1399" dirty="0">
                <a:latin typeface="微软雅黑" panose="020B0503020204020204" pitchFamily="34" charset="-122"/>
                <a:ea typeface="微软雅黑" panose="020B0503020204020204" pitchFamily="34" charset="-122"/>
              </a:rPr>
              <a:t>The specification </a:t>
            </a:r>
            <a:r>
              <a:rPr lang="en-US" altLang="zh-CN" sz="1399" dirty="0">
                <a:latin typeface="微软雅黑" panose="020B0503020204020204" pitchFamily="34" charset="-122"/>
                <a:ea typeface="微软雅黑" panose="020B0503020204020204" pitchFamily="34" charset="-122"/>
              </a:rPr>
              <a:t>when TSDSI enable/disable </a:t>
            </a:r>
            <a:r>
              <a:rPr lang="en-US" altLang="zh-CN" sz="1399" dirty="0">
                <a:latin typeface="微软雅黑" panose="020B0503020204020204" pitchFamily="34" charset="-122"/>
                <a:ea typeface="微软雅黑" panose="020B0503020204020204" pitchFamily="34" charset="-122"/>
              </a:rPr>
              <a:t>is the same with </a:t>
            </a:r>
            <a:r>
              <a:rPr lang="en-US" altLang="zh-CN" sz="1399" dirty="0">
                <a:latin typeface="微软雅黑" panose="020B0503020204020204" pitchFamily="34" charset="-122"/>
                <a:ea typeface="微软雅黑" panose="020B0503020204020204" pitchFamily="34" charset="-122"/>
              </a:rPr>
              <a:t>3GPP IE </a:t>
            </a:r>
            <a:r>
              <a:rPr lang="en-US" altLang="zh-CN" sz="1399" i="1" dirty="0" err="1">
                <a:latin typeface="微软雅黑" panose="020B0503020204020204" pitchFamily="34" charset="-122"/>
                <a:ea typeface="微软雅黑" panose="020B0503020204020204" pitchFamily="34" charset="-122"/>
              </a:rPr>
              <a:t>powerBoostPiBPSK</a:t>
            </a:r>
            <a:r>
              <a:rPr lang="en-US" altLang="zh-CN" sz="1399" i="1" dirty="0">
                <a:latin typeface="微软雅黑" panose="020B0503020204020204" pitchFamily="34" charset="-122"/>
                <a:ea typeface="微软雅黑" panose="020B0503020204020204" pitchFamily="34" charset="-122"/>
              </a:rPr>
              <a:t> = 1/0</a:t>
            </a:r>
            <a:r>
              <a:rPr lang="en-US" altLang="zh-CN" sz="1399" dirty="0">
                <a:latin typeface="微软雅黑" panose="020B0503020204020204" pitchFamily="34" charset="-122"/>
                <a:ea typeface="微软雅黑" panose="020B0503020204020204" pitchFamily="34" charset="-122"/>
              </a:rPr>
              <a:t>.</a:t>
            </a:r>
            <a:r>
              <a:rPr lang="en-US" altLang="zh-CN" sz="1399" i="1" dirty="0">
                <a:latin typeface="微软雅黑" panose="020B0503020204020204" pitchFamily="34" charset="-122"/>
                <a:ea typeface="微软雅黑" panose="020B0503020204020204" pitchFamily="34" charset="-122"/>
              </a:rPr>
              <a:t> </a:t>
            </a:r>
          </a:p>
        </p:txBody>
      </p:sp>
      <p:sp>
        <p:nvSpPr>
          <p:cNvPr id="8" name="TextBox 7">
            <a:extLst>
              <a:ext uri="{FF2B5EF4-FFF2-40B4-BE49-F238E27FC236}">
                <a16:creationId xmlns="" xmlns:a16="http://schemas.microsoft.com/office/drawing/2014/main" id="{D8536F3D-D0C8-B447-A64B-59D377EA5296}"/>
              </a:ext>
            </a:extLst>
          </p:cNvPr>
          <p:cNvSpPr txBox="1"/>
          <p:nvPr/>
        </p:nvSpPr>
        <p:spPr>
          <a:xfrm>
            <a:off x="5658181" y="-1188256"/>
            <a:ext cx="184659" cy="528144"/>
          </a:xfrm>
          <a:prstGeom prst="rect">
            <a:avLst/>
          </a:prstGeom>
          <a:noFill/>
        </p:spPr>
        <p:txBody>
          <a:bodyPr wrap="none" rtlCol="0">
            <a:spAutoFit/>
          </a:bodyPr>
          <a:lstStyle/>
          <a:p>
            <a:pPr defTabSz="914112">
              <a:lnSpc>
                <a:spcPts val="3439"/>
              </a:lnSpc>
            </a:pPr>
            <a:endParaRPr lang="en-US" sz="3199" dirty="0">
              <a:solidFill>
                <a:srgbClr val="1D1D1A"/>
              </a:solidFill>
              <a:latin typeface="Microsoft YaHei" panose="020B0503020204020204" pitchFamily="34" charset="-122"/>
              <a:ea typeface="Microsoft YaHei" panose="020B0503020204020204" pitchFamily="34" charset="-122"/>
            </a:endParaRPr>
          </a:p>
        </p:txBody>
      </p:sp>
      <p:sp>
        <p:nvSpPr>
          <p:cNvPr id="23" name="矩形 22"/>
          <p:cNvSpPr/>
          <p:nvPr/>
        </p:nvSpPr>
        <p:spPr>
          <a:xfrm>
            <a:off x="9161762" y="2121328"/>
            <a:ext cx="3030239" cy="286120"/>
          </a:xfrm>
          <a:prstGeom prst="rect">
            <a:avLst/>
          </a:prstGeom>
        </p:spPr>
        <p:txBody>
          <a:bodyPr wrap="square">
            <a:spAutoFit/>
          </a:bodyPr>
          <a:lstStyle/>
          <a:p>
            <a:pPr algn="just" defTabSz="914112">
              <a:lnSpc>
                <a:spcPct val="105000"/>
              </a:lnSpc>
              <a:spcAft>
                <a:spcPts val="800"/>
              </a:spcAft>
            </a:pPr>
            <a:r>
              <a:rPr lang="en-US" altLang="zh-CN" sz="1200" dirty="0">
                <a:solidFill>
                  <a:srgbClr val="C7000A"/>
                </a:solidFill>
                <a:latin typeface="微软雅黑" panose="020B0503020204020204" pitchFamily="34" charset="-122"/>
                <a:ea typeface="微软雅黑" panose="020B0503020204020204" pitchFamily="34" charset="-122"/>
              </a:rPr>
              <a:t>TSDSI T3.9038.101-1-15.5.0 V1.0.0</a:t>
            </a:r>
            <a:endParaRPr lang="en-US" altLang="zh-CN" sz="1200" dirty="0">
              <a:solidFill>
                <a:srgbClr val="C7000A"/>
              </a:solidFill>
              <a:latin typeface="微软雅黑" panose="020B0503020204020204" pitchFamily="34" charset="-122"/>
              <a:ea typeface="微软雅黑" panose="020B0503020204020204" pitchFamily="34" charset="-122"/>
            </a:endParaRPr>
          </a:p>
        </p:txBody>
      </p:sp>
      <p:pic>
        <p:nvPicPr>
          <p:cNvPr id="31" name="图片 30"/>
          <p:cNvPicPr>
            <a:picLocks noChangeAspect="1"/>
          </p:cNvPicPr>
          <p:nvPr/>
        </p:nvPicPr>
        <p:blipFill>
          <a:blip r:embed="rId2"/>
          <a:stretch>
            <a:fillRect/>
          </a:stretch>
        </p:blipFill>
        <p:spPr>
          <a:xfrm>
            <a:off x="7656141" y="2570231"/>
            <a:ext cx="4346814" cy="2206040"/>
          </a:xfrm>
          <a:prstGeom prst="rect">
            <a:avLst/>
          </a:prstGeom>
        </p:spPr>
      </p:pic>
      <p:sp>
        <p:nvSpPr>
          <p:cNvPr id="33" name="矩形 32"/>
          <p:cNvSpPr/>
          <p:nvPr/>
        </p:nvSpPr>
        <p:spPr>
          <a:xfrm>
            <a:off x="7712052" y="2336481"/>
            <a:ext cx="4290903" cy="246125"/>
          </a:xfrm>
          <a:prstGeom prst="rect">
            <a:avLst/>
          </a:prstGeom>
        </p:spPr>
        <p:txBody>
          <a:bodyPr wrap="square">
            <a:spAutoFit/>
          </a:bodyPr>
          <a:lstStyle/>
          <a:p>
            <a:pPr algn="ctr" defTabSz="914112" hangingPunct="0">
              <a:spcBef>
                <a:spcPts val="300"/>
              </a:spcBef>
              <a:spcAft>
                <a:spcPts val="900"/>
              </a:spcAft>
            </a:pPr>
            <a:r>
              <a:rPr lang="en-GB" sz="1000" b="1" dirty="0">
                <a:solidFill>
                  <a:srgbClr val="1D1D1A"/>
                </a:solidFill>
                <a:latin typeface="Arial" panose="020B0604020202020204" pitchFamily="34" charset="0"/>
                <a:ea typeface="Times New Roman" panose="02020603050405020304" pitchFamily="18" charset="0"/>
                <a:cs typeface="Times New Roman" panose="02020603050405020304" pitchFamily="18" charset="0"/>
              </a:rPr>
              <a:t>Table 6.2.2-1 Maximum power reduction (MPR) for power class 3</a:t>
            </a:r>
            <a:endParaRPr lang="en-US" sz="1000" b="1" dirty="0">
              <a:solidFill>
                <a:srgbClr val="1D1D1A"/>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34" name="图片 33"/>
          <p:cNvPicPr>
            <a:picLocks noChangeAspect="1"/>
          </p:cNvPicPr>
          <p:nvPr/>
        </p:nvPicPr>
        <p:blipFill>
          <a:blip r:embed="rId3"/>
          <a:stretch>
            <a:fillRect/>
          </a:stretch>
        </p:blipFill>
        <p:spPr>
          <a:xfrm>
            <a:off x="7555578" y="5018441"/>
            <a:ext cx="4346815" cy="1271188"/>
          </a:xfrm>
          <a:prstGeom prst="rect">
            <a:avLst/>
          </a:prstGeom>
        </p:spPr>
      </p:pic>
      <p:sp>
        <p:nvSpPr>
          <p:cNvPr id="36" name="矩形 35"/>
          <p:cNvSpPr/>
          <p:nvPr/>
        </p:nvSpPr>
        <p:spPr>
          <a:xfrm>
            <a:off x="7765428" y="4763820"/>
            <a:ext cx="4136965" cy="246125"/>
          </a:xfrm>
          <a:prstGeom prst="rect">
            <a:avLst/>
          </a:prstGeom>
        </p:spPr>
        <p:txBody>
          <a:bodyPr wrap="square">
            <a:spAutoFit/>
          </a:bodyPr>
          <a:lstStyle/>
          <a:p>
            <a:pPr algn="ctr" defTabSz="914112" hangingPunct="0">
              <a:spcBef>
                <a:spcPts val="300"/>
              </a:spcBef>
              <a:spcAft>
                <a:spcPts val="900"/>
              </a:spcAft>
            </a:pPr>
            <a:r>
              <a:rPr lang="en-GB" sz="1000" b="1" dirty="0">
                <a:solidFill>
                  <a:srgbClr val="1D1D1A"/>
                </a:solidFill>
                <a:latin typeface="Arial" panose="020B0604020202020204" pitchFamily="34" charset="0"/>
                <a:ea typeface="Times New Roman" panose="02020603050405020304" pitchFamily="18" charset="0"/>
                <a:cs typeface="Times New Roman" panose="02020603050405020304" pitchFamily="18" charset="0"/>
              </a:rPr>
              <a:t>Table 6.2.2-2 Maximum power reduction (MPR) for power class 2</a:t>
            </a:r>
            <a:endParaRPr lang="en-US" sz="1000" b="1" dirty="0">
              <a:solidFill>
                <a:srgbClr val="1D1D1A"/>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38" name="图片 37"/>
          <p:cNvPicPr>
            <a:picLocks noChangeAspect="1"/>
          </p:cNvPicPr>
          <p:nvPr/>
        </p:nvPicPr>
        <p:blipFill>
          <a:blip r:embed="rId4"/>
          <a:stretch>
            <a:fillRect/>
          </a:stretch>
        </p:blipFill>
        <p:spPr>
          <a:xfrm>
            <a:off x="403476" y="2411422"/>
            <a:ext cx="5012735" cy="3588324"/>
          </a:xfrm>
          <a:prstGeom prst="rect">
            <a:avLst/>
          </a:prstGeom>
        </p:spPr>
      </p:pic>
      <p:sp>
        <p:nvSpPr>
          <p:cNvPr id="40" name="矩形 39"/>
          <p:cNvSpPr/>
          <p:nvPr/>
        </p:nvSpPr>
        <p:spPr>
          <a:xfrm>
            <a:off x="598926" y="2156803"/>
            <a:ext cx="2310917" cy="286120"/>
          </a:xfrm>
          <a:prstGeom prst="rect">
            <a:avLst/>
          </a:prstGeom>
        </p:spPr>
        <p:txBody>
          <a:bodyPr wrap="square">
            <a:spAutoFit/>
          </a:bodyPr>
          <a:lstStyle/>
          <a:p>
            <a:pPr algn="just" defTabSz="914112">
              <a:lnSpc>
                <a:spcPct val="105000"/>
              </a:lnSpc>
              <a:spcAft>
                <a:spcPts val="800"/>
              </a:spcAft>
            </a:pPr>
            <a:r>
              <a:rPr lang="en-US" altLang="zh-CN" sz="1200" dirty="0">
                <a:solidFill>
                  <a:srgbClr val="C7000A"/>
                </a:solidFill>
                <a:latin typeface="微软雅黑" panose="020B0503020204020204" pitchFamily="34" charset="-122"/>
                <a:ea typeface="微软雅黑" panose="020B0503020204020204" pitchFamily="34" charset="-122"/>
              </a:rPr>
              <a:t>3GPP 38.101-1 </a:t>
            </a:r>
            <a:r>
              <a:rPr lang="en-US" altLang="zh-CN" sz="1200" dirty="0">
                <a:solidFill>
                  <a:srgbClr val="C7000A"/>
                </a:solidFill>
                <a:latin typeface="微软雅黑" panose="020B0503020204020204" pitchFamily="34" charset="-122"/>
                <a:ea typeface="微软雅黑" panose="020B0503020204020204" pitchFamily="34" charset="-122"/>
              </a:rPr>
              <a:t>v16.1.0</a:t>
            </a:r>
            <a:endParaRPr lang="en-US" altLang="zh-CN" sz="1200" dirty="0">
              <a:solidFill>
                <a:srgbClr val="C7000A"/>
              </a:solidFill>
              <a:latin typeface="微软雅黑" panose="020B0503020204020204" pitchFamily="34" charset="-122"/>
              <a:ea typeface="微软雅黑" panose="020B0503020204020204" pitchFamily="34" charset="-122"/>
            </a:endParaRPr>
          </a:p>
        </p:txBody>
      </p:sp>
      <p:sp>
        <p:nvSpPr>
          <p:cNvPr id="43" name="Content Placeholder 2">
            <a:extLst>
              <a:ext uri="{FF2B5EF4-FFF2-40B4-BE49-F238E27FC236}">
                <a16:creationId xmlns="" xmlns:a16="http://schemas.microsoft.com/office/drawing/2014/main" id="{1D7B0514-4060-0E4B-809B-B1B2E3258AB4}"/>
              </a:ext>
            </a:extLst>
          </p:cNvPr>
          <p:cNvSpPr txBox="1">
            <a:spLocks/>
          </p:cNvSpPr>
          <p:nvPr/>
        </p:nvSpPr>
        <p:spPr>
          <a:xfrm>
            <a:off x="5522838" y="3432263"/>
            <a:ext cx="1483462" cy="481975"/>
          </a:xfrm>
          <a:prstGeom prst="rect">
            <a:avLst/>
          </a:prstGeom>
        </p:spPr>
        <p:txBody>
          <a:bodyPr lIns="0" tIns="0" rIns="0" bIns="0"/>
          <a:lstStyle>
            <a:lvl1pPr marL="12373" indent="0" algn="l" defTabSz="1187798" rtl="0" eaLnBrk="1" latinLnBrk="0" hangingPunct="1">
              <a:lnSpc>
                <a:spcPct val="100000"/>
              </a:lnSpc>
              <a:spcBef>
                <a:spcPts val="0"/>
              </a:spcBef>
              <a:buFontTx/>
              <a:buNone/>
              <a:tabLst>
                <a:tab pos="1208420" algn="ctr"/>
              </a:tabLst>
              <a:defRPr sz="1800" kern="1200" baseline="0">
                <a:solidFill>
                  <a:schemeClr val="tx1"/>
                </a:solidFill>
                <a:latin typeface="Microsoft YaHei" panose="020B0503020204020204" pitchFamily="34" charset="-122"/>
                <a:ea typeface="Microsoft YaHei" panose="020B0503020204020204" pitchFamily="34" charset="-122"/>
                <a:cs typeface="Arial" panose="020B0604020202020204" pitchFamily="34" charset="0"/>
              </a:defRPr>
            </a:lvl1pPr>
            <a:lvl2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2pPr>
            <a:lvl3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3pPr>
            <a:lvl4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4pPr>
            <a:lvl5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a:lstStyle>
          <a:p>
            <a:pPr marL="0" algn="just">
              <a:lnSpc>
                <a:spcPct val="105000"/>
              </a:lnSpc>
              <a:spcAft>
                <a:spcPts val="800"/>
              </a:spcAft>
            </a:pPr>
            <a:r>
              <a:rPr lang="en-US" altLang="zh-CN" sz="1200" dirty="0">
                <a:solidFill>
                  <a:srgbClr val="1D1D1A"/>
                </a:solidFill>
                <a:latin typeface="微软雅黑" panose="020B0503020204020204" pitchFamily="34" charset="-122"/>
                <a:ea typeface="微软雅黑" panose="020B0503020204020204" pitchFamily="34" charset="-122"/>
              </a:rPr>
              <a:t>Only add TSDSI IE and any value is not changed</a:t>
            </a:r>
            <a:endParaRPr lang="en-US" altLang="zh-CN" sz="1100" dirty="0">
              <a:solidFill>
                <a:srgbClr val="1D1D1A"/>
              </a:solidFill>
              <a:latin typeface="微软雅黑" panose="020B0503020204020204" pitchFamily="34" charset="-122"/>
              <a:ea typeface="微软雅黑" panose="020B0503020204020204" pitchFamily="34" charset="-122"/>
            </a:endParaRPr>
          </a:p>
        </p:txBody>
      </p:sp>
      <p:sp>
        <p:nvSpPr>
          <p:cNvPr id="44" name="右箭头 43"/>
          <p:cNvSpPr/>
          <p:nvPr/>
        </p:nvSpPr>
        <p:spPr>
          <a:xfrm>
            <a:off x="5522838" y="4038161"/>
            <a:ext cx="1350884" cy="579301"/>
          </a:xfrm>
          <a:prstGeom prst="rightArrow">
            <a:avLst/>
          </a:prstGeom>
          <a:solidFill>
            <a:srgbClr val="EA5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en-US" sz="1799">
              <a:solidFill>
                <a:srgbClr val="666666"/>
              </a:solidFill>
            </a:endParaRPr>
          </a:p>
        </p:txBody>
      </p:sp>
      <p:sp>
        <p:nvSpPr>
          <p:cNvPr id="45" name="内容占位符 2"/>
          <p:cNvSpPr txBox="1">
            <a:spLocks/>
          </p:cNvSpPr>
          <p:nvPr/>
        </p:nvSpPr>
        <p:spPr bwMode="auto">
          <a:xfrm>
            <a:off x="306150" y="2156804"/>
            <a:ext cx="5098856" cy="4209294"/>
          </a:xfrm>
          <a:prstGeom prst="rect">
            <a:avLst/>
          </a:prstGeom>
          <a:noFill/>
          <a:ln w="19050">
            <a:solidFill>
              <a:srgbClr val="C0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11" tIns="40054" rIns="80111" bIns="40054" numCol="1" anchor="t" anchorCtr="0" compatLnSpc="1">
            <a:prstTxWarp prst="textNoShape">
              <a:avLst/>
            </a:prstTxWarp>
          </a:bodyPr>
          <a:lstStyle>
            <a:lvl1pPr marL="400061" indent="-400061" algn="l" rtl="0" eaLnBrk="0" fontAlgn="base" hangingPunct="0">
              <a:lnSpc>
                <a:spcPct val="140000"/>
              </a:lnSpc>
              <a:spcBef>
                <a:spcPct val="0"/>
              </a:spcBef>
              <a:spcAft>
                <a:spcPct val="0"/>
              </a:spcAft>
              <a:buClr>
                <a:srgbClr val="990000"/>
              </a:buClr>
              <a:buSzPct val="75000"/>
              <a:buFont typeface="Wingdings" pitchFamily="2" charset="2"/>
              <a:buChar char="n"/>
              <a:defRPr sz="2333">
                <a:solidFill>
                  <a:schemeClr val="tx1"/>
                </a:solidFill>
                <a:latin typeface="微软雅黑" pitchFamily="34" charset="-122"/>
                <a:ea typeface="微软雅黑" pitchFamily="34" charset="-122"/>
                <a:cs typeface="+mn-cs"/>
              </a:defRPr>
            </a:lvl1pPr>
            <a:lvl2pPr marL="866800" indent="-333385"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微软雅黑" pitchFamily="34" charset="-122"/>
                <a:ea typeface="微软雅黑" pitchFamily="34" charset="-122"/>
                <a:cs typeface="+mn-cs"/>
              </a:defRPr>
            </a:lvl2pPr>
            <a:lvl3pPr marL="1333538" indent="-266708" algn="l" rtl="0" eaLnBrk="0" fontAlgn="base" hangingPunct="0">
              <a:lnSpc>
                <a:spcPct val="140000"/>
              </a:lnSpc>
              <a:spcBef>
                <a:spcPct val="0"/>
              </a:spcBef>
              <a:spcAft>
                <a:spcPct val="0"/>
              </a:spcAft>
              <a:buSzPct val="50000"/>
              <a:buFont typeface="Wingdings" pitchFamily="2" charset="2"/>
              <a:buChar char="n"/>
              <a:defRPr sz="1867">
                <a:solidFill>
                  <a:schemeClr val="tx1"/>
                </a:solidFill>
                <a:latin typeface="微软雅黑" pitchFamily="34" charset="-122"/>
                <a:ea typeface="微软雅黑" pitchFamily="34" charset="-122"/>
                <a:cs typeface="+mn-cs"/>
              </a:defRPr>
            </a:lvl3pPr>
            <a:lvl4pPr marL="1866953" indent="-266708" algn="l" rtl="0" eaLnBrk="0" fontAlgn="base" hangingPunct="0">
              <a:lnSpc>
                <a:spcPct val="140000"/>
              </a:lnSpc>
              <a:spcBef>
                <a:spcPct val="0"/>
              </a:spcBef>
              <a:spcAft>
                <a:spcPct val="0"/>
              </a:spcAft>
              <a:buChar char="–"/>
              <a:defRPr sz="1633">
                <a:solidFill>
                  <a:schemeClr val="tx1"/>
                </a:solidFill>
                <a:latin typeface="微软雅黑" pitchFamily="34" charset="-122"/>
                <a:ea typeface="微软雅黑" pitchFamily="34" charset="-122"/>
                <a:cs typeface="+mn-cs"/>
              </a:defRPr>
            </a:lvl4pPr>
            <a:lvl5pPr marL="2400369" indent="-266708" algn="l" rtl="0" eaLnBrk="0" fontAlgn="base" hangingPunct="0">
              <a:lnSpc>
                <a:spcPct val="140000"/>
              </a:lnSpc>
              <a:spcBef>
                <a:spcPct val="0"/>
              </a:spcBef>
              <a:spcAft>
                <a:spcPct val="0"/>
              </a:spcAft>
              <a:buFont typeface="Arial" pitchFamily="34" charset="0"/>
              <a:buChar char="~"/>
              <a:defRPr sz="1400">
                <a:solidFill>
                  <a:schemeClr val="tx1"/>
                </a:solidFill>
                <a:latin typeface="微软雅黑" pitchFamily="34" charset="-122"/>
                <a:ea typeface="微软雅黑" pitchFamily="34" charset="-122"/>
                <a:cs typeface="+mn-cs"/>
              </a:defRPr>
            </a:lvl5pPr>
            <a:lvl6pPr marL="2933784"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6pPr>
            <a:lvl7pPr marL="3467199"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7pPr>
            <a:lvl8pPr marL="4000614"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8pPr>
            <a:lvl9pPr marL="4534030"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9pPr>
          </a:lstStyle>
          <a:p>
            <a:pPr marL="0" indent="0">
              <a:lnSpc>
                <a:spcPct val="120000"/>
              </a:lnSpc>
              <a:buNone/>
              <a:defRPr/>
            </a:pPr>
            <a:endParaRPr lang="en-US" altLang="zh-CN" sz="1399" dirty="0">
              <a:solidFill>
                <a:srgbClr val="000000"/>
              </a:solidFill>
            </a:endParaRPr>
          </a:p>
        </p:txBody>
      </p:sp>
      <p:sp>
        <p:nvSpPr>
          <p:cNvPr id="46" name="内容占位符 2"/>
          <p:cNvSpPr txBox="1">
            <a:spLocks/>
          </p:cNvSpPr>
          <p:nvPr/>
        </p:nvSpPr>
        <p:spPr bwMode="auto">
          <a:xfrm>
            <a:off x="7112927" y="2121328"/>
            <a:ext cx="4951941" cy="4244769"/>
          </a:xfrm>
          <a:prstGeom prst="rect">
            <a:avLst/>
          </a:prstGeom>
          <a:noFill/>
          <a:ln w="19050">
            <a:solidFill>
              <a:srgbClr val="0070C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11" tIns="40054" rIns="80111" bIns="40054" numCol="1" anchor="t" anchorCtr="0" compatLnSpc="1">
            <a:prstTxWarp prst="textNoShape">
              <a:avLst/>
            </a:prstTxWarp>
          </a:bodyPr>
          <a:lstStyle>
            <a:lvl1pPr marL="400061" indent="-400061" algn="l" rtl="0" eaLnBrk="0" fontAlgn="base" hangingPunct="0">
              <a:lnSpc>
                <a:spcPct val="140000"/>
              </a:lnSpc>
              <a:spcBef>
                <a:spcPct val="0"/>
              </a:spcBef>
              <a:spcAft>
                <a:spcPct val="0"/>
              </a:spcAft>
              <a:buClr>
                <a:srgbClr val="990000"/>
              </a:buClr>
              <a:buSzPct val="75000"/>
              <a:buFont typeface="Wingdings" pitchFamily="2" charset="2"/>
              <a:buChar char="n"/>
              <a:defRPr sz="2333">
                <a:solidFill>
                  <a:schemeClr val="tx1"/>
                </a:solidFill>
                <a:latin typeface="微软雅黑" pitchFamily="34" charset="-122"/>
                <a:ea typeface="微软雅黑" pitchFamily="34" charset="-122"/>
                <a:cs typeface="+mn-cs"/>
              </a:defRPr>
            </a:lvl1pPr>
            <a:lvl2pPr marL="866800" indent="-333385"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微软雅黑" pitchFamily="34" charset="-122"/>
                <a:ea typeface="微软雅黑" pitchFamily="34" charset="-122"/>
                <a:cs typeface="+mn-cs"/>
              </a:defRPr>
            </a:lvl2pPr>
            <a:lvl3pPr marL="1333538" indent="-266708" algn="l" rtl="0" eaLnBrk="0" fontAlgn="base" hangingPunct="0">
              <a:lnSpc>
                <a:spcPct val="140000"/>
              </a:lnSpc>
              <a:spcBef>
                <a:spcPct val="0"/>
              </a:spcBef>
              <a:spcAft>
                <a:spcPct val="0"/>
              </a:spcAft>
              <a:buSzPct val="50000"/>
              <a:buFont typeface="Wingdings" pitchFamily="2" charset="2"/>
              <a:buChar char="n"/>
              <a:defRPr sz="1867">
                <a:solidFill>
                  <a:schemeClr val="tx1"/>
                </a:solidFill>
                <a:latin typeface="微软雅黑" pitchFamily="34" charset="-122"/>
                <a:ea typeface="微软雅黑" pitchFamily="34" charset="-122"/>
                <a:cs typeface="+mn-cs"/>
              </a:defRPr>
            </a:lvl3pPr>
            <a:lvl4pPr marL="1866953" indent="-266708" algn="l" rtl="0" eaLnBrk="0" fontAlgn="base" hangingPunct="0">
              <a:lnSpc>
                <a:spcPct val="140000"/>
              </a:lnSpc>
              <a:spcBef>
                <a:spcPct val="0"/>
              </a:spcBef>
              <a:spcAft>
                <a:spcPct val="0"/>
              </a:spcAft>
              <a:buChar char="–"/>
              <a:defRPr sz="1633">
                <a:solidFill>
                  <a:schemeClr val="tx1"/>
                </a:solidFill>
                <a:latin typeface="微软雅黑" pitchFamily="34" charset="-122"/>
                <a:ea typeface="微软雅黑" pitchFamily="34" charset="-122"/>
                <a:cs typeface="+mn-cs"/>
              </a:defRPr>
            </a:lvl4pPr>
            <a:lvl5pPr marL="2400369" indent="-266708" algn="l" rtl="0" eaLnBrk="0" fontAlgn="base" hangingPunct="0">
              <a:lnSpc>
                <a:spcPct val="140000"/>
              </a:lnSpc>
              <a:spcBef>
                <a:spcPct val="0"/>
              </a:spcBef>
              <a:spcAft>
                <a:spcPct val="0"/>
              </a:spcAft>
              <a:buFont typeface="Arial" pitchFamily="34" charset="0"/>
              <a:buChar char="~"/>
              <a:defRPr sz="1400">
                <a:solidFill>
                  <a:schemeClr val="tx1"/>
                </a:solidFill>
                <a:latin typeface="微软雅黑" pitchFamily="34" charset="-122"/>
                <a:ea typeface="微软雅黑" pitchFamily="34" charset="-122"/>
                <a:cs typeface="+mn-cs"/>
              </a:defRPr>
            </a:lvl5pPr>
            <a:lvl6pPr marL="2933784"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6pPr>
            <a:lvl7pPr marL="3467199"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7pPr>
            <a:lvl8pPr marL="4000614"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8pPr>
            <a:lvl9pPr marL="4534030"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9pPr>
          </a:lstStyle>
          <a:p>
            <a:pPr marL="0" indent="0" defTabSz="914112">
              <a:lnSpc>
                <a:spcPct val="120000"/>
              </a:lnSpc>
              <a:buNone/>
            </a:pPr>
            <a:endParaRPr lang="zh-CN" altLang="en-US" sz="1399" dirty="0">
              <a:solidFill>
                <a:srgbClr val="1D1D1A"/>
              </a:solidFill>
              <a:latin typeface="等线 Light" panose="02010600030101010101" pitchFamily="2" charset="-122"/>
              <a:ea typeface="等线 Light" panose="02010600030101010101" pitchFamily="2" charset="-122"/>
            </a:endParaRPr>
          </a:p>
        </p:txBody>
      </p:sp>
    </p:spTree>
    <p:extLst>
      <p:ext uri="{BB962C8B-B14F-4D97-AF65-F5344CB8AC3E}">
        <p14:creationId xmlns:p14="http://schemas.microsoft.com/office/powerpoint/2010/main" val="1551350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 xmlns:a16="http://schemas.microsoft.com/office/drawing/2014/main" id="{C6ADB1D9-336D-594D-9418-4BC486843D21}"/>
              </a:ext>
            </a:extLst>
          </p:cNvPr>
          <p:cNvSpPr>
            <a:spLocks noGrp="1"/>
          </p:cNvSpPr>
          <p:nvPr>
            <p:ph type="subTitle" idx="1"/>
          </p:nvPr>
        </p:nvSpPr>
        <p:spPr>
          <a:xfrm>
            <a:off x="728891" y="457296"/>
            <a:ext cx="10736446" cy="567101"/>
          </a:xfrm>
        </p:spPr>
        <p:txBody>
          <a:bodyPr>
            <a:normAutofit/>
          </a:bodyPr>
          <a:lstStyle/>
          <a:p>
            <a:r>
              <a:rPr lang="en-US" altLang="zh-CN" b="1" dirty="0">
                <a:solidFill>
                  <a:srgbClr val="C00000"/>
                </a:solidFill>
                <a:latin typeface="Calibri" panose="020F0502020204030204" pitchFamily="34" charset="0"/>
                <a:ea typeface="宋体" panose="02010600030101010101" pitchFamily="2" charset="-122"/>
              </a:rPr>
              <a:t>Performance analysis of TSDSI Pi/2 </a:t>
            </a:r>
            <a:r>
              <a:rPr lang="en-US" altLang="zh-CN" b="1" dirty="0" smtClean="0">
                <a:solidFill>
                  <a:srgbClr val="C00000"/>
                </a:solidFill>
                <a:latin typeface="Calibri" panose="020F0502020204030204" pitchFamily="34" charset="0"/>
                <a:ea typeface="宋体" panose="02010600030101010101" pitchFamily="2" charset="-122"/>
              </a:rPr>
              <a:t>BPSK (benefit analysis)  </a:t>
            </a:r>
            <a:endParaRPr lang="zh-CN" altLang="zh-CN" dirty="0">
              <a:solidFill>
                <a:srgbClr val="C00000"/>
              </a:solidFill>
              <a:latin typeface="Calibri" panose="020F0502020204030204" pitchFamily="34" charset="0"/>
              <a:ea typeface="宋体" panose="02010600030101010101" pitchFamily="2" charset="-122"/>
            </a:endParaRPr>
          </a:p>
        </p:txBody>
      </p:sp>
      <p:sp>
        <p:nvSpPr>
          <p:cNvPr id="3" name="Content Placeholder 2">
            <a:extLst>
              <a:ext uri="{FF2B5EF4-FFF2-40B4-BE49-F238E27FC236}">
                <a16:creationId xmlns="" xmlns:a16="http://schemas.microsoft.com/office/drawing/2014/main" id="{1D7B0514-4060-0E4B-809B-B1B2E3258AB4}"/>
              </a:ext>
            </a:extLst>
          </p:cNvPr>
          <p:cNvSpPr>
            <a:spLocks noGrp="1"/>
          </p:cNvSpPr>
          <p:nvPr>
            <p:ph idx="10"/>
          </p:nvPr>
        </p:nvSpPr>
        <p:spPr>
          <a:xfrm>
            <a:off x="728890" y="985791"/>
            <a:ext cx="11277445" cy="1449511"/>
          </a:xfrm>
        </p:spPr>
        <p:txBody>
          <a:bodyPr/>
          <a:lstStyle/>
          <a:p>
            <a:pPr marL="0" algn="just">
              <a:lnSpc>
                <a:spcPct val="105000"/>
              </a:lnSpc>
              <a:spcAft>
                <a:spcPts val="800"/>
              </a:spcAft>
            </a:pPr>
            <a:r>
              <a:rPr lang="en-US" altLang="zh-CN" sz="1399" dirty="0">
                <a:latin typeface="微软雅黑" panose="020B0503020204020204" pitchFamily="34" charset="-122"/>
                <a:ea typeface="微软雅黑" panose="020B0503020204020204" pitchFamily="34" charset="-122"/>
              </a:rPr>
              <a:t>TSDSI </a:t>
            </a:r>
            <a:r>
              <a:rPr lang="en-US" altLang="zh-CN" sz="1399" dirty="0">
                <a:latin typeface="微软雅黑" panose="020B0503020204020204" pitchFamily="34" charset="-122"/>
                <a:ea typeface="微软雅黑" panose="020B0503020204020204" pitchFamily="34" charset="-122"/>
              </a:rPr>
              <a:t>claims the TSDSI Pi/2 BPSK can provide 3dB gain than without it. However, the following </a:t>
            </a:r>
            <a:r>
              <a:rPr lang="en-US" altLang="zh-CN" sz="1399" dirty="0">
                <a:latin typeface="微软雅黑" panose="020B0503020204020204" pitchFamily="34" charset="-122"/>
                <a:ea typeface="微软雅黑" panose="020B0503020204020204" pitchFamily="34" charset="-122"/>
              </a:rPr>
              <a:t>c</a:t>
            </a:r>
            <a:r>
              <a:rPr lang="en-US" altLang="zh-CN" sz="1399" dirty="0">
                <a:latin typeface="微软雅黑" panose="020B0503020204020204" pitchFamily="34" charset="-122"/>
                <a:ea typeface="微软雅黑" panose="020B0503020204020204" pitchFamily="34" charset="-122"/>
              </a:rPr>
              <a:t>onsideration: </a:t>
            </a:r>
          </a:p>
          <a:p>
            <a:pPr marL="285636" indent="-285636" algn="just">
              <a:lnSpc>
                <a:spcPct val="105000"/>
              </a:lnSpc>
              <a:spcAft>
                <a:spcPts val="800"/>
              </a:spcAft>
              <a:buFont typeface="Arial" panose="020B0604020202020204" pitchFamily="34" charset="0"/>
              <a:buChar char="•"/>
            </a:pPr>
            <a:r>
              <a:rPr lang="en-US" altLang="zh-CN" sz="1200" dirty="0">
                <a:latin typeface="微软雅黑" panose="020B0503020204020204" pitchFamily="34" charset="-122"/>
                <a:ea typeface="微软雅黑" panose="020B0503020204020204" pitchFamily="34" charset="-122"/>
              </a:rPr>
              <a:t>Consideration 1</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Even </a:t>
            </a:r>
            <a:r>
              <a:rPr lang="en-US" altLang="zh-CN" sz="1200" dirty="0">
                <a:latin typeface="微软雅黑" panose="020B0503020204020204" pitchFamily="34" charset="-122"/>
                <a:ea typeface="微软雅黑" panose="020B0503020204020204" pitchFamily="34" charset="-122"/>
              </a:rPr>
              <a:t>if TSDSI Pi/2 BPSK </a:t>
            </a:r>
            <a:r>
              <a:rPr lang="en-US" altLang="zh-CN" sz="1200" dirty="0">
                <a:latin typeface="微软雅黑" panose="020B0503020204020204" pitchFamily="34" charset="-122"/>
                <a:ea typeface="微软雅黑" panose="020B0503020204020204" pitchFamily="34" charset="-122"/>
              </a:rPr>
              <a:t>can achieve the gain from PAPR or EVM, </a:t>
            </a:r>
            <a:r>
              <a:rPr lang="en-US" altLang="zh-CN" sz="1200" dirty="0">
                <a:latin typeface="微软雅黑" panose="020B0503020204020204" pitchFamily="34" charset="-122"/>
                <a:ea typeface="微软雅黑" panose="020B0503020204020204" pitchFamily="34" charset="-122"/>
              </a:rPr>
              <a:t>the gain </a:t>
            </a:r>
            <a:r>
              <a:rPr lang="en-US" altLang="zh-CN" sz="1200" dirty="0">
                <a:latin typeface="微软雅黑" panose="020B0503020204020204" pitchFamily="34" charset="-122"/>
                <a:ea typeface="微软雅黑" panose="020B0503020204020204" pitchFamily="34" charset="-122"/>
              </a:rPr>
              <a:t>cannot make the UE transmit power </a:t>
            </a:r>
            <a:r>
              <a:rPr lang="en-US" altLang="zh-CN" sz="1200" dirty="0">
                <a:latin typeface="微软雅黑" panose="020B0503020204020204" pitchFamily="34" charset="-122"/>
                <a:ea typeface="微软雅黑" panose="020B0503020204020204" pitchFamily="34" charset="-122"/>
              </a:rPr>
              <a:t>exceed the maximum </a:t>
            </a:r>
            <a:r>
              <a:rPr lang="en-US" altLang="zh-CN" sz="1200" dirty="0">
                <a:latin typeface="微软雅黑" panose="020B0503020204020204" pitchFamily="34" charset="-122"/>
                <a:ea typeface="微软雅黑" panose="020B0503020204020204" pitchFamily="34" charset="-122"/>
              </a:rPr>
              <a:t>value [23dBm or 26dBm depends on power class].</a:t>
            </a:r>
          </a:p>
          <a:p>
            <a:pPr marL="285636" indent="-285636" algn="just">
              <a:lnSpc>
                <a:spcPct val="105000"/>
              </a:lnSpc>
              <a:spcAft>
                <a:spcPts val="800"/>
              </a:spcAft>
              <a:buFont typeface="Arial" panose="020B0604020202020204" pitchFamily="34" charset="0"/>
              <a:buChar char="•"/>
            </a:pPr>
            <a:r>
              <a:rPr lang="en-US" altLang="zh-CN" sz="1200" dirty="0">
                <a:latin typeface="微软雅黑" panose="020B0503020204020204" pitchFamily="34" charset="-122"/>
                <a:ea typeface="微软雅黑" panose="020B0503020204020204" pitchFamily="34" charset="-122"/>
              </a:rPr>
              <a:t>Consideration 2</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The transmission power is limited for cell edge UEs, thus cell edge UE should not be allocated with many PRBs. Network can scheduling cell edge UEs in inner RB, in which UE has less than 0.2dB power reduction. According to3GPP specification, the maximum power reduction for inner RB allocation is less than 0.2dB for PC3 and 0dB for PC2. In this case, any specific filtering should not have more than 0.2dB gain</a:t>
            </a:r>
            <a:r>
              <a:rPr lang="en-US" altLang="zh-CN"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p:txBody>
      </p:sp>
      <p:sp>
        <p:nvSpPr>
          <p:cNvPr id="8" name="TextBox 7">
            <a:extLst>
              <a:ext uri="{FF2B5EF4-FFF2-40B4-BE49-F238E27FC236}">
                <a16:creationId xmlns="" xmlns:a16="http://schemas.microsoft.com/office/drawing/2014/main" id="{D8536F3D-D0C8-B447-A64B-59D377EA5296}"/>
              </a:ext>
            </a:extLst>
          </p:cNvPr>
          <p:cNvSpPr txBox="1"/>
          <p:nvPr/>
        </p:nvSpPr>
        <p:spPr>
          <a:xfrm>
            <a:off x="5658181" y="-1188256"/>
            <a:ext cx="184659" cy="528144"/>
          </a:xfrm>
          <a:prstGeom prst="rect">
            <a:avLst/>
          </a:prstGeom>
          <a:noFill/>
        </p:spPr>
        <p:txBody>
          <a:bodyPr wrap="none" rtlCol="0">
            <a:spAutoFit/>
          </a:bodyPr>
          <a:lstStyle/>
          <a:p>
            <a:pPr defTabSz="914112">
              <a:lnSpc>
                <a:spcPts val="3439"/>
              </a:lnSpc>
            </a:pPr>
            <a:endParaRPr lang="en-US" sz="3199" dirty="0">
              <a:solidFill>
                <a:srgbClr val="1D1D1A"/>
              </a:solidFill>
              <a:latin typeface="Microsoft YaHei" panose="020B0503020204020204" pitchFamily="34" charset="-122"/>
              <a:ea typeface="Microsoft YaHei" panose="020B0503020204020204" pitchFamily="34" charset="-122"/>
            </a:endParaRPr>
          </a:p>
        </p:txBody>
      </p:sp>
      <p:pic>
        <p:nvPicPr>
          <p:cNvPr id="14" name="Picture 8" descr="C:\Users\s00446981\AppData\Roaming\eSpace_Desktop\UserData\s00446981\imagefiles\DF4E5C10-01EF-4A91-9348-A9E2EEA2A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0279" y="2635900"/>
            <a:ext cx="4597100" cy="186605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C:\Users\s00446981\AppData\Roaming\eSpace_Desktop\UserData\s00446981\imagefiles\E7DEEA8E-3953-4DFC-999C-F415D1004FF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720" y="4717377"/>
            <a:ext cx="3764136" cy="13213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表格 18"/>
          <p:cNvGraphicFramePr>
            <a:graphicFrameLocks noGrp="1"/>
          </p:cNvGraphicFramePr>
          <p:nvPr>
            <p:extLst/>
          </p:nvPr>
        </p:nvGraphicFramePr>
        <p:xfrm>
          <a:off x="1107898" y="5202178"/>
          <a:ext cx="6395496" cy="777132"/>
        </p:xfrm>
        <a:graphic>
          <a:graphicData uri="http://schemas.openxmlformats.org/drawingml/2006/table">
            <a:tbl>
              <a:tblPr firstRow="1" bandRow="1">
                <a:tableStyleId>{F2DE63D5-997A-4646-A377-4702673A728D}</a:tableStyleId>
              </a:tblPr>
              <a:tblGrid>
                <a:gridCol w="2699600"/>
                <a:gridCol w="1755724"/>
                <a:gridCol w="1940172"/>
              </a:tblGrid>
              <a:tr h="258979">
                <a:tc>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r>
                        <a:rPr lang="en-US" altLang="zh-CN" sz="1100" dirty="0" smtClean="0">
                          <a:solidFill>
                            <a:schemeClr val="tx1"/>
                          </a:solidFill>
                          <a:latin typeface="微软雅黑" panose="020B0503020204020204" pitchFamily="34" charset="-122"/>
                          <a:ea typeface="微软雅黑" panose="020B0503020204020204" pitchFamily="34" charset="-122"/>
                        </a:rPr>
                        <a:t>700MHz FDD (NLOS</a:t>
                      </a:r>
                      <a:r>
                        <a:rPr lang="en-US" altLang="zh-CN" sz="1100" baseline="0" dirty="0" smtClean="0">
                          <a:solidFill>
                            <a:schemeClr val="tx1"/>
                          </a:solidFill>
                          <a:latin typeface="微软雅黑" panose="020B0503020204020204" pitchFamily="34" charset="-122"/>
                          <a:ea typeface="微软雅黑" panose="020B0503020204020204" pitchFamily="34" charset="-122"/>
                        </a:rPr>
                        <a:t> O-to-I</a:t>
                      </a:r>
                      <a:r>
                        <a:rPr lang="en-US" altLang="zh-CN" sz="1100" dirty="0" smtClean="0">
                          <a:solidFill>
                            <a:schemeClr val="tx1"/>
                          </a:solidFill>
                          <a:latin typeface="微软雅黑" panose="020B0503020204020204" pitchFamily="34" charset="-122"/>
                          <a:ea typeface="微软雅黑" panose="020B0503020204020204" pitchFamily="34" charset="-122"/>
                        </a:rPr>
                        <a:t>) PUSCH</a:t>
                      </a:r>
                      <a:endParaRPr lang="zh-CN" altLang="en-US" sz="1100" dirty="0" smtClean="0">
                        <a:solidFill>
                          <a:schemeClr val="tx1"/>
                        </a:solidFill>
                        <a:latin typeface="微软雅黑" panose="020B0503020204020204" pitchFamily="34" charset="-122"/>
                        <a:ea typeface="微软雅黑" panose="020B0503020204020204" pitchFamily="34" charset="-122"/>
                      </a:endParaRPr>
                    </a:p>
                  </a:txBody>
                  <a:tcPr marL="91404" marR="9140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DC57"/>
                    </a:solidFill>
                  </a:tcPr>
                </a:tc>
                <a:tc>
                  <a:txBody>
                    <a:bodyPr/>
                    <a:lstStyle/>
                    <a:p>
                      <a:r>
                        <a:rPr lang="en-US" altLang="zh-CN" sz="1100" dirty="0" smtClean="0">
                          <a:solidFill>
                            <a:schemeClr val="tx1"/>
                          </a:solidFill>
                          <a:latin typeface="微软雅黑" panose="020B0503020204020204" pitchFamily="34" charset="-122"/>
                          <a:ea typeface="微软雅黑" panose="020B0503020204020204" pitchFamily="34" charset="-122"/>
                        </a:rPr>
                        <a:t>cell radius</a:t>
                      </a:r>
                    </a:p>
                  </a:txBody>
                  <a:tcPr marL="91404" marR="9140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DC57"/>
                    </a:solidFill>
                  </a:tcPr>
                </a:tc>
                <a:tc>
                  <a:txBody>
                    <a:bodyPr/>
                    <a:lstStyle/>
                    <a:p>
                      <a:r>
                        <a:rPr lang="en-US" altLang="zh-CN" sz="1100" dirty="0" smtClean="0">
                          <a:solidFill>
                            <a:schemeClr val="tx1"/>
                          </a:solidFill>
                          <a:latin typeface="微软雅黑" panose="020B0503020204020204" pitchFamily="34" charset="-122"/>
                          <a:ea typeface="微软雅黑" panose="020B0503020204020204" pitchFamily="34" charset="-122"/>
                        </a:rPr>
                        <a:t>coverage area</a:t>
                      </a:r>
                    </a:p>
                  </a:txBody>
                  <a:tcPr marL="91404" marR="9140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DC57"/>
                    </a:solidFill>
                  </a:tcPr>
                </a:tc>
              </a:tr>
              <a:tr h="258979">
                <a:tc>
                  <a:txBody>
                    <a:bodyPr/>
                    <a:lstStyle/>
                    <a:p>
                      <a:r>
                        <a:rPr lang="en-US" altLang="zh-CN" sz="1100" dirty="0" smtClean="0">
                          <a:solidFill>
                            <a:schemeClr val="tx1"/>
                          </a:solidFill>
                          <a:latin typeface="微软雅黑" panose="020B0503020204020204" pitchFamily="34" charset="-122"/>
                          <a:ea typeface="微软雅黑" panose="020B0503020204020204" pitchFamily="34" charset="-122"/>
                        </a:rPr>
                        <a:t>baseline</a:t>
                      </a:r>
                      <a:endParaRPr lang="zh-CN" altLang="en-US" sz="1100" dirty="0">
                        <a:solidFill>
                          <a:schemeClr val="tx1"/>
                        </a:solidFill>
                        <a:latin typeface="微软雅黑" panose="020B0503020204020204" pitchFamily="34" charset="-122"/>
                        <a:ea typeface="微软雅黑" panose="020B0503020204020204" pitchFamily="34" charset="-122"/>
                      </a:endParaRPr>
                    </a:p>
                  </a:txBody>
                  <a:tcPr marL="91404" marR="9140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altLang="zh-CN" sz="1100" dirty="0" smtClean="0">
                          <a:solidFill>
                            <a:schemeClr val="tx1"/>
                          </a:solidFill>
                          <a:latin typeface="微软雅黑" panose="020B0503020204020204" pitchFamily="34" charset="-122"/>
                          <a:ea typeface="微软雅黑" panose="020B0503020204020204" pitchFamily="34" charset="-122"/>
                        </a:rPr>
                        <a:t>1448 m</a:t>
                      </a:r>
                    </a:p>
                  </a:txBody>
                  <a:tcPr marL="91404" marR="9140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r>
                        <a:rPr lang="en-US" altLang="zh-CN" sz="1100" dirty="0" smtClean="0">
                          <a:solidFill>
                            <a:schemeClr val="tx1"/>
                          </a:solidFill>
                          <a:latin typeface="微软雅黑" panose="020B0503020204020204" pitchFamily="34" charset="-122"/>
                          <a:ea typeface="微软雅黑" panose="020B0503020204020204" pitchFamily="34" charset="-122"/>
                        </a:rPr>
                        <a:t>6,959,752 m</a:t>
                      </a:r>
                      <a:r>
                        <a:rPr lang="en-US" altLang="zh-CN" sz="1100" baseline="30000" dirty="0" smtClean="0">
                          <a:solidFill>
                            <a:schemeClr val="tx1"/>
                          </a:solidFill>
                          <a:latin typeface="微软雅黑" panose="020B0503020204020204" pitchFamily="34" charset="-122"/>
                          <a:ea typeface="微软雅黑" panose="020B0503020204020204" pitchFamily="34" charset="-122"/>
                        </a:rPr>
                        <a:t>2</a:t>
                      </a:r>
                      <a:endParaRPr lang="zh-CN" altLang="en-US" sz="1100" baseline="30000" dirty="0" smtClean="0">
                        <a:solidFill>
                          <a:schemeClr val="tx1"/>
                        </a:solidFill>
                        <a:latin typeface="微软雅黑" panose="020B0503020204020204" pitchFamily="34" charset="-122"/>
                        <a:ea typeface="微软雅黑" panose="020B0503020204020204" pitchFamily="34" charset="-122"/>
                      </a:endParaRPr>
                    </a:p>
                  </a:txBody>
                  <a:tcPr marL="91404" marR="9140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258979">
                <a:tc>
                  <a:txBody>
                    <a:bodyPr/>
                    <a:lstStyle/>
                    <a:p>
                      <a:r>
                        <a:rPr lang="en-US" altLang="zh-CN" sz="1100" dirty="0" smtClean="0">
                          <a:solidFill>
                            <a:schemeClr val="tx1"/>
                          </a:solidFill>
                          <a:latin typeface="微软雅黑" panose="020B0503020204020204" pitchFamily="34" charset="-122"/>
                          <a:ea typeface="微软雅黑" panose="020B0503020204020204" pitchFamily="34" charset="-122"/>
                        </a:rPr>
                        <a:t>0.2dB improvement</a:t>
                      </a:r>
                    </a:p>
                  </a:txBody>
                  <a:tcPr marL="91404" marR="9140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r>
                        <a:rPr lang="en-US" altLang="zh-CN" sz="1100" i="0" dirty="0" smtClean="0">
                          <a:solidFill>
                            <a:srgbClr val="C8102E"/>
                          </a:solidFill>
                          <a:latin typeface="微软雅黑" panose="020B0503020204020204" pitchFamily="34" charset="-122"/>
                          <a:ea typeface="微软雅黑" panose="020B0503020204020204" pitchFamily="34" charset="-122"/>
                        </a:rPr>
                        <a:t>1506  m </a:t>
                      </a:r>
                      <a:r>
                        <a:rPr lang="en-US" altLang="zh-CN" sz="1100" i="0" kern="1200" dirty="0" smtClean="0">
                          <a:solidFill>
                            <a:srgbClr val="C8102E"/>
                          </a:solidFill>
                          <a:latin typeface="微软雅黑" panose="020B0503020204020204" pitchFamily="34" charset="-122"/>
                          <a:ea typeface="微软雅黑" panose="020B0503020204020204" pitchFamily="34" charset="-122"/>
                          <a:cs typeface="+mn-cs"/>
                        </a:rPr>
                        <a:t>(gain:</a:t>
                      </a:r>
                      <a:r>
                        <a:rPr lang="en-US" altLang="zh-CN" sz="1100" i="0" kern="1200" baseline="0" dirty="0" smtClean="0">
                          <a:solidFill>
                            <a:srgbClr val="C8102E"/>
                          </a:solidFill>
                          <a:latin typeface="微软雅黑" panose="020B0503020204020204" pitchFamily="34" charset="-122"/>
                          <a:ea typeface="微软雅黑" panose="020B0503020204020204" pitchFamily="34" charset="-122"/>
                          <a:cs typeface="+mn-cs"/>
                        </a:rPr>
                        <a:t> 4.0%</a:t>
                      </a:r>
                      <a:r>
                        <a:rPr lang="en-US" altLang="zh-CN" sz="1100" i="0" kern="1200" dirty="0" smtClean="0">
                          <a:solidFill>
                            <a:srgbClr val="C8102E"/>
                          </a:solidFill>
                          <a:latin typeface="微软雅黑" panose="020B0503020204020204" pitchFamily="34" charset="-122"/>
                          <a:ea typeface="微软雅黑" panose="020B0503020204020204" pitchFamily="34" charset="-122"/>
                          <a:cs typeface="+mn-cs"/>
                        </a:rPr>
                        <a:t>)</a:t>
                      </a:r>
                    </a:p>
                  </a:txBody>
                  <a:tcPr marL="91404" marR="9140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r>
                        <a:rPr lang="en-US" altLang="zh-CN" sz="1100" i="0" kern="1200" dirty="0" smtClean="0">
                          <a:solidFill>
                            <a:srgbClr val="C8102E"/>
                          </a:solidFill>
                          <a:latin typeface="微软雅黑" panose="020B0503020204020204" pitchFamily="34" charset="-122"/>
                          <a:ea typeface="微软雅黑" panose="020B0503020204020204" pitchFamily="34" charset="-122"/>
                          <a:cs typeface="+mn-cs"/>
                        </a:rPr>
                        <a:t>7,127,669</a:t>
                      </a:r>
                      <a:r>
                        <a:rPr lang="en-US" altLang="zh-CN" sz="1100" i="0" dirty="0" smtClean="0">
                          <a:solidFill>
                            <a:srgbClr val="C8102E"/>
                          </a:solidFill>
                          <a:latin typeface="微软雅黑" panose="020B0503020204020204" pitchFamily="34" charset="-122"/>
                          <a:ea typeface="微软雅黑" panose="020B0503020204020204" pitchFamily="34" charset="-122"/>
                        </a:rPr>
                        <a:t>m</a:t>
                      </a:r>
                      <a:r>
                        <a:rPr lang="en-US" altLang="zh-CN" sz="1100" i="0" baseline="30000" dirty="0" smtClean="0">
                          <a:solidFill>
                            <a:srgbClr val="C8102E"/>
                          </a:solidFill>
                          <a:latin typeface="微软雅黑" panose="020B0503020204020204" pitchFamily="34" charset="-122"/>
                          <a:ea typeface="微软雅黑" panose="020B0503020204020204" pitchFamily="34" charset="-122"/>
                        </a:rPr>
                        <a:t>2</a:t>
                      </a:r>
                      <a:r>
                        <a:rPr lang="en-US" altLang="zh-CN" sz="1100" i="0" kern="1200" dirty="0" smtClean="0">
                          <a:solidFill>
                            <a:srgbClr val="C8102E"/>
                          </a:solidFill>
                          <a:latin typeface="微软雅黑" panose="020B0503020204020204" pitchFamily="34" charset="-122"/>
                          <a:ea typeface="微软雅黑" panose="020B0503020204020204" pitchFamily="34" charset="-122"/>
                          <a:cs typeface="+mn-cs"/>
                        </a:rPr>
                        <a:t> (gain:</a:t>
                      </a:r>
                      <a:r>
                        <a:rPr lang="en-US" altLang="zh-CN" sz="1100" i="0" kern="1200" baseline="0" dirty="0" smtClean="0">
                          <a:solidFill>
                            <a:srgbClr val="C8102E"/>
                          </a:solidFill>
                          <a:latin typeface="微软雅黑" panose="020B0503020204020204" pitchFamily="34" charset="-122"/>
                          <a:ea typeface="微软雅黑" panose="020B0503020204020204" pitchFamily="34" charset="-122"/>
                          <a:cs typeface="+mn-cs"/>
                        </a:rPr>
                        <a:t> 2.41%</a:t>
                      </a:r>
                      <a:r>
                        <a:rPr lang="en-US" altLang="zh-CN" sz="1100" i="0" kern="1200" dirty="0" smtClean="0">
                          <a:solidFill>
                            <a:srgbClr val="C8102E"/>
                          </a:solidFill>
                          <a:latin typeface="微软雅黑" panose="020B0503020204020204" pitchFamily="34" charset="-122"/>
                          <a:ea typeface="微软雅黑" panose="020B0503020204020204" pitchFamily="34" charset="-122"/>
                          <a:cs typeface="+mn-cs"/>
                        </a:rPr>
                        <a:t>)</a:t>
                      </a:r>
                    </a:p>
                  </a:txBody>
                  <a:tcPr marL="91404" marR="9140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bl>
          </a:graphicData>
        </a:graphic>
      </p:graphicFrame>
      <p:sp>
        <p:nvSpPr>
          <p:cNvPr id="20" name="Content Placeholder 2">
            <a:extLst>
              <a:ext uri="{FF2B5EF4-FFF2-40B4-BE49-F238E27FC236}">
                <a16:creationId xmlns="" xmlns:a16="http://schemas.microsoft.com/office/drawing/2014/main" id="{1D7B0514-4060-0E4B-809B-B1B2E3258AB4}"/>
              </a:ext>
            </a:extLst>
          </p:cNvPr>
          <p:cNvSpPr txBox="1">
            <a:spLocks/>
          </p:cNvSpPr>
          <p:nvPr/>
        </p:nvSpPr>
        <p:spPr>
          <a:xfrm>
            <a:off x="3415323" y="4980031"/>
            <a:ext cx="1800278" cy="236444"/>
          </a:xfrm>
          <a:prstGeom prst="rect">
            <a:avLst/>
          </a:prstGeom>
        </p:spPr>
        <p:txBody>
          <a:bodyPr lIns="0" tIns="0" rIns="0" bIns="0"/>
          <a:lstStyle>
            <a:lvl1pPr marL="12373" indent="0" algn="l" defTabSz="1187798" rtl="0" eaLnBrk="1" latinLnBrk="0" hangingPunct="1">
              <a:lnSpc>
                <a:spcPct val="100000"/>
              </a:lnSpc>
              <a:spcBef>
                <a:spcPts val="0"/>
              </a:spcBef>
              <a:buFontTx/>
              <a:buNone/>
              <a:tabLst>
                <a:tab pos="1208420" algn="ctr"/>
              </a:tabLst>
              <a:defRPr sz="1800" kern="1200" baseline="0">
                <a:solidFill>
                  <a:schemeClr val="tx1"/>
                </a:solidFill>
                <a:latin typeface="Microsoft YaHei" panose="020B0503020204020204" pitchFamily="34" charset="-122"/>
                <a:ea typeface="Microsoft YaHei" panose="020B0503020204020204" pitchFamily="34" charset="-122"/>
                <a:cs typeface="Arial" panose="020B0604020202020204" pitchFamily="34" charset="0"/>
              </a:defRPr>
            </a:lvl1pPr>
            <a:lvl2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2pPr>
            <a:lvl3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3pPr>
            <a:lvl4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4pPr>
            <a:lvl5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a:lstStyle>
          <a:p>
            <a:pPr marL="0" algn="just">
              <a:lnSpc>
                <a:spcPct val="105000"/>
              </a:lnSpc>
              <a:spcAft>
                <a:spcPts val="800"/>
              </a:spcAft>
            </a:pPr>
            <a:r>
              <a:rPr lang="en-US" altLang="zh-CN" sz="1399" dirty="0">
                <a:solidFill>
                  <a:srgbClr val="1D1D1A"/>
                </a:solidFill>
                <a:latin typeface="微软雅黑" panose="020B0503020204020204" pitchFamily="34" charset="-122"/>
                <a:ea typeface="微软雅黑" panose="020B0503020204020204" pitchFamily="34" charset="-122"/>
              </a:rPr>
              <a:t>Link budget result</a:t>
            </a:r>
            <a:endParaRPr lang="en-US" altLang="zh-CN" sz="1200" dirty="0">
              <a:solidFill>
                <a:srgbClr val="1D1D1A"/>
              </a:solidFill>
              <a:latin typeface="微软雅黑" panose="020B0503020204020204" pitchFamily="34" charset="-122"/>
              <a:ea typeface="微软雅黑" panose="020B0503020204020204" pitchFamily="34" charset="-122"/>
            </a:endParaRPr>
          </a:p>
        </p:txBody>
      </p:sp>
      <p:sp>
        <p:nvSpPr>
          <p:cNvPr id="22" name="矩形 21"/>
          <p:cNvSpPr/>
          <p:nvPr/>
        </p:nvSpPr>
        <p:spPr>
          <a:xfrm>
            <a:off x="9804818" y="4464977"/>
            <a:ext cx="1844038" cy="286120"/>
          </a:xfrm>
          <a:prstGeom prst="rect">
            <a:avLst/>
          </a:prstGeom>
        </p:spPr>
        <p:txBody>
          <a:bodyPr wrap="square">
            <a:spAutoFit/>
          </a:bodyPr>
          <a:lstStyle/>
          <a:p>
            <a:pPr algn="just" defTabSz="914112">
              <a:lnSpc>
                <a:spcPct val="105000"/>
              </a:lnSpc>
              <a:spcAft>
                <a:spcPts val="800"/>
              </a:spcAft>
            </a:pPr>
            <a:r>
              <a:rPr lang="en-US" altLang="zh-CN" sz="1200" dirty="0">
                <a:solidFill>
                  <a:srgbClr val="C7000A"/>
                </a:solidFill>
                <a:latin typeface="微软雅黑" panose="020B0503020204020204" pitchFamily="34" charset="-122"/>
                <a:ea typeface="微软雅黑" panose="020B0503020204020204" pitchFamily="34" charset="-122"/>
              </a:rPr>
              <a:t>3GPP 38.101-1 </a:t>
            </a:r>
            <a:r>
              <a:rPr lang="en-US" altLang="zh-CN" sz="1200" dirty="0">
                <a:solidFill>
                  <a:srgbClr val="C7000A"/>
                </a:solidFill>
                <a:latin typeface="微软雅黑" panose="020B0503020204020204" pitchFamily="34" charset="-122"/>
                <a:ea typeface="微软雅黑" panose="020B0503020204020204" pitchFamily="34" charset="-122"/>
              </a:rPr>
              <a:t>v16.1.0</a:t>
            </a:r>
            <a:endParaRPr lang="en-US" altLang="zh-CN" sz="1200" dirty="0">
              <a:solidFill>
                <a:srgbClr val="C7000A"/>
              </a:solidFill>
              <a:latin typeface="微软雅黑" panose="020B0503020204020204" pitchFamily="34" charset="-122"/>
              <a:ea typeface="微软雅黑" panose="020B0503020204020204" pitchFamily="34" charset="-122"/>
            </a:endParaRPr>
          </a:p>
        </p:txBody>
      </p:sp>
      <p:sp>
        <p:nvSpPr>
          <p:cNvPr id="7" name="圆角矩形 6"/>
          <p:cNvSpPr/>
          <p:nvPr/>
        </p:nvSpPr>
        <p:spPr>
          <a:xfrm>
            <a:off x="159569" y="6048181"/>
            <a:ext cx="11846767" cy="553458"/>
          </a:xfrm>
          <a:prstGeom prst="round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12"/>
            <a:r>
              <a:rPr lang="en-US" sz="1799" dirty="0">
                <a:solidFill>
                  <a:srgbClr val="FFFFFF"/>
                </a:solidFill>
              </a:rPr>
              <a:t>Conclusion: Compared with 3GPP Pi/BPSK, TSDSI Pi/BPSK has no more than 0.2dB transmit power improvement when the UE is scheduled in inner RBs.</a:t>
            </a:r>
            <a:endParaRPr lang="en-US" sz="1799" dirty="0">
              <a:solidFill>
                <a:srgbClr val="FFFFFF"/>
              </a:solidFill>
            </a:endParaRPr>
          </a:p>
        </p:txBody>
      </p:sp>
      <p:pic>
        <p:nvPicPr>
          <p:cNvPr id="18" name="图片 17"/>
          <p:cNvPicPr>
            <a:picLocks noChangeAspect="1"/>
          </p:cNvPicPr>
          <p:nvPr/>
        </p:nvPicPr>
        <p:blipFill>
          <a:blip r:embed="rId4"/>
          <a:stretch>
            <a:fillRect/>
          </a:stretch>
        </p:blipFill>
        <p:spPr>
          <a:xfrm>
            <a:off x="4518653" y="2702793"/>
            <a:ext cx="2648373" cy="2216839"/>
          </a:xfrm>
          <a:prstGeom prst="rect">
            <a:avLst/>
          </a:prstGeom>
        </p:spPr>
      </p:pic>
      <p:pic>
        <p:nvPicPr>
          <p:cNvPr id="21" name="图片 20"/>
          <p:cNvPicPr>
            <a:picLocks noChangeAspect="1"/>
          </p:cNvPicPr>
          <p:nvPr/>
        </p:nvPicPr>
        <p:blipFill>
          <a:blip r:embed="rId5"/>
          <a:stretch>
            <a:fillRect/>
          </a:stretch>
        </p:blipFill>
        <p:spPr>
          <a:xfrm>
            <a:off x="866388" y="2659099"/>
            <a:ext cx="2752772" cy="2304226"/>
          </a:xfrm>
          <a:prstGeom prst="rect">
            <a:avLst/>
          </a:prstGeom>
        </p:spPr>
      </p:pic>
      <p:sp>
        <p:nvSpPr>
          <p:cNvPr id="23" name="Content Placeholder 2">
            <a:extLst>
              <a:ext uri="{FF2B5EF4-FFF2-40B4-BE49-F238E27FC236}">
                <a16:creationId xmlns="" xmlns:a16="http://schemas.microsoft.com/office/drawing/2014/main" id="{1D7B0514-4060-0E4B-809B-B1B2E3258AB4}"/>
              </a:ext>
            </a:extLst>
          </p:cNvPr>
          <p:cNvSpPr txBox="1">
            <a:spLocks/>
          </p:cNvSpPr>
          <p:nvPr/>
        </p:nvSpPr>
        <p:spPr>
          <a:xfrm>
            <a:off x="4447882" y="2498349"/>
            <a:ext cx="2956913" cy="214332"/>
          </a:xfrm>
          <a:prstGeom prst="rect">
            <a:avLst/>
          </a:prstGeom>
        </p:spPr>
        <p:txBody>
          <a:bodyPr lIns="0" tIns="0" rIns="0" bIns="0"/>
          <a:lstStyle>
            <a:lvl1pPr marL="12373" indent="0" algn="l" defTabSz="1187798" rtl="0" eaLnBrk="1" latinLnBrk="0" hangingPunct="1">
              <a:lnSpc>
                <a:spcPct val="100000"/>
              </a:lnSpc>
              <a:spcBef>
                <a:spcPts val="0"/>
              </a:spcBef>
              <a:buFontTx/>
              <a:buNone/>
              <a:tabLst>
                <a:tab pos="1208420" algn="ctr"/>
              </a:tabLst>
              <a:defRPr sz="1800" kern="1200" baseline="0">
                <a:solidFill>
                  <a:schemeClr val="tx1"/>
                </a:solidFill>
                <a:latin typeface="Microsoft YaHei" panose="020B0503020204020204" pitchFamily="34" charset="-122"/>
                <a:ea typeface="Microsoft YaHei" panose="020B0503020204020204" pitchFamily="34" charset="-122"/>
                <a:cs typeface="Arial" panose="020B0604020202020204" pitchFamily="34" charset="0"/>
              </a:defRPr>
            </a:lvl1pPr>
            <a:lvl2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2pPr>
            <a:lvl3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3pPr>
            <a:lvl4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4pPr>
            <a:lvl5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a:lstStyle>
          <a:p>
            <a:pPr marL="0" algn="just">
              <a:lnSpc>
                <a:spcPct val="105000"/>
              </a:lnSpc>
              <a:spcAft>
                <a:spcPts val="800"/>
              </a:spcAft>
            </a:pPr>
            <a:r>
              <a:rPr lang="en-US" altLang="zh-CN" sz="1399" dirty="0">
                <a:solidFill>
                  <a:srgbClr val="1D1D1A"/>
                </a:solidFill>
                <a:latin typeface="微软雅黑" panose="020B0503020204020204" pitchFamily="34" charset="-122"/>
                <a:ea typeface="微软雅黑" panose="020B0503020204020204" pitchFamily="34" charset="-122"/>
              </a:rPr>
              <a:t>CP-OFDM wave in 5M bandwidth</a:t>
            </a:r>
          </a:p>
          <a:p>
            <a:pPr marL="0" algn="just">
              <a:lnSpc>
                <a:spcPct val="105000"/>
              </a:lnSpc>
              <a:spcAft>
                <a:spcPts val="800"/>
              </a:spcAft>
            </a:pPr>
            <a:endParaRPr lang="en-US" altLang="zh-CN" sz="1200" dirty="0">
              <a:solidFill>
                <a:srgbClr val="1D1D1A"/>
              </a:solidFill>
              <a:latin typeface="微软雅黑" panose="020B0503020204020204" pitchFamily="34" charset="-122"/>
              <a:ea typeface="微软雅黑" panose="020B0503020204020204" pitchFamily="34" charset="-122"/>
            </a:endParaRPr>
          </a:p>
        </p:txBody>
      </p:sp>
      <p:sp>
        <p:nvSpPr>
          <p:cNvPr id="24" name="Content Placeholder 2">
            <a:extLst>
              <a:ext uri="{FF2B5EF4-FFF2-40B4-BE49-F238E27FC236}">
                <a16:creationId xmlns="" xmlns:a16="http://schemas.microsoft.com/office/drawing/2014/main" id="{1D7B0514-4060-0E4B-809B-B1B2E3258AB4}"/>
              </a:ext>
            </a:extLst>
          </p:cNvPr>
          <p:cNvSpPr txBox="1">
            <a:spLocks/>
          </p:cNvSpPr>
          <p:nvPr/>
        </p:nvSpPr>
        <p:spPr>
          <a:xfrm>
            <a:off x="866388" y="2458060"/>
            <a:ext cx="2934579" cy="223345"/>
          </a:xfrm>
          <a:prstGeom prst="rect">
            <a:avLst/>
          </a:prstGeom>
        </p:spPr>
        <p:txBody>
          <a:bodyPr lIns="0" tIns="0" rIns="0" bIns="0"/>
          <a:lstStyle>
            <a:lvl1pPr marL="12373" indent="0" algn="l" defTabSz="1187798" rtl="0" eaLnBrk="1" latinLnBrk="0" hangingPunct="1">
              <a:lnSpc>
                <a:spcPct val="100000"/>
              </a:lnSpc>
              <a:spcBef>
                <a:spcPts val="0"/>
              </a:spcBef>
              <a:buFontTx/>
              <a:buNone/>
              <a:tabLst>
                <a:tab pos="1208420" algn="ctr"/>
              </a:tabLst>
              <a:defRPr sz="1800" kern="1200" baseline="0">
                <a:solidFill>
                  <a:schemeClr val="tx1"/>
                </a:solidFill>
                <a:latin typeface="Microsoft YaHei" panose="020B0503020204020204" pitchFamily="34" charset="-122"/>
                <a:ea typeface="Microsoft YaHei" panose="020B0503020204020204" pitchFamily="34" charset="-122"/>
                <a:cs typeface="Arial" panose="020B0604020202020204" pitchFamily="34" charset="0"/>
              </a:defRPr>
            </a:lvl1pPr>
            <a:lvl2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2pPr>
            <a:lvl3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3pPr>
            <a:lvl4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4pPr>
            <a:lvl5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a:lstStyle>
          <a:p>
            <a:pPr marL="0" algn="just">
              <a:lnSpc>
                <a:spcPct val="105000"/>
              </a:lnSpc>
              <a:spcAft>
                <a:spcPts val="800"/>
              </a:spcAft>
            </a:pPr>
            <a:r>
              <a:rPr lang="en-US" altLang="zh-CN" sz="1399" dirty="0">
                <a:solidFill>
                  <a:srgbClr val="1D1D1A"/>
                </a:solidFill>
                <a:latin typeface="微软雅黑" panose="020B0503020204020204" pitchFamily="34" charset="-122"/>
                <a:ea typeface="微软雅黑" panose="020B0503020204020204" pitchFamily="34" charset="-122"/>
              </a:rPr>
              <a:t>SC-FDMA wave in 5M bandwidth</a:t>
            </a:r>
            <a:endParaRPr lang="en-US" altLang="zh-CN" sz="1200" dirty="0">
              <a:solidFill>
                <a:srgbClr val="1D1D1A"/>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5697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D7B0514-4060-0E4B-809B-B1B2E3258AB4}"/>
              </a:ext>
            </a:extLst>
          </p:cNvPr>
          <p:cNvSpPr>
            <a:spLocks noGrp="1"/>
          </p:cNvSpPr>
          <p:nvPr>
            <p:ph idx="10"/>
          </p:nvPr>
        </p:nvSpPr>
        <p:spPr>
          <a:xfrm>
            <a:off x="0" y="2628183"/>
            <a:ext cx="12192000" cy="996390"/>
          </a:xfrm>
        </p:spPr>
        <p:txBody>
          <a:bodyPr/>
          <a:lstStyle/>
          <a:p>
            <a:pPr marL="0" algn="ctr">
              <a:lnSpc>
                <a:spcPct val="105000"/>
              </a:lnSpc>
              <a:spcAft>
                <a:spcPts val="800"/>
              </a:spcAft>
            </a:pPr>
            <a:r>
              <a:rPr lang="en-US" altLang="zh-CN" sz="3599" b="1" dirty="0">
                <a:latin typeface="Calibri" panose="020F0502020204030204" pitchFamily="34" charset="0"/>
                <a:ea typeface="宋体" panose="02010600030101010101" pitchFamily="2" charset="-122"/>
                <a:cs typeface="+mn-cs"/>
              </a:rPr>
              <a:t>Performance </a:t>
            </a:r>
            <a:r>
              <a:rPr lang="en-US" altLang="zh-CN" sz="3599" b="1" dirty="0">
                <a:latin typeface="Calibri" panose="020F0502020204030204" pitchFamily="34" charset="0"/>
                <a:ea typeface="宋体" panose="02010600030101010101" pitchFamily="2" charset="-122"/>
              </a:rPr>
              <a:t>analysis </a:t>
            </a:r>
            <a:r>
              <a:rPr lang="en-US" altLang="zh-CN" sz="3599" b="1" dirty="0">
                <a:latin typeface="Calibri" panose="020F0502020204030204" pitchFamily="34" charset="0"/>
                <a:ea typeface="宋体" panose="02010600030101010101" pitchFamily="2" charset="-122"/>
                <a:cs typeface="+mn-cs"/>
              </a:rPr>
              <a:t>of TSDSI Fast SRS precoding</a:t>
            </a:r>
          </a:p>
        </p:txBody>
      </p:sp>
      <p:sp>
        <p:nvSpPr>
          <p:cNvPr id="8" name="TextBox 7">
            <a:extLst>
              <a:ext uri="{FF2B5EF4-FFF2-40B4-BE49-F238E27FC236}">
                <a16:creationId xmlns="" xmlns:a16="http://schemas.microsoft.com/office/drawing/2014/main" id="{D8536F3D-D0C8-B447-A64B-59D377EA5296}"/>
              </a:ext>
            </a:extLst>
          </p:cNvPr>
          <p:cNvSpPr txBox="1"/>
          <p:nvPr/>
        </p:nvSpPr>
        <p:spPr>
          <a:xfrm>
            <a:off x="5658181" y="-1188256"/>
            <a:ext cx="184659" cy="528144"/>
          </a:xfrm>
          <a:prstGeom prst="rect">
            <a:avLst/>
          </a:prstGeom>
          <a:noFill/>
        </p:spPr>
        <p:txBody>
          <a:bodyPr wrap="none" rtlCol="0">
            <a:spAutoFit/>
          </a:bodyPr>
          <a:lstStyle/>
          <a:p>
            <a:pPr defTabSz="914112">
              <a:lnSpc>
                <a:spcPts val="3439"/>
              </a:lnSpc>
            </a:pPr>
            <a:endParaRPr lang="en-US" sz="3199" dirty="0">
              <a:solidFill>
                <a:srgbClr val="1D1D1A"/>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020857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内容占位符 2"/>
          <p:cNvSpPr txBox="1">
            <a:spLocks/>
          </p:cNvSpPr>
          <p:nvPr/>
        </p:nvSpPr>
        <p:spPr bwMode="auto">
          <a:xfrm>
            <a:off x="6427293" y="2320207"/>
            <a:ext cx="5664909" cy="3909977"/>
          </a:xfrm>
          <a:prstGeom prst="rect">
            <a:avLst/>
          </a:prstGeom>
          <a:noFill/>
          <a:ln w="19050">
            <a:solidFill>
              <a:srgbClr val="0070C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11" tIns="40054" rIns="80111" bIns="40054" numCol="1" anchor="t" anchorCtr="0" compatLnSpc="1">
            <a:prstTxWarp prst="textNoShape">
              <a:avLst/>
            </a:prstTxWarp>
          </a:bodyPr>
          <a:lstStyle>
            <a:lvl1pPr marL="400061" indent="-400061" algn="l" rtl="0" eaLnBrk="0" fontAlgn="base" hangingPunct="0">
              <a:lnSpc>
                <a:spcPct val="140000"/>
              </a:lnSpc>
              <a:spcBef>
                <a:spcPct val="0"/>
              </a:spcBef>
              <a:spcAft>
                <a:spcPct val="0"/>
              </a:spcAft>
              <a:buClr>
                <a:srgbClr val="990000"/>
              </a:buClr>
              <a:buSzPct val="75000"/>
              <a:buFont typeface="Wingdings" pitchFamily="2" charset="2"/>
              <a:buChar char="n"/>
              <a:defRPr sz="2333">
                <a:solidFill>
                  <a:schemeClr val="tx1"/>
                </a:solidFill>
                <a:latin typeface="微软雅黑" pitchFamily="34" charset="-122"/>
                <a:ea typeface="微软雅黑" pitchFamily="34" charset="-122"/>
                <a:cs typeface="+mn-cs"/>
              </a:defRPr>
            </a:lvl1pPr>
            <a:lvl2pPr marL="866800" indent="-333385"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微软雅黑" pitchFamily="34" charset="-122"/>
                <a:ea typeface="微软雅黑" pitchFamily="34" charset="-122"/>
                <a:cs typeface="+mn-cs"/>
              </a:defRPr>
            </a:lvl2pPr>
            <a:lvl3pPr marL="1333538" indent="-266708" algn="l" rtl="0" eaLnBrk="0" fontAlgn="base" hangingPunct="0">
              <a:lnSpc>
                <a:spcPct val="140000"/>
              </a:lnSpc>
              <a:spcBef>
                <a:spcPct val="0"/>
              </a:spcBef>
              <a:spcAft>
                <a:spcPct val="0"/>
              </a:spcAft>
              <a:buSzPct val="50000"/>
              <a:buFont typeface="Wingdings" pitchFamily="2" charset="2"/>
              <a:buChar char="n"/>
              <a:defRPr sz="1867">
                <a:solidFill>
                  <a:schemeClr val="tx1"/>
                </a:solidFill>
                <a:latin typeface="微软雅黑" pitchFamily="34" charset="-122"/>
                <a:ea typeface="微软雅黑" pitchFamily="34" charset="-122"/>
                <a:cs typeface="+mn-cs"/>
              </a:defRPr>
            </a:lvl3pPr>
            <a:lvl4pPr marL="1866953" indent="-266708" algn="l" rtl="0" eaLnBrk="0" fontAlgn="base" hangingPunct="0">
              <a:lnSpc>
                <a:spcPct val="140000"/>
              </a:lnSpc>
              <a:spcBef>
                <a:spcPct val="0"/>
              </a:spcBef>
              <a:spcAft>
                <a:spcPct val="0"/>
              </a:spcAft>
              <a:buChar char="–"/>
              <a:defRPr sz="1633">
                <a:solidFill>
                  <a:schemeClr val="tx1"/>
                </a:solidFill>
                <a:latin typeface="微软雅黑" pitchFamily="34" charset="-122"/>
                <a:ea typeface="微软雅黑" pitchFamily="34" charset="-122"/>
                <a:cs typeface="+mn-cs"/>
              </a:defRPr>
            </a:lvl4pPr>
            <a:lvl5pPr marL="2400369" indent="-266708" algn="l" rtl="0" eaLnBrk="0" fontAlgn="base" hangingPunct="0">
              <a:lnSpc>
                <a:spcPct val="140000"/>
              </a:lnSpc>
              <a:spcBef>
                <a:spcPct val="0"/>
              </a:spcBef>
              <a:spcAft>
                <a:spcPct val="0"/>
              </a:spcAft>
              <a:buFont typeface="Arial" pitchFamily="34" charset="0"/>
              <a:buChar char="~"/>
              <a:defRPr sz="1400">
                <a:solidFill>
                  <a:schemeClr val="tx1"/>
                </a:solidFill>
                <a:latin typeface="微软雅黑" pitchFamily="34" charset="-122"/>
                <a:ea typeface="微软雅黑" pitchFamily="34" charset="-122"/>
                <a:cs typeface="+mn-cs"/>
              </a:defRPr>
            </a:lvl5pPr>
            <a:lvl6pPr marL="2933784"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6pPr>
            <a:lvl7pPr marL="3467199"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7pPr>
            <a:lvl8pPr marL="4000614"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8pPr>
            <a:lvl9pPr marL="4534030"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9pPr>
          </a:lstStyle>
          <a:p>
            <a:pPr marL="0" indent="0" defTabSz="914112">
              <a:lnSpc>
                <a:spcPct val="120000"/>
              </a:lnSpc>
              <a:buNone/>
            </a:pPr>
            <a:endParaRPr lang="zh-CN" altLang="en-US" sz="1399" dirty="0">
              <a:solidFill>
                <a:srgbClr val="1D1D1A"/>
              </a:solidFill>
              <a:latin typeface="等线 Light" panose="02010600030101010101" pitchFamily="2" charset="-122"/>
              <a:ea typeface="等线 Light" panose="02010600030101010101" pitchFamily="2" charset="-122"/>
            </a:endParaRPr>
          </a:p>
        </p:txBody>
      </p:sp>
      <p:sp>
        <p:nvSpPr>
          <p:cNvPr id="20" name="内容占位符 2"/>
          <p:cNvSpPr txBox="1">
            <a:spLocks/>
          </p:cNvSpPr>
          <p:nvPr/>
        </p:nvSpPr>
        <p:spPr bwMode="auto">
          <a:xfrm>
            <a:off x="143284" y="2320206"/>
            <a:ext cx="5173378" cy="3909977"/>
          </a:xfrm>
          <a:prstGeom prst="rect">
            <a:avLst/>
          </a:prstGeom>
          <a:noFill/>
          <a:ln w="19050">
            <a:solidFill>
              <a:srgbClr val="C0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11" tIns="40054" rIns="80111" bIns="40054" numCol="1" anchor="t" anchorCtr="0" compatLnSpc="1">
            <a:prstTxWarp prst="textNoShape">
              <a:avLst/>
            </a:prstTxWarp>
          </a:bodyPr>
          <a:lstStyle>
            <a:lvl1pPr marL="400061" indent="-400061" algn="l" rtl="0" eaLnBrk="0" fontAlgn="base" hangingPunct="0">
              <a:lnSpc>
                <a:spcPct val="140000"/>
              </a:lnSpc>
              <a:spcBef>
                <a:spcPct val="0"/>
              </a:spcBef>
              <a:spcAft>
                <a:spcPct val="0"/>
              </a:spcAft>
              <a:buClr>
                <a:srgbClr val="990000"/>
              </a:buClr>
              <a:buSzPct val="75000"/>
              <a:buFont typeface="Wingdings" pitchFamily="2" charset="2"/>
              <a:buChar char="n"/>
              <a:defRPr sz="2333">
                <a:solidFill>
                  <a:schemeClr val="tx1"/>
                </a:solidFill>
                <a:latin typeface="微软雅黑" pitchFamily="34" charset="-122"/>
                <a:ea typeface="微软雅黑" pitchFamily="34" charset="-122"/>
                <a:cs typeface="+mn-cs"/>
              </a:defRPr>
            </a:lvl1pPr>
            <a:lvl2pPr marL="866800" indent="-333385"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微软雅黑" pitchFamily="34" charset="-122"/>
                <a:ea typeface="微软雅黑" pitchFamily="34" charset="-122"/>
                <a:cs typeface="+mn-cs"/>
              </a:defRPr>
            </a:lvl2pPr>
            <a:lvl3pPr marL="1333538" indent="-266708" algn="l" rtl="0" eaLnBrk="0" fontAlgn="base" hangingPunct="0">
              <a:lnSpc>
                <a:spcPct val="140000"/>
              </a:lnSpc>
              <a:spcBef>
                <a:spcPct val="0"/>
              </a:spcBef>
              <a:spcAft>
                <a:spcPct val="0"/>
              </a:spcAft>
              <a:buSzPct val="50000"/>
              <a:buFont typeface="Wingdings" pitchFamily="2" charset="2"/>
              <a:buChar char="n"/>
              <a:defRPr sz="1867">
                <a:solidFill>
                  <a:schemeClr val="tx1"/>
                </a:solidFill>
                <a:latin typeface="微软雅黑" pitchFamily="34" charset="-122"/>
                <a:ea typeface="微软雅黑" pitchFamily="34" charset="-122"/>
                <a:cs typeface="+mn-cs"/>
              </a:defRPr>
            </a:lvl3pPr>
            <a:lvl4pPr marL="1866953" indent="-266708" algn="l" rtl="0" eaLnBrk="0" fontAlgn="base" hangingPunct="0">
              <a:lnSpc>
                <a:spcPct val="140000"/>
              </a:lnSpc>
              <a:spcBef>
                <a:spcPct val="0"/>
              </a:spcBef>
              <a:spcAft>
                <a:spcPct val="0"/>
              </a:spcAft>
              <a:buChar char="–"/>
              <a:defRPr sz="1633">
                <a:solidFill>
                  <a:schemeClr val="tx1"/>
                </a:solidFill>
                <a:latin typeface="微软雅黑" pitchFamily="34" charset="-122"/>
                <a:ea typeface="微软雅黑" pitchFamily="34" charset="-122"/>
                <a:cs typeface="+mn-cs"/>
              </a:defRPr>
            </a:lvl4pPr>
            <a:lvl5pPr marL="2400369" indent="-266708" algn="l" rtl="0" eaLnBrk="0" fontAlgn="base" hangingPunct="0">
              <a:lnSpc>
                <a:spcPct val="140000"/>
              </a:lnSpc>
              <a:spcBef>
                <a:spcPct val="0"/>
              </a:spcBef>
              <a:spcAft>
                <a:spcPct val="0"/>
              </a:spcAft>
              <a:buFont typeface="Arial" pitchFamily="34" charset="0"/>
              <a:buChar char="~"/>
              <a:defRPr sz="1400">
                <a:solidFill>
                  <a:schemeClr val="tx1"/>
                </a:solidFill>
                <a:latin typeface="微软雅黑" pitchFamily="34" charset="-122"/>
                <a:ea typeface="微软雅黑" pitchFamily="34" charset="-122"/>
                <a:cs typeface="+mn-cs"/>
              </a:defRPr>
            </a:lvl5pPr>
            <a:lvl6pPr marL="2933784"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6pPr>
            <a:lvl7pPr marL="3467199"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7pPr>
            <a:lvl8pPr marL="4000614"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8pPr>
            <a:lvl9pPr marL="4534030" indent="-266708" algn="l" rtl="0" eaLnBrk="1" fontAlgn="base" hangingPunct="1">
              <a:spcBef>
                <a:spcPct val="20000"/>
              </a:spcBef>
              <a:spcAft>
                <a:spcPct val="0"/>
              </a:spcAft>
              <a:buFont typeface="Arial" charset="0"/>
              <a:buChar char="~"/>
              <a:defRPr sz="1867">
                <a:solidFill>
                  <a:schemeClr val="tx1"/>
                </a:solidFill>
                <a:latin typeface="+mn-lt"/>
                <a:ea typeface="+mn-ea"/>
                <a:cs typeface="+mn-cs"/>
              </a:defRPr>
            </a:lvl9pPr>
          </a:lstStyle>
          <a:p>
            <a:pPr marL="0" indent="0">
              <a:lnSpc>
                <a:spcPct val="120000"/>
              </a:lnSpc>
              <a:buNone/>
              <a:defRPr/>
            </a:pPr>
            <a:endParaRPr lang="en-US" altLang="zh-CN" sz="1399" dirty="0">
              <a:solidFill>
                <a:srgbClr val="000000"/>
              </a:solidFill>
            </a:endParaRPr>
          </a:p>
        </p:txBody>
      </p:sp>
      <p:sp>
        <p:nvSpPr>
          <p:cNvPr id="2" name="Subtitle 1">
            <a:extLst>
              <a:ext uri="{FF2B5EF4-FFF2-40B4-BE49-F238E27FC236}">
                <a16:creationId xmlns="" xmlns:a16="http://schemas.microsoft.com/office/drawing/2014/main" id="{C6ADB1D9-336D-594D-9418-4BC486843D21}"/>
              </a:ext>
            </a:extLst>
          </p:cNvPr>
          <p:cNvSpPr>
            <a:spLocks noGrp="1"/>
          </p:cNvSpPr>
          <p:nvPr>
            <p:ph type="subTitle" idx="1"/>
          </p:nvPr>
        </p:nvSpPr>
        <p:spPr>
          <a:xfrm>
            <a:off x="728891" y="457296"/>
            <a:ext cx="10736446" cy="567101"/>
          </a:xfrm>
        </p:spPr>
        <p:txBody>
          <a:bodyPr>
            <a:normAutofit fontScale="92500"/>
          </a:bodyPr>
          <a:lstStyle/>
          <a:p>
            <a:r>
              <a:rPr lang="en-US" altLang="zh-CN" b="1" dirty="0">
                <a:solidFill>
                  <a:srgbClr val="C00000"/>
                </a:solidFill>
                <a:latin typeface="Calibri" panose="020F0502020204030204" pitchFamily="34" charset="0"/>
                <a:ea typeface="宋体" panose="02010600030101010101" pitchFamily="2" charset="-122"/>
              </a:rPr>
              <a:t>Performance analysis of </a:t>
            </a:r>
            <a:r>
              <a:rPr lang="en-US" altLang="zh-CN" b="1" dirty="0" smtClean="0">
                <a:solidFill>
                  <a:srgbClr val="C00000"/>
                </a:solidFill>
                <a:latin typeface="Calibri" panose="020F0502020204030204" pitchFamily="34" charset="0"/>
                <a:ea typeface="宋体" panose="02010600030101010101" pitchFamily="2" charset="-122"/>
              </a:rPr>
              <a:t>TSDSI </a:t>
            </a:r>
            <a:r>
              <a:rPr lang="en-US" altLang="zh-CN" b="1" dirty="0">
                <a:solidFill>
                  <a:srgbClr val="C00000"/>
                </a:solidFill>
                <a:latin typeface="Calibri" panose="020F0502020204030204" pitchFamily="34" charset="0"/>
                <a:ea typeface="宋体" panose="02010600030101010101" pitchFamily="2" charset="-122"/>
              </a:rPr>
              <a:t>Fast SRS </a:t>
            </a:r>
            <a:r>
              <a:rPr lang="en-US" altLang="zh-CN" b="1" dirty="0" smtClean="0">
                <a:solidFill>
                  <a:srgbClr val="C00000"/>
                </a:solidFill>
                <a:latin typeface="Calibri" panose="020F0502020204030204" pitchFamily="34" charset="0"/>
                <a:ea typeface="宋体" panose="02010600030101010101" pitchFamily="2" charset="-122"/>
              </a:rPr>
              <a:t>precoding (</a:t>
            </a:r>
            <a:r>
              <a:rPr lang="en-US" altLang="zh-CN" b="1" dirty="0">
                <a:solidFill>
                  <a:srgbClr val="C00000"/>
                </a:solidFill>
                <a:latin typeface="Calibri" panose="020F0502020204030204" pitchFamily="34" charset="0"/>
                <a:ea typeface="宋体" panose="02010600030101010101" pitchFamily="2" charset="-122"/>
              </a:rPr>
              <a:t>background-PHY</a:t>
            </a:r>
            <a:r>
              <a:rPr lang="en-US" altLang="zh-CN" b="1" dirty="0" smtClean="0">
                <a:solidFill>
                  <a:srgbClr val="C00000"/>
                </a:solidFill>
                <a:latin typeface="Calibri" panose="020F0502020204030204" pitchFamily="34" charset="0"/>
                <a:ea typeface="宋体" panose="02010600030101010101" pitchFamily="2" charset="-122"/>
              </a:rPr>
              <a:t>)</a:t>
            </a:r>
            <a:endParaRPr lang="en-US" altLang="zh-CN" b="1" dirty="0">
              <a:solidFill>
                <a:srgbClr val="C00000"/>
              </a:solidFill>
              <a:latin typeface="Calibri" panose="020F0502020204030204" pitchFamily="34" charset="0"/>
              <a:ea typeface="宋体" panose="02010600030101010101" pitchFamily="2" charset="-122"/>
            </a:endParaRPr>
          </a:p>
          <a:p>
            <a:endParaRPr lang="zh-CN" altLang="zh-CN" dirty="0">
              <a:solidFill>
                <a:srgbClr val="C00000"/>
              </a:solidFill>
              <a:latin typeface="Calibri" panose="020F0502020204030204" pitchFamily="34" charset="0"/>
              <a:ea typeface="宋体" panose="02010600030101010101" pitchFamily="2" charset="-122"/>
            </a:endParaRPr>
          </a:p>
        </p:txBody>
      </p:sp>
      <p:sp>
        <p:nvSpPr>
          <p:cNvPr id="8" name="TextBox 7">
            <a:extLst>
              <a:ext uri="{FF2B5EF4-FFF2-40B4-BE49-F238E27FC236}">
                <a16:creationId xmlns="" xmlns:a16="http://schemas.microsoft.com/office/drawing/2014/main" id="{D8536F3D-D0C8-B447-A64B-59D377EA5296}"/>
              </a:ext>
            </a:extLst>
          </p:cNvPr>
          <p:cNvSpPr txBox="1"/>
          <p:nvPr/>
        </p:nvSpPr>
        <p:spPr>
          <a:xfrm>
            <a:off x="5658181" y="-1188256"/>
            <a:ext cx="184659" cy="528144"/>
          </a:xfrm>
          <a:prstGeom prst="rect">
            <a:avLst/>
          </a:prstGeom>
          <a:noFill/>
        </p:spPr>
        <p:txBody>
          <a:bodyPr wrap="none" rtlCol="0">
            <a:spAutoFit/>
          </a:bodyPr>
          <a:lstStyle/>
          <a:p>
            <a:pPr defTabSz="914112">
              <a:lnSpc>
                <a:spcPts val="3439"/>
              </a:lnSpc>
            </a:pPr>
            <a:endParaRPr lang="en-US" sz="3199" dirty="0">
              <a:solidFill>
                <a:srgbClr val="1D1D1A"/>
              </a:solidFill>
              <a:latin typeface="Microsoft YaHei" panose="020B0503020204020204" pitchFamily="34" charset="-122"/>
              <a:ea typeface="Microsoft YaHei" panose="020B0503020204020204" pitchFamily="34" charset="-122"/>
            </a:endParaRPr>
          </a:p>
        </p:txBody>
      </p:sp>
      <p:sp>
        <p:nvSpPr>
          <p:cNvPr id="7" name="矩形 6"/>
          <p:cNvSpPr/>
          <p:nvPr/>
        </p:nvSpPr>
        <p:spPr>
          <a:xfrm>
            <a:off x="259109" y="2509921"/>
            <a:ext cx="2310917" cy="286120"/>
          </a:xfrm>
          <a:prstGeom prst="rect">
            <a:avLst/>
          </a:prstGeom>
        </p:spPr>
        <p:txBody>
          <a:bodyPr wrap="square">
            <a:spAutoFit/>
          </a:bodyPr>
          <a:lstStyle/>
          <a:p>
            <a:pPr algn="just" defTabSz="914112">
              <a:lnSpc>
                <a:spcPct val="105000"/>
              </a:lnSpc>
              <a:spcAft>
                <a:spcPts val="800"/>
              </a:spcAft>
            </a:pPr>
            <a:r>
              <a:rPr lang="en-US" altLang="zh-CN" sz="1200" dirty="0">
                <a:solidFill>
                  <a:srgbClr val="C7000A"/>
                </a:solidFill>
                <a:latin typeface="微软雅黑" panose="020B0503020204020204" pitchFamily="34" charset="-122"/>
                <a:ea typeface="微软雅黑" panose="020B0503020204020204" pitchFamily="34" charset="-122"/>
              </a:rPr>
              <a:t>3GPP </a:t>
            </a:r>
            <a:r>
              <a:rPr lang="en-US" altLang="zh-CN" sz="1200" dirty="0">
                <a:solidFill>
                  <a:srgbClr val="C7000A"/>
                </a:solidFill>
                <a:latin typeface="微软雅黑" panose="020B0503020204020204" pitchFamily="34" charset="-122"/>
                <a:ea typeface="微软雅黑" panose="020B0503020204020204" pitchFamily="34" charset="-122"/>
              </a:rPr>
              <a:t>38.214 v15.7.0</a:t>
            </a:r>
            <a:endParaRPr lang="en-US" altLang="zh-CN" sz="1200" dirty="0">
              <a:solidFill>
                <a:srgbClr val="C7000A"/>
              </a:solidFill>
              <a:latin typeface="微软雅黑" panose="020B0503020204020204" pitchFamily="34" charset="-122"/>
              <a:ea typeface="微软雅黑" panose="020B0503020204020204" pitchFamily="34" charset="-122"/>
            </a:endParaRPr>
          </a:p>
        </p:txBody>
      </p:sp>
      <p:sp>
        <p:nvSpPr>
          <p:cNvPr id="11" name="矩形 10"/>
          <p:cNvSpPr/>
          <p:nvPr/>
        </p:nvSpPr>
        <p:spPr>
          <a:xfrm>
            <a:off x="259110" y="2833908"/>
            <a:ext cx="5057553" cy="2207435"/>
          </a:xfrm>
          <a:prstGeom prst="rect">
            <a:avLst/>
          </a:prstGeom>
        </p:spPr>
        <p:txBody>
          <a:bodyPr wrap="square">
            <a:spAutoFit/>
          </a:bodyPr>
          <a:lstStyle/>
          <a:p>
            <a:pPr defTabSz="914112">
              <a:spcAft>
                <a:spcPts val="900"/>
              </a:spcAft>
            </a:pPr>
            <a:r>
              <a:rPr lang="en-US" sz="1000" dirty="0">
                <a:solidFill>
                  <a:srgbClr val="000000"/>
                </a:solidFill>
                <a:latin typeface="Times New Roman" panose="02020603050405020304" pitchFamily="18" charset="0"/>
                <a:ea typeface="Times New Roman" panose="02020603050405020304" pitchFamily="18" charset="0"/>
              </a:rPr>
              <a:t>For non-codebook based transmission, the UE can calculate the </a:t>
            </a:r>
            <a:r>
              <a:rPr lang="en-US" sz="1000" dirty="0" err="1">
                <a:solidFill>
                  <a:srgbClr val="000000"/>
                </a:solidFill>
                <a:latin typeface="Times New Roman" panose="02020603050405020304" pitchFamily="18" charset="0"/>
                <a:ea typeface="Times New Roman" panose="02020603050405020304" pitchFamily="18" charset="0"/>
              </a:rPr>
              <a:t>precoder</a:t>
            </a:r>
            <a:r>
              <a:rPr lang="en-US" sz="1000" dirty="0">
                <a:solidFill>
                  <a:srgbClr val="000000"/>
                </a:solidFill>
                <a:latin typeface="Times New Roman" panose="02020603050405020304" pitchFamily="18" charset="0"/>
                <a:ea typeface="Times New Roman" panose="02020603050405020304" pitchFamily="18" charset="0"/>
              </a:rPr>
              <a:t> used for the transmission of SRS based on measurement of an associated NZP CSI-RS resource. A UE can be configured with only one NZP CSI-RS resource for the SRS resource set with higher layer parameter usage in </a:t>
            </a:r>
            <a:r>
              <a:rPr lang="en-US" sz="1000" i="1" dirty="0">
                <a:solidFill>
                  <a:srgbClr val="000000"/>
                </a:solidFill>
                <a:latin typeface="Times New Roman" panose="02020603050405020304" pitchFamily="18" charset="0"/>
                <a:ea typeface="Times New Roman" panose="02020603050405020304" pitchFamily="18" charset="0"/>
              </a:rPr>
              <a:t>SRS-</a:t>
            </a:r>
            <a:r>
              <a:rPr lang="en-US" sz="1000" i="1" dirty="0" err="1">
                <a:solidFill>
                  <a:srgbClr val="000000"/>
                </a:solidFill>
                <a:latin typeface="Times New Roman" panose="02020603050405020304" pitchFamily="18" charset="0"/>
                <a:ea typeface="Times New Roman" panose="02020603050405020304" pitchFamily="18" charset="0"/>
              </a:rPr>
              <a:t>ResourceSet</a:t>
            </a:r>
            <a:r>
              <a:rPr lang="en-US" sz="1000" dirty="0">
                <a:solidFill>
                  <a:srgbClr val="000000"/>
                </a:solidFill>
                <a:latin typeface="Times New Roman" panose="02020603050405020304" pitchFamily="18" charset="0"/>
                <a:ea typeface="Times New Roman" panose="02020603050405020304" pitchFamily="18" charset="0"/>
              </a:rPr>
              <a:t> set to '</a:t>
            </a:r>
            <a:r>
              <a:rPr lang="en-US" sz="1000" dirty="0" err="1">
                <a:solidFill>
                  <a:srgbClr val="000000"/>
                </a:solidFill>
                <a:latin typeface="Times New Roman" panose="02020603050405020304" pitchFamily="18" charset="0"/>
                <a:ea typeface="Times New Roman" panose="02020603050405020304" pitchFamily="18" charset="0"/>
              </a:rPr>
              <a:t>nonCodebook</a:t>
            </a:r>
            <a:r>
              <a:rPr lang="en-US" sz="1000" dirty="0">
                <a:solidFill>
                  <a:srgbClr val="000000"/>
                </a:solidFill>
                <a:latin typeface="Times New Roman" panose="02020603050405020304" pitchFamily="18" charset="0"/>
                <a:ea typeface="Times New Roman" panose="02020603050405020304" pitchFamily="18" charset="0"/>
              </a:rPr>
              <a:t>' if configured.</a:t>
            </a:r>
            <a:endParaRPr lang="en-US" sz="1000" dirty="0">
              <a:solidFill>
                <a:srgbClr val="1D1D1A"/>
              </a:solidFill>
              <a:latin typeface="Times New Roman" panose="02020603050405020304" pitchFamily="18" charset="0"/>
              <a:ea typeface="Times New Roman" panose="02020603050405020304" pitchFamily="18" charset="0"/>
            </a:endParaRPr>
          </a:p>
          <a:p>
            <a:pPr marL="360536" indent="-180268" defTabSz="914112">
              <a:spcAft>
                <a:spcPts val="900"/>
              </a:spcAft>
            </a:pPr>
            <a:r>
              <a:rPr lang="x-none" sz="1000" dirty="0">
                <a:solidFill>
                  <a:srgbClr val="1D1D1A"/>
                </a:solidFill>
                <a:latin typeface="Times New Roman" panose="02020603050405020304" pitchFamily="18" charset="0"/>
                <a:ea typeface="Times New Roman" panose="02020603050405020304" pitchFamily="18" charset="0"/>
              </a:rPr>
              <a:t>-	If aperiodic SRS resource set is configured, the associated NZP-CSI-RS is indicated via SRS request field in DCI format 0_1 and 1_1, where </a:t>
            </a:r>
            <a:r>
              <a:rPr lang="x-none" sz="1000" i="1" dirty="0">
                <a:solidFill>
                  <a:srgbClr val="1D1D1A"/>
                </a:solidFill>
                <a:latin typeface="Times New Roman" panose="02020603050405020304" pitchFamily="18" charset="0"/>
                <a:ea typeface="Times New Roman" panose="02020603050405020304" pitchFamily="18" charset="0"/>
              </a:rPr>
              <a:t>AperiodicSRS-ResourceTrigger</a:t>
            </a:r>
            <a:r>
              <a:rPr lang="x-none" sz="1000" dirty="0">
                <a:solidFill>
                  <a:srgbClr val="1D1D1A"/>
                </a:solidFill>
                <a:latin typeface="Times New Roman" panose="02020603050405020304" pitchFamily="18" charset="0"/>
                <a:ea typeface="Times New Roman" panose="02020603050405020304" pitchFamily="18" charset="0"/>
              </a:rPr>
              <a:t> </a:t>
            </a:r>
            <a:r>
              <a:rPr lang="en-US" sz="1000" dirty="0">
                <a:solidFill>
                  <a:srgbClr val="1D1D1A"/>
                </a:solidFill>
                <a:latin typeface="Times New Roman" panose="02020603050405020304" pitchFamily="18" charset="0"/>
                <a:ea typeface="Times New Roman" panose="02020603050405020304" pitchFamily="18" charset="0"/>
              </a:rPr>
              <a:t>a</a:t>
            </a:r>
            <a:r>
              <a:rPr lang="x-none" sz="1000" dirty="0">
                <a:solidFill>
                  <a:srgbClr val="1D1D1A"/>
                </a:solidFill>
                <a:latin typeface="Times New Roman" panose="02020603050405020304" pitchFamily="18" charset="0"/>
                <a:ea typeface="Times New Roman" panose="02020603050405020304" pitchFamily="18" charset="0"/>
              </a:rPr>
              <a:t>nd </a:t>
            </a:r>
            <a:r>
              <a:rPr lang="x-none" sz="1000" i="1" dirty="0">
                <a:solidFill>
                  <a:srgbClr val="1D1D1A"/>
                </a:solidFill>
                <a:latin typeface="Times New Roman" panose="02020603050405020304" pitchFamily="18" charset="0"/>
                <a:ea typeface="Times New Roman" panose="02020603050405020304" pitchFamily="18" charset="0"/>
              </a:rPr>
              <a:t>AperiodicSRS-ResourceTriggerList</a:t>
            </a:r>
            <a:r>
              <a:rPr lang="x-none" sz="1000" dirty="0">
                <a:solidFill>
                  <a:srgbClr val="FF0000"/>
                </a:solidFill>
                <a:latin typeface="Times New Roman" panose="02020603050405020304" pitchFamily="18" charset="0"/>
                <a:ea typeface="Times New Roman" panose="02020603050405020304" pitchFamily="18" charset="0"/>
              </a:rPr>
              <a:t> </a:t>
            </a:r>
            <a:r>
              <a:rPr lang="x-none" sz="1000" dirty="0">
                <a:solidFill>
                  <a:srgbClr val="1D1D1A"/>
                </a:solidFill>
                <a:latin typeface="Times New Roman" panose="02020603050405020304" pitchFamily="18" charset="0"/>
                <a:ea typeface="Times New Roman" panose="02020603050405020304" pitchFamily="18" charset="0"/>
              </a:rPr>
              <a:t>(indicating the association </a:t>
            </a:r>
            <a:r>
              <a:rPr lang="en-GB" sz="1000" dirty="0">
                <a:solidFill>
                  <a:srgbClr val="1D1D1A"/>
                </a:solidFill>
                <a:latin typeface="Times New Roman" panose="02020603050405020304" pitchFamily="18" charset="0"/>
                <a:ea typeface="Times New Roman" panose="02020603050405020304" pitchFamily="18" charset="0"/>
              </a:rPr>
              <a:t>between</a:t>
            </a:r>
            <a:r>
              <a:rPr lang="x-none" sz="1000" dirty="0">
                <a:solidFill>
                  <a:srgbClr val="1D1D1A"/>
                </a:solidFill>
                <a:latin typeface="Times New Roman" panose="02020603050405020304" pitchFamily="18" charset="0"/>
                <a:ea typeface="Times New Roman" panose="02020603050405020304" pitchFamily="18" charset="0"/>
              </a:rPr>
              <a:t> aperiodic SRS triggering state</a:t>
            </a:r>
            <a:r>
              <a:rPr lang="en-US" sz="1000" dirty="0">
                <a:solidFill>
                  <a:srgbClr val="1D1D1A"/>
                </a:solidFill>
                <a:latin typeface="Times New Roman" panose="02020603050405020304" pitchFamily="18" charset="0"/>
                <a:ea typeface="Times New Roman" panose="02020603050405020304" pitchFamily="18" charset="0"/>
              </a:rPr>
              <a:t>(s)</a:t>
            </a:r>
            <a:r>
              <a:rPr lang="en-GB" sz="1000" dirty="0">
                <a:solidFill>
                  <a:srgbClr val="1D1D1A"/>
                </a:solidFill>
                <a:latin typeface="Times New Roman" panose="02020603050405020304" pitchFamily="18" charset="0"/>
                <a:ea typeface="Times New Roman" panose="02020603050405020304" pitchFamily="18" charset="0"/>
              </a:rPr>
              <a:t> and SRS resource sets</a:t>
            </a:r>
            <a:r>
              <a:rPr lang="x-none" sz="1000" dirty="0">
                <a:solidFill>
                  <a:srgbClr val="1D1D1A"/>
                </a:solidFill>
                <a:latin typeface="Times New Roman" panose="02020603050405020304" pitchFamily="18" charset="0"/>
                <a:ea typeface="Times New Roman" panose="02020603050405020304" pitchFamily="18" charset="0"/>
              </a:rPr>
              <a:t>), triggered SRS resource(s) </a:t>
            </a:r>
            <a:r>
              <a:rPr lang="x-none" sz="1000" i="1" dirty="0">
                <a:solidFill>
                  <a:srgbClr val="1D1D1A"/>
                </a:solidFill>
                <a:latin typeface="Times New Roman" panose="02020603050405020304" pitchFamily="18" charset="0"/>
                <a:ea typeface="Times New Roman" panose="02020603050405020304" pitchFamily="18" charset="0"/>
              </a:rPr>
              <a:t>srs-ResourceSetId</a:t>
            </a:r>
            <a:r>
              <a:rPr lang="x-none" sz="1000" dirty="0">
                <a:solidFill>
                  <a:srgbClr val="1D1D1A"/>
                </a:solidFill>
                <a:latin typeface="Times New Roman" panose="02020603050405020304" pitchFamily="18" charset="0"/>
                <a:ea typeface="Times New Roman" panose="02020603050405020304" pitchFamily="18" charset="0"/>
              </a:rPr>
              <a:t>, </a:t>
            </a:r>
            <a:r>
              <a:rPr lang="x-none" sz="1000" i="1" dirty="0">
                <a:solidFill>
                  <a:srgbClr val="1D1D1A"/>
                </a:solidFill>
                <a:latin typeface="Times New Roman" panose="02020603050405020304" pitchFamily="18" charset="0"/>
                <a:ea typeface="Times New Roman" panose="02020603050405020304" pitchFamily="18" charset="0"/>
              </a:rPr>
              <a:t>csi-RS </a:t>
            </a:r>
            <a:r>
              <a:rPr lang="x-none" sz="1000" dirty="0">
                <a:solidFill>
                  <a:srgbClr val="1D1D1A"/>
                </a:solidFill>
                <a:latin typeface="Times New Roman" panose="02020603050405020304" pitchFamily="18" charset="0"/>
                <a:ea typeface="Times New Roman" panose="02020603050405020304" pitchFamily="18" charset="0"/>
              </a:rPr>
              <a:t>(indicating the associated </a:t>
            </a:r>
            <a:r>
              <a:rPr lang="x-none" sz="1000" i="1" dirty="0">
                <a:solidFill>
                  <a:srgbClr val="1D1D1A"/>
                </a:solidFill>
                <a:latin typeface="Times New Roman" panose="02020603050405020304" pitchFamily="18" charset="0"/>
                <a:ea typeface="Times New Roman" panose="02020603050405020304" pitchFamily="18" charset="0"/>
              </a:rPr>
              <a:t>NZP-CSI-RS-ResourceId</a:t>
            </a:r>
            <a:r>
              <a:rPr lang="x-none" sz="1000" dirty="0">
                <a:solidFill>
                  <a:srgbClr val="1D1D1A"/>
                </a:solidFill>
                <a:latin typeface="Times New Roman" panose="02020603050405020304" pitchFamily="18" charset="0"/>
                <a:ea typeface="Times New Roman" panose="02020603050405020304" pitchFamily="18" charset="0"/>
              </a:rPr>
              <a:t>) are higher layer configured in </a:t>
            </a:r>
            <a:r>
              <a:rPr lang="x-none" sz="1000" i="1" dirty="0">
                <a:solidFill>
                  <a:srgbClr val="1D1D1A"/>
                </a:solidFill>
                <a:latin typeface="Times New Roman" panose="02020603050405020304" pitchFamily="18" charset="0"/>
                <a:ea typeface="Times New Roman" panose="02020603050405020304" pitchFamily="18" charset="0"/>
              </a:rPr>
              <a:t>SRS-ResourceSet</a:t>
            </a:r>
            <a:r>
              <a:rPr lang="x-none" sz="1000" dirty="0">
                <a:solidFill>
                  <a:srgbClr val="1D1D1A"/>
                </a:solidFill>
                <a:latin typeface="Times New Roman" panose="02020603050405020304" pitchFamily="18" charset="0"/>
                <a:ea typeface="Times New Roman" panose="02020603050405020304" pitchFamily="18" charset="0"/>
              </a:rPr>
              <a:t>. </a:t>
            </a:r>
            <a:r>
              <a:rPr lang="x-none" sz="1000" dirty="0">
                <a:solidFill>
                  <a:srgbClr val="0000FF"/>
                </a:solidFill>
                <a:latin typeface="Times New Roman" panose="02020603050405020304" pitchFamily="18" charset="0"/>
                <a:ea typeface="Times New Roman" panose="02020603050405020304" pitchFamily="18" charset="0"/>
              </a:rPr>
              <a:t>A UE is not expected </a:t>
            </a:r>
            <a:r>
              <a:rPr lang="x-none" sz="1000" dirty="0">
                <a:solidFill>
                  <a:srgbClr val="1D1D1A"/>
                </a:solidFill>
                <a:latin typeface="Times New Roman" panose="02020603050405020304" pitchFamily="18" charset="0"/>
                <a:ea typeface="Times New Roman" panose="02020603050405020304" pitchFamily="18" charset="0"/>
              </a:rPr>
              <a:t>to update the SRS precoding information if the gap from the last symbol of the reception of the aperiodic NZP-CSI-RS resource and the first symbol of the aperiodic SRS transmission </a:t>
            </a:r>
            <a:r>
              <a:rPr lang="x-none" sz="1000" dirty="0">
                <a:solidFill>
                  <a:srgbClr val="0000FF"/>
                </a:solidFill>
                <a:latin typeface="Times New Roman" panose="02020603050405020304" pitchFamily="18" charset="0"/>
                <a:ea typeface="Times New Roman" panose="02020603050405020304" pitchFamily="18" charset="0"/>
              </a:rPr>
              <a:t>is less than 42 OFDM symbols. </a:t>
            </a:r>
            <a:endParaRPr lang="en-US" sz="1000" dirty="0">
              <a:solidFill>
                <a:srgbClr val="0000FF"/>
              </a:solidFill>
              <a:latin typeface="Times New Roman" panose="02020603050405020304" pitchFamily="18" charset="0"/>
              <a:ea typeface="Times New Roman" panose="02020603050405020304" pitchFamily="18" charset="0"/>
            </a:endParaRPr>
          </a:p>
        </p:txBody>
      </p:sp>
      <p:sp>
        <p:nvSpPr>
          <p:cNvPr id="12" name="右箭头 11"/>
          <p:cNvSpPr/>
          <p:nvPr/>
        </p:nvSpPr>
        <p:spPr>
          <a:xfrm>
            <a:off x="5483673" y="3647976"/>
            <a:ext cx="776609" cy="579301"/>
          </a:xfrm>
          <a:prstGeom prst="rightArrow">
            <a:avLst/>
          </a:prstGeom>
          <a:solidFill>
            <a:srgbClr val="EA5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en-US" sz="1799">
              <a:solidFill>
                <a:srgbClr val="666666"/>
              </a:solidFill>
            </a:endParaRPr>
          </a:p>
        </p:txBody>
      </p:sp>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1658" y="2583168"/>
            <a:ext cx="5390902" cy="1575623"/>
          </a:xfrm>
          <a:prstGeom prst="rect">
            <a:avLst/>
          </a:prstGeom>
        </p:spPr>
      </p:pic>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2838" y="4198713"/>
            <a:ext cx="3123877" cy="2002907"/>
          </a:xfrm>
          <a:prstGeom prst="rect">
            <a:avLst/>
          </a:prstGeom>
        </p:spPr>
      </p:pic>
      <p:sp>
        <p:nvSpPr>
          <p:cNvPr id="16" name="Content Placeholder 2">
            <a:extLst>
              <a:ext uri="{FF2B5EF4-FFF2-40B4-BE49-F238E27FC236}">
                <a16:creationId xmlns="" xmlns:a16="http://schemas.microsoft.com/office/drawing/2014/main" id="{1D7B0514-4060-0E4B-809B-B1B2E3258AB4}"/>
              </a:ext>
            </a:extLst>
          </p:cNvPr>
          <p:cNvSpPr txBox="1">
            <a:spLocks/>
          </p:cNvSpPr>
          <p:nvPr/>
        </p:nvSpPr>
        <p:spPr>
          <a:xfrm>
            <a:off x="771170" y="1502743"/>
            <a:ext cx="10978224" cy="637722"/>
          </a:xfrm>
          <a:prstGeom prst="rect">
            <a:avLst/>
          </a:prstGeom>
        </p:spPr>
        <p:txBody>
          <a:bodyPr lIns="0" tIns="0" rIns="0" bIns="0"/>
          <a:lstStyle>
            <a:lvl1pPr marL="12373" indent="0" algn="l" defTabSz="1187798" rtl="0" eaLnBrk="1" latinLnBrk="0" hangingPunct="1">
              <a:lnSpc>
                <a:spcPct val="100000"/>
              </a:lnSpc>
              <a:spcBef>
                <a:spcPts val="0"/>
              </a:spcBef>
              <a:buFontTx/>
              <a:buNone/>
              <a:tabLst>
                <a:tab pos="1208420" algn="ctr"/>
              </a:tabLst>
              <a:defRPr sz="1800" kern="1200" baseline="0">
                <a:solidFill>
                  <a:schemeClr val="tx1"/>
                </a:solidFill>
                <a:latin typeface="Microsoft YaHei" panose="020B0503020204020204" pitchFamily="34" charset="-122"/>
                <a:ea typeface="Microsoft YaHei" panose="020B0503020204020204" pitchFamily="34" charset="-122"/>
                <a:cs typeface="Arial" panose="020B0604020202020204" pitchFamily="34" charset="0"/>
              </a:defRPr>
            </a:lvl1pPr>
            <a:lvl2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2pPr>
            <a:lvl3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3pPr>
            <a:lvl4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4pPr>
            <a:lvl5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a:lstStyle>
          <a:p>
            <a:pPr marL="0" algn="just">
              <a:lnSpc>
                <a:spcPct val="105000"/>
              </a:lnSpc>
              <a:spcAft>
                <a:spcPts val="800"/>
              </a:spcAft>
            </a:pPr>
            <a:r>
              <a:rPr lang="en-US" altLang="zh-CN" sz="1599" dirty="0">
                <a:solidFill>
                  <a:srgbClr val="1D1D1A"/>
                </a:solidFill>
                <a:latin typeface="微软雅黑" panose="020B0503020204020204" pitchFamily="34" charset="-122"/>
                <a:ea typeface="微软雅黑" panose="020B0503020204020204" pitchFamily="34" charset="-122"/>
              </a:rPr>
              <a:t>TSDSI Fast SRS precoding means: </a:t>
            </a:r>
          </a:p>
          <a:p>
            <a:pPr marL="0" algn="just">
              <a:lnSpc>
                <a:spcPct val="105000"/>
              </a:lnSpc>
              <a:spcAft>
                <a:spcPts val="800"/>
              </a:spcAft>
            </a:pPr>
            <a:r>
              <a:rPr lang="en-US" altLang="zh-CN" sz="1399" dirty="0">
                <a:solidFill>
                  <a:srgbClr val="1D1D1A"/>
                </a:solidFill>
                <a:latin typeface="微软雅黑" panose="020B0503020204020204" pitchFamily="34" charset="-122"/>
                <a:ea typeface="微软雅黑" panose="020B0503020204020204" pitchFamily="34" charset="-122"/>
              </a:rPr>
              <a:t>Reduce time gap from 42 OFDM symbol in 3GPP -&gt; 4(15KHz SCS), 7(30KHz SCS), 14(60KHz SCS), 29(120KHz SCS).</a:t>
            </a:r>
          </a:p>
        </p:txBody>
      </p:sp>
      <p:sp>
        <p:nvSpPr>
          <p:cNvPr id="17" name="矩形 16"/>
          <p:cNvSpPr/>
          <p:nvPr/>
        </p:nvSpPr>
        <p:spPr>
          <a:xfrm>
            <a:off x="6506890" y="2320206"/>
            <a:ext cx="2527269" cy="286120"/>
          </a:xfrm>
          <a:prstGeom prst="rect">
            <a:avLst/>
          </a:prstGeom>
        </p:spPr>
        <p:txBody>
          <a:bodyPr wrap="none">
            <a:spAutoFit/>
          </a:bodyPr>
          <a:lstStyle/>
          <a:p>
            <a:pPr algn="just" defTabSz="914112">
              <a:lnSpc>
                <a:spcPct val="105000"/>
              </a:lnSpc>
              <a:spcAft>
                <a:spcPts val="800"/>
              </a:spcAft>
            </a:pPr>
            <a:r>
              <a:rPr lang="en-US" altLang="zh-CN" sz="1200" dirty="0">
                <a:solidFill>
                  <a:srgbClr val="C7000A"/>
                </a:solidFill>
                <a:latin typeface="微软雅黑" panose="020B0503020204020204" pitchFamily="34" charset="-122"/>
                <a:ea typeface="微软雅黑" panose="020B0503020204020204" pitchFamily="34" charset="-122"/>
              </a:rPr>
              <a:t>TSDSI T3.9038.214-15.5.0 V1.0.0</a:t>
            </a:r>
            <a:endParaRPr lang="en-US" altLang="zh-CN" sz="1200" dirty="0">
              <a:solidFill>
                <a:srgbClr val="C7000A"/>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5467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 xmlns:a16="http://schemas.microsoft.com/office/drawing/2014/main" id="{C6ADB1D9-336D-594D-9418-4BC486843D21}"/>
              </a:ext>
            </a:extLst>
          </p:cNvPr>
          <p:cNvSpPr>
            <a:spLocks noGrp="1"/>
          </p:cNvSpPr>
          <p:nvPr>
            <p:ph type="subTitle" idx="1"/>
          </p:nvPr>
        </p:nvSpPr>
        <p:spPr>
          <a:xfrm>
            <a:off x="728891" y="457296"/>
            <a:ext cx="10736446" cy="567101"/>
          </a:xfrm>
        </p:spPr>
        <p:txBody>
          <a:bodyPr>
            <a:normAutofit fontScale="85000" lnSpcReduction="10000"/>
          </a:bodyPr>
          <a:lstStyle/>
          <a:p>
            <a:r>
              <a:rPr lang="en-US" altLang="zh-CN" b="1" dirty="0">
                <a:solidFill>
                  <a:srgbClr val="C00000"/>
                </a:solidFill>
                <a:latin typeface="Calibri" panose="020F0502020204030204" pitchFamily="34" charset="0"/>
                <a:ea typeface="宋体" panose="02010600030101010101" pitchFamily="2" charset="-122"/>
              </a:rPr>
              <a:t>Performance analysis of </a:t>
            </a:r>
            <a:r>
              <a:rPr lang="en-US" altLang="zh-CN" b="1" dirty="0" smtClean="0">
                <a:solidFill>
                  <a:srgbClr val="C00000"/>
                </a:solidFill>
                <a:latin typeface="Calibri" panose="020F0502020204030204" pitchFamily="34" charset="0"/>
                <a:ea typeface="宋体" panose="02010600030101010101" pitchFamily="2" charset="-122"/>
              </a:rPr>
              <a:t>TSDSI </a:t>
            </a:r>
            <a:r>
              <a:rPr lang="en-US" altLang="zh-CN" b="1" dirty="0">
                <a:solidFill>
                  <a:srgbClr val="C00000"/>
                </a:solidFill>
                <a:latin typeface="Calibri" panose="020F0502020204030204" pitchFamily="34" charset="0"/>
                <a:ea typeface="宋体" panose="02010600030101010101" pitchFamily="2" charset="-122"/>
              </a:rPr>
              <a:t>Fast SRS </a:t>
            </a:r>
            <a:r>
              <a:rPr lang="en-US" altLang="zh-CN" b="1" dirty="0" smtClean="0">
                <a:solidFill>
                  <a:srgbClr val="C00000"/>
                </a:solidFill>
                <a:latin typeface="Calibri" panose="020F0502020204030204" pitchFamily="34" charset="0"/>
                <a:ea typeface="宋体" panose="02010600030101010101" pitchFamily="2" charset="-122"/>
              </a:rPr>
              <a:t>precoding (</a:t>
            </a:r>
            <a:r>
              <a:rPr lang="en-US" altLang="zh-CN" b="1" dirty="0">
                <a:solidFill>
                  <a:srgbClr val="C00000"/>
                </a:solidFill>
                <a:latin typeface="Calibri" panose="020F0502020204030204" pitchFamily="34" charset="0"/>
                <a:ea typeface="宋体" panose="02010600030101010101" pitchFamily="2" charset="-122"/>
              </a:rPr>
              <a:t>benefit </a:t>
            </a:r>
            <a:r>
              <a:rPr lang="en-US" altLang="zh-CN" b="1" dirty="0" smtClean="0">
                <a:solidFill>
                  <a:srgbClr val="C00000"/>
                </a:solidFill>
                <a:latin typeface="Calibri" panose="020F0502020204030204" pitchFamily="34" charset="0"/>
                <a:ea typeface="宋体" panose="02010600030101010101" pitchFamily="2" charset="-122"/>
              </a:rPr>
              <a:t>analysis 1)</a:t>
            </a:r>
            <a:endParaRPr lang="en-US" altLang="zh-CN" b="1" dirty="0">
              <a:solidFill>
                <a:srgbClr val="C00000"/>
              </a:solidFill>
              <a:latin typeface="Calibri" panose="020F0502020204030204" pitchFamily="34" charset="0"/>
              <a:ea typeface="宋体" panose="02010600030101010101" pitchFamily="2" charset="-122"/>
            </a:endParaRPr>
          </a:p>
          <a:p>
            <a:endParaRPr lang="zh-CN" altLang="zh-CN" dirty="0">
              <a:solidFill>
                <a:srgbClr val="C00000"/>
              </a:solidFill>
              <a:latin typeface="Calibri" panose="020F0502020204030204" pitchFamily="34" charset="0"/>
              <a:ea typeface="宋体" panose="02010600030101010101" pitchFamily="2" charset="-122"/>
            </a:endParaRPr>
          </a:p>
        </p:txBody>
      </p:sp>
      <p:sp>
        <p:nvSpPr>
          <p:cNvPr id="8" name="TextBox 7">
            <a:extLst>
              <a:ext uri="{FF2B5EF4-FFF2-40B4-BE49-F238E27FC236}">
                <a16:creationId xmlns="" xmlns:a16="http://schemas.microsoft.com/office/drawing/2014/main" id="{D8536F3D-D0C8-B447-A64B-59D377EA5296}"/>
              </a:ext>
            </a:extLst>
          </p:cNvPr>
          <p:cNvSpPr txBox="1"/>
          <p:nvPr/>
        </p:nvSpPr>
        <p:spPr>
          <a:xfrm>
            <a:off x="5658181" y="-1188256"/>
            <a:ext cx="184659" cy="528144"/>
          </a:xfrm>
          <a:prstGeom prst="rect">
            <a:avLst/>
          </a:prstGeom>
          <a:noFill/>
        </p:spPr>
        <p:txBody>
          <a:bodyPr wrap="none" rtlCol="0">
            <a:spAutoFit/>
          </a:bodyPr>
          <a:lstStyle/>
          <a:p>
            <a:pPr defTabSz="914112">
              <a:lnSpc>
                <a:spcPts val="3439"/>
              </a:lnSpc>
            </a:pPr>
            <a:endParaRPr lang="en-US" sz="3199" dirty="0">
              <a:solidFill>
                <a:srgbClr val="1D1D1A"/>
              </a:solidFill>
              <a:latin typeface="Microsoft YaHei" panose="020B0503020204020204" pitchFamily="34" charset="-122"/>
              <a:ea typeface="Microsoft YaHei" panose="020B0503020204020204" pitchFamily="34" charset="-122"/>
            </a:endParaRPr>
          </a:p>
        </p:txBody>
      </p:sp>
      <p:sp>
        <p:nvSpPr>
          <p:cNvPr id="16" name="Content Placeholder 2">
            <a:extLst>
              <a:ext uri="{FF2B5EF4-FFF2-40B4-BE49-F238E27FC236}">
                <a16:creationId xmlns="" xmlns:a16="http://schemas.microsoft.com/office/drawing/2014/main" id="{1D7B0514-4060-0E4B-809B-B1B2E3258AB4}"/>
              </a:ext>
            </a:extLst>
          </p:cNvPr>
          <p:cNvSpPr txBox="1">
            <a:spLocks/>
          </p:cNvSpPr>
          <p:nvPr/>
        </p:nvSpPr>
        <p:spPr>
          <a:xfrm>
            <a:off x="728891" y="1315571"/>
            <a:ext cx="6658924" cy="1105786"/>
          </a:xfrm>
          <a:prstGeom prst="rect">
            <a:avLst/>
          </a:prstGeom>
        </p:spPr>
        <p:txBody>
          <a:bodyPr lIns="0" tIns="0" rIns="0" bIns="0"/>
          <a:lstStyle>
            <a:lvl1pPr marL="12373" indent="0" algn="l" defTabSz="1187798" rtl="0" eaLnBrk="1" latinLnBrk="0" hangingPunct="1">
              <a:lnSpc>
                <a:spcPct val="100000"/>
              </a:lnSpc>
              <a:spcBef>
                <a:spcPts val="0"/>
              </a:spcBef>
              <a:buFontTx/>
              <a:buNone/>
              <a:tabLst>
                <a:tab pos="1208420" algn="ctr"/>
              </a:tabLst>
              <a:defRPr sz="1800" kern="1200" baseline="0">
                <a:solidFill>
                  <a:schemeClr val="tx1"/>
                </a:solidFill>
                <a:latin typeface="Microsoft YaHei" panose="020B0503020204020204" pitchFamily="34" charset="-122"/>
                <a:ea typeface="Microsoft YaHei" panose="020B0503020204020204" pitchFamily="34" charset="-122"/>
                <a:cs typeface="Arial" panose="020B0604020202020204" pitchFamily="34" charset="0"/>
              </a:defRPr>
            </a:lvl1pPr>
            <a:lvl2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2pPr>
            <a:lvl3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3pPr>
            <a:lvl4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4pPr>
            <a:lvl5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a:lstStyle>
          <a:p>
            <a:pPr marL="0" algn="just">
              <a:lnSpc>
                <a:spcPct val="105000"/>
              </a:lnSpc>
              <a:spcAft>
                <a:spcPts val="800"/>
              </a:spcAft>
            </a:pPr>
            <a:r>
              <a:rPr lang="en-US" altLang="zh-CN" sz="1599" dirty="0">
                <a:solidFill>
                  <a:srgbClr val="1D1D1A"/>
                </a:solidFill>
                <a:latin typeface="微软雅黑" panose="020B0503020204020204" pitchFamily="34" charset="-122"/>
                <a:ea typeface="微软雅黑" panose="020B0503020204020204" pitchFamily="34" charset="-122"/>
              </a:rPr>
              <a:t>TSDSI predicts gain from fast processing SRS delay.</a:t>
            </a:r>
          </a:p>
          <a:p>
            <a:pPr marL="0" algn="just">
              <a:lnSpc>
                <a:spcPct val="105000"/>
              </a:lnSpc>
              <a:spcAft>
                <a:spcPts val="800"/>
              </a:spcAft>
            </a:pPr>
            <a:r>
              <a:rPr lang="en-US" altLang="zh-CN" sz="1599" dirty="0">
                <a:solidFill>
                  <a:srgbClr val="1D1D1A"/>
                </a:solidFill>
                <a:latin typeface="微软雅黑" panose="020B0503020204020204" pitchFamily="34" charset="-122"/>
                <a:ea typeface="微软雅黑" panose="020B0503020204020204" pitchFamily="34" charset="-122"/>
              </a:rPr>
              <a:t>However, the delay reduction only directly reflects in FDD system. As non-precoding SRS is used in TDD system, the delay should consider the factual UL/DL configuration. </a:t>
            </a:r>
          </a:p>
        </p:txBody>
      </p:sp>
      <p:sp>
        <p:nvSpPr>
          <p:cNvPr id="15" name="右箭头 14"/>
          <p:cNvSpPr/>
          <p:nvPr/>
        </p:nvSpPr>
        <p:spPr>
          <a:xfrm rot="8167906">
            <a:off x="7429906" y="2326833"/>
            <a:ext cx="776609" cy="579301"/>
          </a:xfrm>
          <a:prstGeom prst="rightArrow">
            <a:avLst/>
          </a:prstGeom>
          <a:solidFill>
            <a:srgbClr val="EA5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en-US" sz="1799">
              <a:solidFill>
                <a:srgbClr val="666666"/>
              </a:solidFill>
              <a:latin typeface="微软雅黑" panose="020B0503020204020204" pitchFamily="34" charset="-122"/>
              <a:ea typeface="微软雅黑" panose="020B0503020204020204" pitchFamily="34" charset="-122"/>
            </a:endParaRPr>
          </a:p>
        </p:txBody>
      </p:sp>
      <p:sp>
        <p:nvSpPr>
          <p:cNvPr id="17" name="Content Placeholder 2">
            <a:extLst>
              <a:ext uri="{FF2B5EF4-FFF2-40B4-BE49-F238E27FC236}">
                <a16:creationId xmlns="" xmlns:a16="http://schemas.microsoft.com/office/drawing/2014/main" id="{1D7B0514-4060-0E4B-809B-B1B2E3258AB4}"/>
              </a:ext>
            </a:extLst>
          </p:cNvPr>
          <p:cNvSpPr txBox="1">
            <a:spLocks/>
          </p:cNvSpPr>
          <p:nvPr/>
        </p:nvSpPr>
        <p:spPr>
          <a:xfrm>
            <a:off x="4187025" y="3231411"/>
            <a:ext cx="2463034" cy="250830"/>
          </a:xfrm>
          <a:prstGeom prst="rect">
            <a:avLst/>
          </a:prstGeom>
        </p:spPr>
        <p:txBody>
          <a:bodyPr lIns="0" tIns="0" rIns="0" bIns="0"/>
          <a:lstStyle>
            <a:lvl1pPr marL="12373" indent="0" algn="l" defTabSz="1187798" rtl="0" eaLnBrk="1" latinLnBrk="0" hangingPunct="1">
              <a:lnSpc>
                <a:spcPct val="100000"/>
              </a:lnSpc>
              <a:spcBef>
                <a:spcPts val="0"/>
              </a:spcBef>
              <a:buFontTx/>
              <a:buNone/>
              <a:tabLst>
                <a:tab pos="1208420" algn="ctr"/>
              </a:tabLst>
              <a:defRPr sz="1800" kern="1200" baseline="0">
                <a:solidFill>
                  <a:schemeClr val="tx1"/>
                </a:solidFill>
                <a:latin typeface="Microsoft YaHei" panose="020B0503020204020204" pitchFamily="34" charset="-122"/>
                <a:ea typeface="Microsoft YaHei" panose="020B0503020204020204" pitchFamily="34" charset="-122"/>
                <a:cs typeface="Arial" panose="020B0604020202020204" pitchFamily="34" charset="0"/>
              </a:defRPr>
            </a:lvl1pPr>
            <a:lvl2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2pPr>
            <a:lvl3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3pPr>
            <a:lvl4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4pPr>
            <a:lvl5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a:lstStyle>
          <a:p>
            <a:pPr marL="0" algn="just">
              <a:lnSpc>
                <a:spcPct val="105000"/>
              </a:lnSpc>
              <a:spcAft>
                <a:spcPts val="800"/>
              </a:spcAft>
            </a:pPr>
            <a:r>
              <a:rPr lang="en-US" altLang="zh-CN" sz="1399" dirty="0">
                <a:solidFill>
                  <a:srgbClr val="1D1D1A"/>
                </a:solidFill>
                <a:latin typeface="微软雅黑" panose="020B0503020204020204" pitchFamily="34" charset="-122"/>
                <a:ea typeface="微软雅黑" panose="020B0503020204020204" pitchFamily="34" charset="-122"/>
              </a:rPr>
              <a:t>Cofig1: DDDSU  DDSUU</a:t>
            </a:r>
          </a:p>
        </p:txBody>
      </p:sp>
      <p:pic>
        <p:nvPicPr>
          <p:cNvPr id="7" name="图片 6"/>
          <p:cNvPicPr>
            <a:picLocks noChangeAspect="1"/>
          </p:cNvPicPr>
          <p:nvPr/>
        </p:nvPicPr>
        <p:blipFill>
          <a:blip r:embed="rId2"/>
          <a:stretch>
            <a:fillRect/>
          </a:stretch>
        </p:blipFill>
        <p:spPr>
          <a:xfrm>
            <a:off x="3617396" y="3608769"/>
            <a:ext cx="3486377" cy="2326682"/>
          </a:xfrm>
          <a:prstGeom prst="rect">
            <a:avLst/>
          </a:prstGeom>
        </p:spPr>
      </p:pic>
      <p:pic>
        <p:nvPicPr>
          <p:cNvPr id="10" name="图片 9"/>
          <p:cNvPicPr>
            <a:picLocks noChangeAspect="1"/>
          </p:cNvPicPr>
          <p:nvPr/>
        </p:nvPicPr>
        <p:blipFill>
          <a:blip r:embed="rId3"/>
          <a:stretch>
            <a:fillRect/>
          </a:stretch>
        </p:blipFill>
        <p:spPr>
          <a:xfrm>
            <a:off x="151261" y="3512751"/>
            <a:ext cx="3183918" cy="2393584"/>
          </a:xfrm>
          <a:prstGeom prst="rect">
            <a:avLst/>
          </a:prstGeom>
        </p:spPr>
      </p:pic>
      <p:sp>
        <p:nvSpPr>
          <p:cNvPr id="11" name="矩形 10"/>
          <p:cNvSpPr/>
          <p:nvPr/>
        </p:nvSpPr>
        <p:spPr>
          <a:xfrm>
            <a:off x="75302" y="3480116"/>
            <a:ext cx="3335837" cy="245533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en-US" sz="1799">
              <a:solidFill>
                <a:srgbClr val="666666"/>
              </a:solidFill>
              <a:latin typeface="微软雅黑" panose="020B0503020204020204" pitchFamily="34" charset="-122"/>
              <a:ea typeface="微软雅黑" panose="020B0503020204020204" pitchFamily="34" charset="-122"/>
            </a:endParaRPr>
          </a:p>
        </p:txBody>
      </p:sp>
      <p:sp>
        <p:nvSpPr>
          <p:cNvPr id="24" name="矩形 23"/>
          <p:cNvSpPr/>
          <p:nvPr/>
        </p:nvSpPr>
        <p:spPr>
          <a:xfrm>
            <a:off x="3557425" y="3495695"/>
            <a:ext cx="3546347" cy="2439756"/>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en-US" sz="1799">
              <a:solidFill>
                <a:srgbClr val="666666"/>
              </a:solidFill>
              <a:latin typeface="微软雅黑" panose="020B0503020204020204" pitchFamily="34" charset="-122"/>
              <a:ea typeface="微软雅黑" panose="020B0503020204020204" pitchFamily="34" charset="-122"/>
            </a:endParaRPr>
          </a:p>
        </p:txBody>
      </p:sp>
      <p:sp>
        <p:nvSpPr>
          <p:cNvPr id="25" name="矩形 24"/>
          <p:cNvSpPr/>
          <p:nvPr/>
        </p:nvSpPr>
        <p:spPr>
          <a:xfrm>
            <a:off x="3829300" y="6271229"/>
            <a:ext cx="5085432" cy="307657"/>
          </a:xfrm>
          <a:prstGeom prst="rect">
            <a:avLst/>
          </a:prstGeom>
        </p:spPr>
        <p:txBody>
          <a:bodyPr wrap="none">
            <a:spAutoFit/>
          </a:bodyPr>
          <a:lstStyle/>
          <a:p>
            <a:pPr defTabSz="914112"/>
            <a:r>
              <a:rPr lang="en-US" sz="1399" dirty="0">
                <a:solidFill>
                  <a:srgbClr val="1D1D1A"/>
                </a:solidFill>
                <a:latin typeface="微软雅黑" panose="020B0503020204020204" pitchFamily="34" charset="-122"/>
                <a:ea typeface="微软雅黑" panose="020B0503020204020204" pitchFamily="34" charset="-122"/>
              </a:rPr>
              <a:t>No factual </a:t>
            </a:r>
            <a:r>
              <a:rPr lang="en-US" sz="1399" dirty="0">
                <a:solidFill>
                  <a:srgbClr val="1D1D1A"/>
                </a:solidFill>
                <a:latin typeface="微软雅黑" panose="020B0503020204020204" pitchFamily="34" charset="-122"/>
                <a:ea typeface="微软雅黑" panose="020B0503020204020204" pitchFamily="34" charset="-122"/>
              </a:rPr>
              <a:t>[CSI-RS to PUSCH] minimum delay </a:t>
            </a:r>
            <a:r>
              <a:rPr lang="en-US" sz="1399" dirty="0">
                <a:solidFill>
                  <a:srgbClr val="1D1D1A"/>
                </a:solidFill>
                <a:latin typeface="微软雅黑" panose="020B0503020204020204" pitchFamily="34" charset="-122"/>
                <a:ea typeface="微软雅黑" panose="020B0503020204020204" pitchFamily="34" charset="-122"/>
              </a:rPr>
              <a:t>reduction  </a:t>
            </a:r>
          </a:p>
        </p:txBody>
      </p:sp>
      <p:sp>
        <p:nvSpPr>
          <p:cNvPr id="27" name="Content Placeholder 2">
            <a:extLst>
              <a:ext uri="{FF2B5EF4-FFF2-40B4-BE49-F238E27FC236}">
                <a16:creationId xmlns="" xmlns:a16="http://schemas.microsoft.com/office/drawing/2014/main" id="{1D7B0514-4060-0E4B-809B-B1B2E3258AB4}"/>
              </a:ext>
            </a:extLst>
          </p:cNvPr>
          <p:cNvSpPr txBox="1">
            <a:spLocks/>
          </p:cNvSpPr>
          <p:nvPr/>
        </p:nvSpPr>
        <p:spPr>
          <a:xfrm>
            <a:off x="584592" y="3229286"/>
            <a:ext cx="2317256" cy="250830"/>
          </a:xfrm>
          <a:prstGeom prst="rect">
            <a:avLst/>
          </a:prstGeom>
        </p:spPr>
        <p:txBody>
          <a:bodyPr lIns="0" tIns="0" rIns="0" bIns="0"/>
          <a:lstStyle>
            <a:lvl1pPr marL="12373" indent="0" algn="l" defTabSz="1187798" rtl="0" eaLnBrk="1" latinLnBrk="0" hangingPunct="1">
              <a:lnSpc>
                <a:spcPct val="100000"/>
              </a:lnSpc>
              <a:spcBef>
                <a:spcPts val="0"/>
              </a:spcBef>
              <a:buFontTx/>
              <a:buNone/>
              <a:tabLst>
                <a:tab pos="1208420" algn="ctr"/>
              </a:tabLst>
              <a:defRPr sz="1800" kern="1200" baseline="0">
                <a:solidFill>
                  <a:schemeClr val="tx1"/>
                </a:solidFill>
                <a:latin typeface="Microsoft YaHei" panose="020B0503020204020204" pitchFamily="34" charset="-122"/>
                <a:ea typeface="Microsoft YaHei" panose="020B0503020204020204" pitchFamily="34" charset="-122"/>
                <a:cs typeface="Arial" panose="020B0604020202020204" pitchFamily="34" charset="0"/>
              </a:defRPr>
            </a:lvl1pPr>
            <a:lvl2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2pPr>
            <a:lvl3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3pPr>
            <a:lvl4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4pPr>
            <a:lvl5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a:lstStyle>
          <a:p>
            <a:pPr marL="0" algn="just">
              <a:lnSpc>
                <a:spcPct val="105000"/>
              </a:lnSpc>
              <a:spcAft>
                <a:spcPts val="800"/>
              </a:spcAft>
            </a:pPr>
            <a:r>
              <a:rPr lang="en-US" altLang="zh-CN" sz="1399" dirty="0">
                <a:solidFill>
                  <a:srgbClr val="1D1D1A"/>
                </a:solidFill>
                <a:latin typeface="微软雅黑" panose="020B0503020204020204" pitchFamily="34" charset="-122"/>
                <a:ea typeface="微软雅黑" panose="020B0503020204020204" pitchFamily="34" charset="-122"/>
              </a:rPr>
              <a:t>Cofig0: DSUUD DSUUD</a:t>
            </a:r>
          </a:p>
        </p:txBody>
      </p:sp>
      <p:pic>
        <p:nvPicPr>
          <p:cNvPr id="12" name="图片 11"/>
          <p:cNvPicPr>
            <a:picLocks noChangeAspect="1"/>
          </p:cNvPicPr>
          <p:nvPr/>
        </p:nvPicPr>
        <p:blipFill>
          <a:blip r:embed="rId4"/>
          <a:stretch>
            <a:fillRect/>
          </a:stretch>
        </p:blipFill>
        <p:spPr>
          <a:xfrm>
            <a:off x="7252345" y="3598444"/>
            <a:ext cx="4830159" cy="1836821"/>
          </a:xfrm>
          <a:prstGeom prst="rect">
            <a:avLst/>
          </a:prstGeom>
        </p:spPr>
      </p:pic>
      <p:sp>
        <p:nvSpPr>
          <p:cNvPr id="29" name="矩形 28"/>
          <p:cNvSpPr/>
          <p:nvPr/>
        </p:nvSpPr>
        <p:spPr>
          <a:xfrm>
            <a:off x="7202624" y="3495695"/>
            <a:ext cx="4879881" cy="2439756"/>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12"/>
            <a:endParaRPr lang="en-US" sz="1799">
              <a:solidFill>
                <a:srgbClr val="666666"/>
              </a:solidFill>
              <a:latin typeface="微软雅黑" panose="020B0503020204020204" pitchFamily="34" charset="-122"/>
              <a:ea typeface="微软雅黑" panose="020B0503020204020204" pitchFamily="34" charset="-122"/>
            </a:endParaRPr>
          </a:p>
        </p:txBody>
      </p:sp>
      <p:sp>
        <p:nvSpPr>
          <p:cNvPr id="30" name="Content Placeholder 2">
            <a:extLst>
              <a:ext uri="{FF2B5EF4-FFF2-40B4-BE49-F238E27FC236}">
                <a16:creationId xmlns="" xmlns:a16="http://schemas.microsoft.com/office/drawing/2014/main" id="{1D7B0514-4060-0E4B-809B-B1B2E3258AB4}"/>
              </a:ext>
            </a:extLst>
          </p:cNvPr>
          <p:cNvSpPr txBox="1">
            <a:spLocks/>
          </p:cNvSpPr>
          <p:nvPr/>
        </p:nvSpPr>
        <p:spPr>
          <a:xfrm>
            <a:off x="8443401" y="3231411"/>
            <a:ext cx="2463034" cy="250830"/>
          </a:xfrm>
          <a:prstGeom prst="rect">
            <a:avLst/>
          </a:prstGeom>
        </p:spPr>
        <p:txBody>
          <a:bodyPr lIns="0" tIns="0" rIns="0" bIns="0"/>
          <a:lstStyle>
            <a:lvl1pPr marL="12373" indent="0" algn="l" defTabSz="1187798" rtl="0" eaLnBrk="1" latinLnBrk="0" hangingPunct="1">
              <a:lnSpc>
                <a:spcPct val="100000"/>
              </a:lnSpc>
              <a:spcBef>
                <a:spcPts val="0"/>
              </a:spcBef>
              <a:buFontTx/>
              <a:buNone/>
              <a:tabLst>
                <a:tab pos="1208420" algn="ctr"/>
              </a:tabLst>
              <a:defRPr sz="1800" kern="1200" baseline="0">
                <a:solidFill>
                  <a:schemeClr val="tx1"/>
                </a:solidFill>
                <a:latin typeface="Microsoft YaHei" panose="020B0503020204020204" pitchFamily="34" charset="-122"/>
                <a:ea typeface="Microsoft YaHei" panose="020B0503020204020204" pitchFamily="34" charset="-122"/>
                <a:cs typeface="Arial" panose="020B0604020202020204" pitchFamily="34" charset="0"/>
              </a:defRPr>
            </a:lvl1pPr>
            <a:lvl2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2pPr>
            <a:lvl3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3pPr>
            <a:lvl4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4pPr>
            <a:lvl5pPr marL="525850" indent="-171159" algn="l" defTabSz="1187798" rtl="0" eaLnBrk="1" latinLnBrk="0" hangingPunct="1">
              <a:lnSpc>
                <a:spcPct val="90000"/>
              </a:lnSpc>
              <a:spcBef>
                <a:spcPts val="650"/>
              </a:spcBef>
              <a:buFont typeface="Arial" panose="020B0604020202020204" pitchFamily="34" charset="0"/>
              <a:buChar char="•"/>
              <a:tabLst>
                <a:tab pos="1208420" algn="ctr"/>
              </a:tabLst>
              <a:defRPr sz="1299" kern="1200" baseline="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a:lstStyle>
          <a:p>
            <a:pPr marL="0" algn="just">
              <a:lnSpc>
                <a:spcPct val="105000"/>
              </a:lnSpc>
              <a:spcAft>
                <a:spcPts val="800"/>
              </a:spcAft>
            </a:pPr>
            <a:r>
              <a:rPr lang="en-US" altLang="zh-CN" sz="1399" dirty="0">
                <a:solidFill>
                  <a:srgbClr val="1D1D1A"/>
                </a:solidFill>
                <a:latin typeface="微软雅黑" panose="020B0503020204020204" pitchFamily="34" charset="-122"/>
                <a:ea typeface="微软雅黑" panose="020B0503020204020204" pitchFamily="34" charset="-122"/>
              </a:rPr>
              <a:t>Cofig2: DDDDD DDSUU</a:t>
            </a:r>
          </a:p>
        </p:txBody>
      </p:sp>
      <p:pic>
        <p:nvPicPr>
          <p:cNvPr id="34" name="图片 33"/>
          <p:cNvPicPr>
            <a:picLocks noChangeAspect="1"/>
          </p:cNvPicPr>
          <p:nvPr/>
        </p:nvPicPr>
        <p:blipFill>
          <a:blip r:embed="rId5"/>
          <a:stretch>
            <a:fillRect/>
          </a:stretch>
        </p:blipFill>
        <p:spPr>
          <a:xfrm rot="16200000">
            <a:off x="5923666" y="120131"/>
            <a:ext cx="310474" cy="12007203"/>
          </a:xfrm>
          <a:prstGeom prst="rect">
            <a:avLst/>
          </a:prstGeom>
        </p:spPr>
      </p:pic>
      <p:pic>
        <p:nvPicPr>
          <p:cNvPr id="13" name="图片 12"/>
          <p:cNvPicPr>
            <a:picLocks noChangeAspect="1"/>
          </p:cNvPicPr>
          <p:nvPr/>
        </p:nvPicPr>
        <p:blipFill>
          <a:blip r:embed="rId6"/>
          <a:stretch>
            <a:fillRect/>
          </a:stretch>
        </p:blipFill>
        <p:spPr>
          <a:xfrm>
            <a:off x="8365629" y="1192328"/>
            <a:ext cx="3550994" cy="1675535"/>
          </a:xfrm>
          <a:prstGeom prst="rect">
            <a:avLst/>
          </a:prstGeom>
        </p:spPr>
      </p:pic>
      <p:sp>
        <p:nvSpPr>
          <p:cNvPr id="9" name="矩形 8"/>
          <p:cNvSpPr/>
          <p:nvPr/>
        </p:nvSpPr>
        <p:spPr>
          <a:xfrm>
            <a:off x="7818210" y="936068"/>
            <a:ext cx="3879419" cy="276891"/>
          </a:xfrm>
          <a:prstGeom prst="rect">
            <a:avLst/>
          </a:prstGeom>
        </p:spPr>
        <p:txBody>
          <a:bodyPr wrap="none">
            <a:spAutoFit/>
          </a:bodyPr>
          <a:lstStyle/>
          <a:p>
            <a:pPr defTabSz="914112"/>
            <a:r>
              <a:rPr lang="en-US" altLang="zh-CN" sz="1200" dirty="0">
                <a:solidFill>
                  <a:srgbClr val="F08500"/>
                </a:solidFill>
                <a:latin typeface="微软雅黑" panose="020B0503020204020204" pitchFamily="34" charset="-122"/>
                <a:ea typeface="微软雅黑" panose="020B0503020204020204" pitchFamily="34" charset="-122"/>
              </a:rPr>
              <a:t>Ideal </a:t>
            </a:r>
            <a:r>
              <a:rPr lang="en-US" sz="1200" dirty="0">
                <a:solidFill>
                  <a:srgbClr val="F08500"/>
                </a:solidFill>
                <a:latin typeface="微软雅黑" panose="020B0503020204020204" pitchFamily="34" charset="-122"/>
                <a:ea typeface="微软雅黑" panose="020B0503020204020204" pitchFamily="34" charset="-122"/>
              </a:rPr>
              <a:t>[CSI-RS to PUSCH] minimum </a:t>
            </a:r>
            <a:r>
              <a:rPr lang="en-US" altLang="zh-CN" sz="1200" dirty="0">
                <a:solidFill>
                  <a:srgbClr val="F08500"/>
                </a:solidFill>
                <a:latin typeface="微软雅黑" panose="020B0503020204020204" pitchFamily="34" charset="-122"/>
                <a:ea typeface="微软雅黑" panose="020B0503020204020204" pitchFamily="34" charset="-122"/>
              </a:rPr>
              <a:t>delay reduction</a:t>
            </a:r>
            <a:endParaRPr lang="en-US" sz="1399" dirty="0">
              <a:solidFill>
                <a:srgbClr val="F085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8644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hart page">
  <a:themeElements>
    <a:clrScheme name="updated">
      <a:dk1>
        <a:srgbClr val="1D1D1A"/>
      </a:dk1>
      <a:lt1>
        <a:srgbClr val="1D1D1A"/>
      </a:lt1>
      <a:dk2>
        <a:srgbClr val="FFFFFF"/>
      </a:dk2>
      <a:lt2>
        <a:srgbClr val="FFFFFF"/>
      </a:lt2>
      <a:accent1>
        <a:srgbClr val="C7000A"/>
      </a:accent1>
      <a:accent2>
        <a:srgbClr val="C8102E"/>
      </a:accent2>
      <a:accent3>
        <a:srgbClr val="EA594F"/>
      </a:accent3>
      <a:accent4>
        <a:srgbClr val="F8B53C"/>
      </a:accent4>
      <a:accent5>
        <a:srgbClr val="231815"/>
      </a:accent5>
      <a:accent6>
        <a:srgbClr val="595757"/>
      </a:accent6>
      <a:hlink>
        <a:srgbClr val="898989"/>
      </a:hlink>
      <a:folHlink>
        <a:srgbClr val="B5B5B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7000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800" dirty="0" smtClean="0">
            <a:solidFill>
              <a:schemeClr val="accent2"/>
            </a:solidFill>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演示文稿1" id="{31AD3342-B2D7-44AB-B447-0EEAFE75289A}" vid="{0566C95E-B10D-4E50-AEA9-2F0B3BA02095}"/>
    </a:ext>
  </a:extLst>
</a:theme>
</file>

<file path=ppt/theme/theme2.xml><?xml version="1.0" encoding="utf-8"?>
<a:theme xmlns:a="http://schemas.openxmlformats.org/drawingml/2006/main" name="4_Chart page">
  <a:themeElements>
    <a:clrScheme name="Custom 29">
      <a:dk1>
        <a:srgbClr val="1D1D1A"/>
      </a:dk1>
      <a:lt1>
        <a:srgbClr val="666666"/>
      </a:lt1>
      <a:dk2>
        <a:srgbClr val="FFFFFF"/>
      </a:dk2>
      <a:lt2>
        <a:srgbClr val="EBEBEB"/>
      </a:lt2>
      <a:accent1>
        <a:srgbClr val="C7000A"/>
      </a:accent1>
      <a:accent2>
        <a:srgbClr val="E9002F"/>
      </a:accent2>
      <a:accent3>
        <a:srgbClr val="F4A100"/>
      </a:accent3>
      <a:accent4>
        <a:srgbClr val="FFFF00"/>
      </a:accent4>
      <a:accent5>
        <a:srgbClr val="232323"/>
      </a:accent5>
      <a:accent6>
        <a:srgbClr val="666666"/>
      </a:accent6>
      <a:hlink>
        <a:srgbClr val="919191"/>
      </a:hlink>
      <a:folHlink>
        <a:srgbClr val="C4C4C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002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ts val="3440"/>
          </a:lnSpc>
          <a:defRPr sz="3200" dirty="0" smtClean="0">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演示文稿1" id="{31AD3342-B2D7-44AB-B447-0EEAFE75289A}" vid="{16663F97-3F87-4F0C-A339-415FFD08A83B}"/>
    </a:ext>
  </a:extLst>
</a:theme>
</file>

<file path=ppt/theme/theme3.xml><?xml version="1.0" encoding="utf-8"?>
<a:theme xmlns:a="http://schemas.openxmlformats.org/drawingml/2006/main" name="5_Chart page">
  <a:themeElements>
    <a:clrScheme name="Custom 29">
      <a:dk1>
        <a:srgbClr val="1D1D1A"/>
      </a:dk1>
      <a:lt1>
        <a:srgbClr val="666666"/>
      </a:lt1>
      <a:dk2>
        <a:srgbClr val="FFFFFF"/>
      </a:dk2>
      <a:lt2>
        <a:srgbClr val="EBEBEB"/>
      </a:lt2>
      <a:accent1>
        <a:srgbClr val="C7000A"/>
      </a:accent1>
      <a:accent2>
        <a:srgbClr val="E9002F"/>
      </a:accent2>
      <a:accent3>
        <a:srgbClr val="F4A100"/>
      </a:accent3>
      <a:accent4>
        <a:srgbClr val="FFFF00"/>
      </a:accent4>
      <a:accent5>
        <a:srgbClr val="232323"/>
      </a:accent5>
      <a:accent6>
        <a:srgbClr val="666666"/>
      </a:accent6>
      <a:hlink>
        <a:srgbClr val="919191"/>
      </a:hlink>
      <a:folHlink>
        <a:srgbClr val="C4C4C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002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ts val="3440"/>
          </a:lnSpc>
          <a:defRPr sz="3200" dirty="0" smtClean="0">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演示文稿1" id="{31AD3342-B2D7-44AB-B447-0EEAFE75289A}" vid="{16663F97-3F87-4F0C-A339-415FFD08A83B}"/>
    </a:ext>
  </a:extLst>
</a:theme>
</file>

<file path=ppt/theme/theme4.xml><?xml version="1.0" encoding="utf-8"?>
<a:theme xmlns:a="http://schemas.openxmlformats.org/drawingml/2006/main" name="End page">
  <a:themeElements>
    <a:clrScheme name="2210">
      <a:dk1>
        <a:srgbClr val="1D1D1A"/>
      </a:dk1>
      <a:lt1>
        <a:srgbClr val="1D1D1A"/>
      </a:lt1>
      <a:dk2>
        <a:srgbClr val="FFFFFF"/>
      </a:dk2>
      <a:lt2>
        <a:srgbClr val="FFFFFF"/>
      </a:lt2>
      <a:accent1>
        <a:srgbClr val="C7000A"/>
      </a:accent1>
      <a:accent2>
        <a:srgbClr val="E9002F"/>
      </a:accent2>
      <a:accent3>
        <a:srgbClr val="F4A100"/>
      </a:accent3>
      <a:accent4>
        <a:srgbClr val="FFFF00"/>
      </a:accent4>
      <a:accent5>
        <a:srgbClr val="232323"/>
      </a:accent5>
      <a:accent6>
        <a:srgbClr val="666666"/>
      </a:accent6>
      <a:hlink>
        <a:srgbClr val="919191"/>
      </a:hlink>
      <a:folHlink>
        <a:srgbClr val="C4C4C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002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a:defPPr>
      </a:lstStyle>
    </a:txDef>
  </a:objectDefaults>
  <a:extraClrSchemeLst/>
  <a:extLst>
    <a:ext uri="{05A4C25C-085E-4340-85A3-A5531E510DB2}">
      <thm15:themeFamily xmlns:thm15="http://schemas.microsoft.com/office/thememl/2012/main" name="演示文稿1" id="{31AD3342-B2D7-44AB-B447-0EEAFE75289A}" vid="{289F26BF-68E3-4534-8B82-5383260B836D}"/>
    </a:ext>
  </a:extLst>
</a:theme>
</file>

<file path=ppt/theme/theme5.xml><?xml version="1.0" encoding="utf-8"?>
<a:theme xmlns:a="http://schemas.openxmlformats.org/drawingml/2006/main" name="6_Chart page">
  <a:themeElements>
    <a:clrScheme name="Custom 29">
      <a:dk1>
        <a:srgbClr val="1D1D1A"/>
      </a:dk1>
      <a:lt1>
        <a:srgbClr val="666666"/>
      </a:lt1>
      <a:dk2>
        <a:srgbClr val="FFFFFF"/>
      </a:dk2>
      <a:lt2>
        <a:srgbClr val="EBEBEB"/>
      </a:lt2>
      <a:accent1>
        <a:srgbClr val="C7000A"/>
      </a:accent1>
      <a:accent2>
        <a:srgbClr val="E9002F"/>
      </a:accent2>
      <a:accent3>
        <a:srgbClr val="F4A100"/>
      </a:accent3>
      <a:accent4>
        <a:srgbClr val="FFFF00"/>
      </a:accent4>
      <a:accent5>
        <a:srgbClr val="232323"/>
      </a:accent5>
      <a:accent6>
        <a:srgbClr val="666666"/>
      </a:accent6>
      <a:hlink>
        <a:srgbClr val="919191"/>
      </a:hlink>
      <a:folHlink>
        <a:srgbClr val="C4C4C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002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ts val="3440"/>
          </a:lnSpc>
          <a:defRPr sz="3200" dirty="0" smtClean="0">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演示文稿1" id="{31AD3342-B2D7-44AB-B447-0EEAFE75289A}" vid="{16663F97-3F87-4F0C-A339-415FFD08A83B}"/>
    </a:ext>
  </a:extLst>
</a:theme>
</file>

<file path=ppt/theme/theme6.xml><?xml version="1.0" encoding="utf-8"?>
<a:theme xmlns:a="http://schemas.openxmlformats.org/drawingml/2006/main" name="2_默认设计模板">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2_默认设计模板">
      <a:majorFont>
        <a:latin typeface="Arial"/>
        <a:ea typeface="黑体"/>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a:noFill/>
        </a:ln>
        <a:effectLst/>
        <a:extLst/>
      </a:spPr>
      <a:bodyPr vert="horz" wrap="square" lIns="0" tIns="0" rIns="0" bIns="0" numCol="1" rtlCol="0" anchor="ctr" anchorCtr="0" compatLnSpc="1">
        <a:prstTxWarp prst="textNoShape">
          <a:avLst/>
        </a:prstTxWarp>
      </a:bodyPr>
      <a:lstStyle>
        <a:defPPr algn="ctr">
          <a:buNone/>
          <a:defRPr dirty="0">
            <a:latin typeface="Arial" panose="020B0604020202020204" pitchFamily="34" charset="0"/>
            <a:ea typeface="华文细黑" panose="02010600040101010101" pitchFamily="2" charset="-122"/>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lnDef>
    <a:txDef>
      <a:spPr>
        <a:noFill/>
      </a:spPr>
      <a:bodyPr wrap="none" rtlCol="0">
        <a:spAutoFit/>
      </a:bodyPr>
      <a:lstStyle>
        <a:defPPr marL="274638" indent="-274638">
          <a:spcBef>
            <a:spcPts val="600"/>
          </a:spcBef>
          <a:buClr>
            <a:schemeClr val="bg1">
              <a:lumMod val="50000"/>
            </a:schemeClr>
          </a:buClr>
          <a:buSzPct val="80000"/>
          <a:buFont typeface="Wingdings" pitchFamily="2" charset="2"/>
          <a:buChar char="l"/>
          <a:defRPr dirty="0" err="1" smtClean="0">
            <a:latin typeface="Arial" pitchFamily="34" charset="0"/>
            <a:ea typeface="华文细黑" pitchFamily="2" charset="-122"/>
            <a:cs typeface="Arial" pitchFamily="34" charset="0"/>
          </a:defRPr>
        </a:defPPr>
      </a:lstStyle>
    </a:txDef>
  </a:objectDefaults>
  <a:extraClrSchemeLst>
    <a:extraClrScheme>
      <a:clrScheme name="2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6-9 模板-Gray" id="{E084D7FC-E938-47E6-AA47-010E3945E919}" vid="{CD46EE07-394F-42D7-8252-5E7AD7A148D5}"/>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2360</Words>
  <Application>Microsoft Office PowerPoint</Application>
  <PresentationFormat>Widescreen</PresentationFormat>
  <Paragraphs>326</Paragraphs>
  <Slides>21</Slides>
  <Notes>1</Notes>
  <HiddenSlides>0</HiddenSlides>
  <MMClips>0</MMClips>
  <ScaleCrop>false</ScaleCrop>
  <HeadingPairs>
    <vt:vector size="8" baseType="variant">
      <vt:variant>
        <vt:lpstr>Fonts Used</vt:lpstr>
      </vt:variant>
      <vt:variant>
        <vt:i4>15</vt:i4>
      </vt:variant>
      <vt:variant>
        <vt:lpstr>Theme</vt:lpstr>
      </vt:variant>
      <vt:variant>
        <vt:i4>6</vt:i4>
      </vt:variant>
      <vt:variant>
        <vt:lpstr>Embedded OLE Servers</vt:lpstr>
      </vt:variant>
      <vt:variant>
        <vt:i4>2</vt:i4>
      </vt:variant>
      <vt:variant>
        <vt:lpstr>Slide Titles</vt:lpstr>
      </vt:variant>
      <vt:variant>
        <vt:i4>21</vt:i4>
      </vt:variant>
    </vt:vector>
  </HeadingPairs>
  <TitlesOfParts>
    <vt:vector size="44" baseType="lpstr">
      <vt:lpstr>Batang</vt:lpstr>
      <vt:lpstr>FrutigerNext LT Light</vt:lpstr>
      <vt:lpstr>MS PGothic</vt:lpstr>
      <vt:lpstr>等线</vt:lpstr>
      <vt:lpstr>等线 Light</vt:lpstr>
      <vt:lpstr>黑体</vt:lpstr>
      <vt:lpstr>华文细黑</vt:lpstr>
      <vt:lpstr>宋体</vt:lpstr>
      <vt:lpstr>微软雅黑</vt:lpstr>
      <vt:lpstr>微软雅黑</vt:lpstr>
      <vt:lpstr>Arial</vt:lpstr>
      <vt:lpstr>Calibri</vt:lpstr>
      <vt:lpstr>Courier New</vt:lpstr>
      <vt:lpstr>Times New Roman</vt:lpstr>
      <vt:lpstr>Wingdings</vt:lpstr>
      <vt:lpstr>Chart page</vt:lpstr>
      <vt:lpstr>4_Chart page</vt:lpstr>
      <vt:lpstr>5_Chart page</vt:lpstr>
      <vt:lpstr>End page</vt:lpstr>
      <vt:lpstr>6_Chart page</vt:lpstr>
      <vt:lpstr>2_默认设计模板</vt:lpstr>
      <vt:lpstr>Equation</vt:lpstr>
      <vt:lpstr>演示文稿</vt:lpstr>
      <vt:lpstr>Analysis on TSDSI submission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Evaluation assumption for downlink spectral efficiency (1/2) </vt:lpstr>
      <vt:lpstr>Evaluation assumption for downlink spectral efficiency (2/2) </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on TSDSI submission</dc:title>
  <dc:creator>Shaojiafeng</dc:creator>
  <cp:lastModifiedBy>Shaojiafeng</cp:lastModifiedBy>
  <cp:revision>3</cp:revision>
  <dcterms:created xsi:type="dcterms:W3CDTF">2019-12-17T10:31:18Z</dcterms:created>
  <dcterms:modified xsi:type="dcterms:W3CDTF">2019-12-17T10:38:34Z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(3)eyp0OPh6/NAXO02+OWN1uURhE6MX3+2loNx7ftIqMhZr5OXv+OYYJLW+UmA4E7JUmuVYLuLi
gzrQUqo0Bb8tdyqVORPg4S4hh/k68llOFyfcVilLIOHVYGfEhbcY7eSxy/Ad2/TmZFRvEfCC
VsRJWcvN3nvXh8bc5iE8uD5UqN3qV+6jZmZElwQWmSzgvDSQ3bKFGNbgTDlCUMy0dVOJZQiG
BlozA2Ygr98mlDCFJr</vt:lpwstr>
  </property>
  <property fmtid="{D5CDD505-2E9C-101B-9397-08002B2CF9AE}" pid="3" name="_2015_ms_pID_7253431">
    <vt:lpwstr>O3TR/GX2jSi5dkbgq5WXdoBHozedKIgR+pI46hEbExQ3kFQhrnYt0E
2N13/AGma5KTEtkJsw5QTeBK3PCIdYzwUg0yGGXfMavPrH7H/eWb0l8yi8/uV3dSqMsBLNY5
N/+4lbXYp/7BQWSXgN+agNlOTNZ3M0Z77hs9KUH4ELuvrWJsk8OGCxw0Cxo9gR7XgE4qq+vR
IRfr6BmBsmkp25+ZLeR10sjZS9trPx48gWd1</vt:lpwstr>
  </property>
  <property fmtid="{D5CDD505-2E9C-101B-9397-08002B2CF9AE}" pid="4" name="_2015_ms_pID_7253432">
    <vt:lpwstr>LpAIl/5+gNlXYwE/33tL2Vs=</vt:lpwstr>
  </property>
</Properties>
</file>